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969" r:id="rId2"/>
  </p:sldMasterIdLst>
  <p:notesMasterIdLst>
    <p:notesMasterId r:id="rId68"/>
  </p:notesMasterIdLst>
  <p:handoutMasterIdLst>
    <p:handoutMasterId r:id="rId69"/>
  </p:handoutMasterIdLst>
  <p:sldIdLst>
    <p:sldId id="410" r:id="rId3"/>
    <p:sldId id="380" r:id="rId4"/>
    <p:sldId id="335" r:id="rId5"/>
    <p:sldId id="331" r:id="rId6"/>
    <p:sldId id="334" r:id="rId7"/>
    <p:sldId id="315" r:id="rId8"/>
    <p:sldId id="341" r:id="rId9"/>
    <p:sldId id="343" r:id="rId10"/>
    <p:sldId id="316" r:id="rId11"/>
    <p:sldId id="317" r:id="rId12"/>
    <p:sldId id="318" r:id="rId13"/>
    <p:sldId id="342" r:id="rId14"/>
    <p:sldId id="319" r:id="rId15"/>
    <p:sldId id="320" r:id="rId16"/>
    <p:sldId id="327" r:id="rId17"/>
    <p:sldId id="328" r:id="rId18"/>
    <p:sldId id="329" r:id="rId19"/>
    <p:sldId id="390" r:id="rId20"/>
    <p:sldId id="349" r:id="rId21"/>
    <p:sldId id="350" r:id="rId22"/>
    <p:sldId id="406" r:id="rId23"/>
    <p:sldId id="330" r:id="rId24"/>
    <p:sldId id="351" r:id="rId25"/>
    <p:sldId id="352" r:id="rId26"/>
    <p:sldId id="353" r:id="rId27"/>
    <p:sldId id="392" r:id="rId28"/>
    <p:sldId id="391" r:id="rId29"/>
    <p:sldId id="358" r:id="rId30"/>
    <p:sldId id="357" r:id="rId31"/>
    <p:sldId id="356" r:id="rId32"/>
    <p:sldId id="321" r:id="rId33"/>
    <p:sldId id="322" r:id="rId34"/>
    <p:sldId id="344" r:id="rId35"/>
    <p:sldId id="345" r:id="rId36"/>
    <p:sldId id="346" r:id="rId37"/>
    <p:sldId id="347" r:id="rId38"/>
    <p:sldId id="362" r:id="rId39"/>
    <p:sldId id="401" r:id="rId40"/>
    <p:sldId id="363" r:id="rId41"/>
    <p:sldId id="364" r:id="rId42"/>
    <p:sldId id="405" r:id="rId43"/>
    <p:sldId id="407" r:id="rId44"/>
    <p:sldId id="408" r:id="rId45"/>
    <p:sldId id="409" r:id="rId46"/>
    <p:sldId id="366" r:id="rId47"/>
    <p:sldId id="367" r:id="rId48"/>
    <p:sldId id="365" r:id="rId49"/>
    <p:sldId id="393" r:id="rId50"/>
    <p:sldId id="368" r:id="rId51"/>
    <p:sldId id="394" r:id="rId52"/>
    <p:sldId id="369" r:id="rId53"/>
    <p:sldId id="370" r:id="rId54"/>
    <p:sldId id="371" r:id="rId55"/>
    <p:sldId id="374" r:id="rId56"/>
    <p:sldId id="372" r:id="rId57"/>
    <p:sldId id="395" r:id="rId58"/>
    <p:sldId id="373" r:id="rId59"/>
    <p:sldId id="375" r:id="rId60"/>
    <p:sldId id="377" r:id="rId61"/>
    <p:sldId id="402" r:id="rId62"/>
    <p:sldId id="376" r:id="rId63"/>
    <p:sldId id="411" r:id="rId64"/>
    <p:sldId id="378" r:id="rId65"/>
    <p:sldId id="379" r:id="rId66"/>
    <p:sldId id="396" r:id="rId67"/>
  </p:sldIdLst>
  <p:sldSz cx="9144000" cy="6858000" type="screen4x3"/>
  <p:notesSz cx="6858000" cy="910748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55" autoAdjust="0"/>
  </p:normalViewPr>
  <p:slideViewPr>
    <p:cSldViewPr>
      <p:cViewPr varScale="1">
        <p:scale>
          <a:sx n="75" d="100"/>
          <a:sy n="75" d="100"/>
        </p:scale>
        <p:origin x="-660" y="-96"/>
      </p:cViewPr>
      <p:guideLst>
        <p:guide orient="horz" pos="2160"/>
        <p:guide pos="2880"/>
      </p:guideLst>
    </p:cSldViewPr>
  </p:slideViewPr>
  <p:outlineViewPr>
    <p:cViewPr>
      <p:scale>
        <a:sx n="33" d="100"/>
        <a:sy n="33" d="100"/>
      </p:scale>
      <p:origin x="0" y="30918"/>
    </p:cViewPr>
  </p:outlineViewPr>
  <p:notesTextViewPr>
    <p:cViewPr>
      <p:scale>
        <a:sx n="100" d="100"/>
        <a:sy n="100" d="100"/>
      </p:scale>
      <p:origin x="0" y="0"/>
    </p:cViewPr>
  </p:notesTextViewPr>
  <p:sorterViewPr>
    <p:cViewPr>
      <p:scale>
        <a:sx n="66" d="100"/>
        <a:sy n="66" d="100"/>
      </p:scale>
      <p:origin x="0" y="333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a:defRPr sz="1200"/>
            </a:lvl1pPr>
          </a:lstStyle>
          <a:p>
            <a:pPr>
              <a:defRPr/>
            </a:pPr>
            <a:fld id="{C997DA92-4298-45F1-AC20-0BB6A9522859}" type="datetimeFigureOut">
              <a:rPr lang="en-US"/>
              <a:pPr>
                <a:defRPr/>
              </a:pPr>
              <a:t>4/13/2012</a:t>
            </a:fld>
            <a:endParaRPr lang="en-US"/>
          </a:p>
        </p:txBody>
      </p:sp>
      <p:sp>
        <p:nvSpPr>
          <p:cNvPr id="4" name="Footer Placeholder 3"/>
          <p:cNvSpPr>
            <a:spLocks noGrp="1"/>
          </p:cNvSpPr>
          <p:nvPr>
            <p:ph type="ftr" sz="quarter" idx="2"/>
          </p:nvPr>
        </p:nvSpPr>
        <p:spPr>
          <a:xfrm>
            <a:off x="0" y="8650288"/>
            <a:ext cx="2971800" cy="455612"/>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50288"/>
            <a:ext cx="2971800" cy="455612"/>
          </a:xfrm>
          <a:prstGeom prst="rect">
            <a:avLst/>
          </a:prstGeom>
        </p:spPr>
        <p:txBody>
          <a:bodyPr vert="horz" lIns="91440" tIns="45720" rIns="91440" bIns="45720" rtlCol="0" anchor="b"/>
          <a:lstStyle>
            <a:lvl1pPr algn="r">
              <a:defRPr sz="1200"/>
            </a:lvl1pPr>
          </a:lstStyle>
          <a:p>
            <a:pPr>
              <a:defRPr/>
            </a:pPr>
            <a:fld id="{CEF55B09-6B42-47A5-8387-0144DE4384D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440" tIns="45720" rIns="91440" bIns="45720" rtlCol="0"/>
          <a:lstStyle>
            <a:lvl1pPr algn="r">
              <a:defRPr sz="1200">
                <a:latin typeface="Arial" pitchFamily="34" charset="0"/>
              </a:defRPr>
            </a:lvl1pPr>
          </a:lstStyle>
          <a:p>
            <a:pPr>
              <a:defRPr/>
            </a:pPr>
            <a:fld id="{46909EE9-C051-4F95-B88C-BDA24BAD2EFF}" type="datetimeFigureOut">
              <a:rPr lang="en-US"/>
              <a:pPr>
                <a:defRPr/>
              </a:pPr>
              <a:t>4/13/2012</a:t>
            </a:fld>
            <a:endParaRPr lang="en-US" dirty="0"/>
          </a:p>
        </p:txBody>
      </p:sp>
      <p:sp>
        <p:nvSpPr>
          <p:cNvPr id="4" name="Slide Image Placeholder 3"/>
          <p:cNvSpPr>
            <a:spLocks noGrp="1" noRot="1" noChangeAspect="1"/>
          </p:cNvSpPr>
          <p:nvPr>
            <p:ph type="sldImg" idx="2"/>
          </p:nvPr>
        </p:nvSpPr>
        <p:spPr>
          <a:xfrm>
            <a:off x="1150938" y="682625"/>
            <a:ext cx="4556125" cy="34163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25938"/>
            <a:ext cx="5486400" cy="40989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50288"/>
            <a:ext cx="2971800" cy="455612"/>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50288"/>
            <a:ext cx="2971800" cy="455612"/>
          </a:xfrm>
          <a:prstGeom prst="rect">
            <a:avLst/>
          </a:prstGeom>
        </p:spPr>
        <p:txBody>
          <a:bodyPr vert="horz" lIns="91440" tIns="45720" rIns="91440" bIns="45720" rtlCol="0" anchor="b"/>
          <a:lstStyle>
            <a:lvl1pPr algn="r">
              <a:defRPr sz="1200">
                <a:latin typeface="Arial" pitchFamily="34" charset="0"/>
              </a:defRPr>
            </a:lvl1pPr>
          </a:lstStyle>
          <a:p>
            <a:pPr>
              <a:defRPr/>
            </a:pPr>
            <a:fld id="{F96A8598-B8E3-45CE-AD1E-EEF8B4523D4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Robert </a:t>
            </a:r>
            <a:r>
              <a:rPr lang="en-US" dirty="0" err="1" smtClean="0"/>
              <a:t>Capa</a:t>
            </a:r>
            <a:r>
              <a:rPr lang="en-US" dirty="0" smtClean="0"/>
              <a:t/>
            </a:r>
            <a:br>
              <a:rPr lang="en-US" dirty="0" smtClean="0"/>
            </a:br>
            <a:r>
              <a:rPr lang="en-US" dirty="0" smtClean="0"/>
              <a:t>[American soldier landing on Omaha Beach, D-day, Normandy, France], June 6, 1944</a:t>
            </a:r>
            <a:br>
              <a:rPr lang="en-US" dirty="0" smtClean="0"/>
            </a:br>
            <a:r>
              <a:rPr lang="en-US" dirty="0" smtClean="0"/>
              <a:t>Gelatin silver print</a:t>
            </a:r>
            <a:br>
              <a:rPr lang="en-US" dirty="0" smtClean="0"/>
            </a:br>
            <a:r>
              <a:rPr lang="en-US" dirty="0" smtClean="0"/>
              <a:t>© Cornell </a:t>
            </a:r>
            <a:r>
              <a:rPr lang="en-US" dirty="0" err="1" smtClean="0"/>
              <a:t>Capa</a:t>
            </a:r>
            <a:r>
              <a:rPr lang="en-US" dirty="0" smtClean="0"/>
              <a:t/>
            </a:r>
            <a:br>
              <a:rPr lang="en-US" dirty="0" smtClean="0"/>
            </a:br>
            <a:r>
              <a:rPr lang="en-US" dirty="0" smtClean="0"/>
              <a:t>International Center of Photography </a:t>
            </a:r>
            <a:endParaRPr lang="en-US" dirty="0"/>
          </a:p>
        </p:txBody>
      </p:sp>
      <p:sp>
        <p:nvSpPr>
          <p:cNvPr id="4" name="Slide Number Placeholder 3"/>
          <p:cNvSpPr>
            <a:spLocks noGrp="1"/>
          </p:cNvSpPr>
          <p:nvPr>
            <p:ph type="sldNum" sz="quarter" idx="10"/>
          </p:nvPr>
        </p:nvSpPr>
        <p:spPr/>
        <p:txBody>
          <a:bodyPr/>
          <a:lstStyle/>
          <a:p>
            <a:pPr>
              <a:defRPr/>
            </a:pPr>
            <a:fld id="{F96A8598-B8E3-45CE-AD1E-EEF8B4523D4D}" type="slidenum">
              <a:rPr lang="en-US" smtClean="0"/>
              <a:pPr>
                <a:defRPr/>
              </a:pPr>
              <a:t>40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normAutofit/>
          </a:bodyPr>
          <a:lstStyle>
            <a:lvl1pPr marL="27432" indent="0" algn="l">
              <a:buNone/>
              <a:defRPr sz="40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13378458-B7FB-4395-BE92-39341692A22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BE5ADF1-DC48-40C9-B727-8532094FB26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42B7C82-F931-4403-BB84-551CD205AAA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1E06E-58E3-41E8-A0E5-D371F471B95F}"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0C949-58D9-481B-96AC-3A4451DEE94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1E06E-58E3-41E8-A0E5-D371F471B95F}"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0C949-58D9-481B-96AC-3A4451DEE94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11E06E-58E3-41E8-A0E5-D371F471B95F}"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0C949-58D9-481B-96AC-3A4451DEE94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11E06E-58E3-41E8-A0E5-D371F471B95F}"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0C949-58D9-481B-96AC-3A4451DEE94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11E06E-58E3-41E8-A0E5-D371F471B95F}" type="datetimeFigureOut">
              <a:rPr lang="en-US" smtClean="0"/>
              <a:pPr/>
              <a:t>4/13/2012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D0C949-58D9-481B-96AC-3A4451DEE94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11E06E-58E3-41E8-A0E5-D371F471B95F}" type="datetimeFigureOut">
              <a:rPr lang="en-US" smtClean="0"/>
              <a:pPr/>
              <a:t>4/13/2012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D0C949-58D9-481B-96AC-3A4451DEE94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1E06E-58E3-41E8-A0E5-D371F471B95F}" type="datetimeFigureOut">
              <a:rPr lang="en-US" smtClean="0"/>
              <a:pPr/>
              <a:t>4/13/2012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D0C949-58D9-481B-96AC-3A4451DEE94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1E06E-58E3-41E8-A0E5-D371F471B95F}"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0C949-58D9-481B-96AC-3A4451DEE9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a:lvl1pPr>
            <a:lvl2pPr>
              <a:buNone/>
              <a:defRPr/>
            </a:lvl2pPr>
            <a:lvl3pPr>
              <a:buNone/>
              <a:defRPr/>
            </a:lvl3pPr>
            <a:lvl4pPr>
              <a:buNone/>
              <a:defRPr/>
            </a:lvl4pPr>
            <a:lvl5pPr>
              <a:buNone/>
              <a:defRPr/>
            </a:lvl5pPr>
            <a:extLst/>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278848D-6720-439C-B182-521C30C93FC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1E06E-58E3-41E8-A0E5-D371F471B95F}"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0C949-58D9-481B-96AC-3A4451DEE94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1E06E-58E3-41E8-A0E5-D371F471B95F}"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0C949-58D9-481B-96AC-3A4451DEE94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1E06E-58E3-41E8-A0E5-D371F471B95F}"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0C949-58D9-481B-96AC-3A4451DEE9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BB52FDF8-F8B0-44C5-9FC5-0BB05E7D13E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9051AD3F-E73F-4C46-8DD5-ECEDCEE6812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7AC0B3A-A8DA-4FFF-965B-0D52F943F60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C9363E18-7125-4BD3-8A89-73915154722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B326FEA3-C7A1-486C-B582-5DA91919571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EC656ED-4062-47E0-BE2F-75F0979D5B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lang="en-US" sz="3200" dirty="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128A0378-DCB8-4C73-8EFF-679FC2EA0AE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defRPr>
            </a:lvl1pPr>
            <a:extLst/>
          </a:lstStyle>
          <a:p>
            <a:pPr>
              <a:defRPr/>
            </a:pPr>
            <a:fld id="{A1CEA906-5AC1-472B-AA8B-20E6D05844A9}" type="slidenum">
              <a:rPr lang="en-US"/>
              <a:pPr>
                <a:defRPr/>
              </a:pPr>
              <a:t>‹#›</a:t>
            </a:fld>
            <a:endParaRPr lang="en-US" dirty="0"/>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3962" r:id="rId1"/>
    <p:sldLayoutId id="2147483957" r:id="rId2"/>
    <p:sldLayoutId id="2147483963" r:id="rId3"/>
    <p:sldLayoutId id="2147483958" r:id="rId4"/>
    <p:sldLayoutId id="2147483964" r:id="rId5"/>
    <p:sldLayoutId id="2147483959" r:id="rId6"/>
    <p:sldLayoutId id="2147483965" r:id="rId7"/>
    <p:sldLayoutId id="2147483966" r:id="rId8"/>
    <p:sldLayoutId id="2147483967" r:id="rId9"/>
    <p:sldLayoutId id="2147483960" r:id="rId10"/>
    <p:sldLayoutId id="2147483961" r:id="rId11"/>
  </p:sldLayoutIdLst>
  <p:txStyles>
    <p:titleStyle>
      <a:lvl1pPr algn="l" rtl="0" eaLnBrk="0" fontAlgn="base" hangingPunct="0">
        <a:spcBef>
          <a:spcPct val="0"/>
        </a:spcBef>
        <a:spcAft>
          <a:spcPct val="0"/>
        </a:spcAft>
        <a:defRPr sz="4300" kern="1200">
          <a:solidFill>
            <a:srgbClr val="55617C"/>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5617C"/>
          </a:solidFill>
          <a:latin typeface="Gill Sans MT" pitchFamily="34" charset="0"/>
        </a:defRPr>
      </a:lvl2pPr>
      <a:lvl3pPr algn="l" rtl="0" eaLnBrk="0" fontAlgn="base" hangingPunct="0">
        <a:spcBef>
          <a:spcPct val="0"/>
        </a:spcBef>
        <a:spcAft>
          <a:spcPct val="0"/>
        </a:spcAft>
        <a:defRPr sz="4300">
          <a:solidFill>
            <a:srgbClr val="55617C"/>
          </a:solidFill>
          <a:latin typeface="Gill Sans MT" pitchFamily="34" charset="0"/>
        </a:defRPr>
      </a:lvl3pPr>
      <a:lvl4pPr algn="l" rtl="0" eaLnBrk="0" fontAlgn="base" hangingPunct="0">
        <a:spcBef>
          <a:spcPct val="0"/>
        </a:spcBef>
        <a:spcAft>
          <a:spcPct val="0"/>
        </a:spcAft>
        <a:defRPr sz="4300">
          <a:solidFill>
            <a:srgbClr val="55617C"/>
          </a:solidFill>
          <a:latin typeface="Gill Sans MT" pitchFamily="34" charset="0"/>
        </a:defRPr>
      </a:lvl4pPr>
      <a:lvl5pPr algn="l" rtl="0" eaLnBrk="0" fontAlgn="base" hangingPunct="0">
        <a:spcBef>
          <a:spcPct val="0"/>
        </a:spcBef>
        <a:spcAft>
          <a:spcPct val="0"/>
        </a:spcAft>
        <a:defRPr sz="4300">
          <a:solidFill>
            <a:srgbClr val="55617C"/>
          </a:solidFill>
          <a:latin typeface="Gill Sans MT" pitchFamily="34" charset="0"/>
        </a:defRPr>
      </a:lvl5pPr>
      <a:lvl6pPr marL="457200" algn="l" rtl="0" fontAlgn="base">
        <a:spcBef>
          <a:spcPct val="0"/>
        </a:spcBef>
        <a:spcAft>
          <a:spcPct val="0"/>
        </a:spcAft>
        <a:defRPr sz="4300">
          <a:solidFill>
            <a:srgbClr val="55617C"/>
          </a:solidFill>
          <a:latin typeface="Gill Sans MT" pitchFamily="34" charset="0"/>
        </a:defRPr>
      </a:lvl6pPr>
      <a:lvl7pPr marL="914400" algn="l" rtl="0" fontAlgn="base">
        <a:spcBef>
          <a:spcPct val="0"/>
        </a:spcBef>
        <a:spcAft>
          <a:spcPct val="0"/>
        </a:spcAft>
        <a:defRPr sz="4300">
          <a:solidFill>
            <a:srgbClr val="55617C"/>
          </a:solidFill>
          <a:latin typeface="Gill Sans MT" pitchFamily="34" charset="0"/>
        </a:defRPr>
      </a:lvl7pPr>
      <a:lvl8pPr marL="1371600" algn="l" rtl="0" fontAlgn="base">
        <a:spcBef>
          <a:spcPct val="0"/>
        </a:spcBef>
        <a:spcAft>
          <a:spcPct val="0"/>
        </a:spcAft>
        <a:defRPr sz="4300">
          <a:solidFill>
            <a:srgbClr val="55617C"/>
          </a:solidFill>
          <a:latin typeface="Gill Sans MT" pitchFamily="34" charset="0"/>
        </a:defRPr>
      </a:lvl8pPr>
      <a:lvl9pPr marL="1828800" algn="l" rtl="0" fontAlgn="base">
        <a:spcBef>
          <a:spcPct val="0"/>
        </a:spcBef>
        <a:spcAft>
          <a:spcPct val="0"/>
        </a:spcAft>
        <a:defRPr sz="4300">
          <a:solidFill>
            <a:srgbClr val="55617C"/>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E66C7D"/>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6BB7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1E06E-58E3-41E8-A0E5-D371F471B95F}" type="datetimeFigureOut">
              <a:rPr lang="en-US" smtClean="0"/>
              <a:pPr/>
              <a:t>4/13/2012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0C949-58D9-481B-96AC-3A4451DEE9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images.google.com/imgres?imgurl=http://metonym.diaryland.com/images/rosie_riveter.jpg&amp;imgrefurl=http://metonym.diaryland.com/060509_55.html&amp;h=518&amp;w=398&amp;sz=70&amp;hl=en&amp;start=8&amp;um=1&amp;tbnid=aO-H4U7E9vZWPM:&amp;tbnh=131&amp;tbnw=101&amp;prev=/images?q=Rosie+the+Riveter&amp;um=1&amp;hl=en&amp;rlz=1T4HPND_en___US224&amp;sa=N"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C:\Documents%20and%20Settings\cher.mcdonald\Desktop\Videos\WW2%20Propaganda%20Cartoons.wm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pbs.org/wgbh/amex/zoot/eng_sfeature/mx/pop_zoot_m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hyperlink" Target="http://en.wikipedia.org/wiki/Image:Stalingrad_panoramic.jpg" TargetMode="External"/><Relationship Id="rId1" Type="http://schemas.openxmlformats.org/officeDocument/2006/relationships/slideLayout" Target="../slideLayouts/slideLayout2.xml"/><Relationship Id="rId6" Type="http://schemas.openxmlformats.org/officeDocument/2006/relationships/hyperlink" Target="http://en.wikipedia.org/wiki/Image:Streetfight_Stralingrad01.jpg" TargetMode="External"/><Relationship Id="rId5" Type="http://schemas.openxmlformats.org/officeDocument/2006/relationships/image" Target="../media/image53.jpeg"/><Relationship Id="rId4" Type="http://schemas.openxmlformats.org/officeDocument/2006/relationships/hyperlink" Target="http://en.wikipedia.org/wiki/Image:Stalingrad,_workers_of_tractor_plant.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upload.wikimedia.org/wikipedia/commons/1/11/VT-6TBDs.jpg" TargetMode="External"/><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hyperlink" Target="http://www.history.navy.mil/photos/images/g450000/g451086.jpg" TargetMode="External"/><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en.wikipedia.org/wiki/Image:Iwo_jima_location_mapSagredo.pn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upload.wikimedia.org/wikipedia/en/b/bc/Browning_M1917_Marine_Iwo_Jima_fixed.jpg" TargetMode="External"/><Relationship Id="rId3" Type="http://schemas.openxmlformats.org/officeDocument/2006/relationships/image" Target="../media/image72.jpeg"/><Relationship Id="rId7" Type="http://schemas.openxmlformats.org/officeDocument/2006/relationships/image" Target="../media/image74.jpeg"/><Relationship Id="rId2" Type="http://schemas.openxmlformats.org/officeDocument/2006/relationships/hyperlink" Target="http://en.wikipedia.org/wiki/Image:WW2_Iwo_Jima_flag_raising.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a/a1/Iwo_Jima_-_Landing_Plan.jpg" TargetMode="External"/><Relationship Id="rId11" Type="http://schemas.openxmlformats.org/officeDocument/2006/relationships/image" Target="../media/image76.jpeg"/><Relationship Id="rId5" Type="http://schemas.openxmlformats.org/officeDocument/2006/relationships/image" Target="../media/image73.jpeg"/><Relationship Id="rId10" Type="http://schemas.openxmlformats.org/officeDocument/2006/relationships/hyperlink" Target="http://upload.wikimedia.org/wikipedia/commons/a/a8/Ronson_flame_tank_Iwo_Jima.jpg" TargetMode="External"/><Relationship Id="rId4" Type="http://schemas.openxmlformats.org/officeDocument/2006/relationships/hyperlink" Target="http://upload.wikimedia.org/wikipedia/en/b/b9/USMC-M-IwoJima-cvr.jpg" TargetMode="External"/><Relationship Id="rId9" Type="http://schemas.openxmlformats.org/officeDocument/2006/relationships/image" Target="../media/image75.jpeg"/></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en.wikipedia.org/wiki/Image:Tibbets-wave.jp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78.gif"/><Relationship Id="rId4" Type="http://schemas.openxmlformats.org/officeDocument/2006/relationships/hyperlink" Target="http://en.wikipedia.org/wiki/Image:Gun-Type_Fission_Weapon.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gif"/></Relationships>
</file>

<file path=ppt/slides/_rels/slide5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Image:Bataan_Death_March_route.PNG" TargetMode="External"/><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5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0" y="1066800"/>
            <a:ext cx="3143696" cy="4572000"/>
          </a:xfrm>
        </p:spPr>
        <p:txBody>
          <a:bodyPr/>
          <a:lstStyle/>
          <a:p>
            <a:pPr algn="ctr"/>
            <a:r>
              <a:rPr lang="en-US" sz="5500" dirty="0" smtClean="0"/>
              <a:t>Unit 5B Notes</a:t>
            </a:r>
            <a:br>
              <a:rPr lang="en-US" sz="5500" dirty="0" smtClean="0"/>
            </a:br>
            <a:r>
              <a:rPr lang="en-US" sz="5500" dirty="0" smtClean="0"/>
              <a:t/>
            </a:r>
            <a:br>
              <a:rPr lang="en-US" sz="5500" dirty="0" smtClean="0"/>
            </a:br>
            <a:r>
              <a:rPr lang="en-US" sz="5500" dirty="0" smtClean="0"/>
              <a:t>World War 2</a:t>
            </a:r>
            <a:endParaRPr lang="en-US" sz="5500" dirty="0"/>
          </a:p>
        </p:txBody>
      </p:sp>
      <p:pic>
        <p:nvPicPr>
          <p:cNvPr id="7" name="Picture Placeholder 6" descr="burial at sea for USS Intrepid.jpg"/>
          <p:cNvPicPr>
            <a:picLocks noGrp="1" noChangeAspect="1"/>
          </p:cNvPicPr>
          <p:nvPr>
            <p:ph type="pic" idx="1"/>
          </p:nvPr>
        </p:nvPicPr>
        <p:blipFill>
          <a:blip r:embed="rId2" cstate="print"/>
          <a:srcRect t="12070" b="12070"/>
          <a:stretch>
            <a:fillRect/>
          </a:stretch>
        </p:blipFill>
        <p:spPr>
          <a:xfrm>
            <a:off x="838200" y="1143000"/>
            <a:ext cx="4419600" cy="3514531"/>
          </a:xfrm>
        </p:spPr>
      </p:pic>
      <p:sp>
        <p:nvSpPr>
          <p:cNvPr id="6" name="Text Placeholder 5"/>
          <p:cNvSpPr>
            <a:spLocks noGrp="1"/>
          </p:cNvSpPr>
          <p:nvPr>
            <p:ph type="body" sz="half" idx="2"/>
          </p:nvPr>
        </p:nvSpPr>
        <p:spPr/>
        <p:txBody>
          <a:bodyPr/>
          <a:lstStyle/>
          <a:p>
            <a:pPr algn="ctr">
              <a:lnSpc>
                <a:spcPct val="100000"/>
              </a:lnSpc>
            </a:pPr>
            <a:r>
              <a:rPr lang="en-US" sz="2800" dirty="0" smtClean="0">
                <a:solidFill>
                  <a:schemeClr val="tx1"/>
                </a:solidFill>
              </a:rPr>
              <a:t>Burial at sea for </a:t>
            </a:r>
            <a:endParaRPr lang="en-US" sz="2800" dirty="0" smtClean="0">
              <a:solidFill>
                <a:schemeClr val="tx1"/>
              </a:solidFill>
            </a:endParaRPr>
          </a:p>
          <a:p>
            <a:pPr algn="ctr">
              <a:lnSpc>
                <a:spcPct val="100000"/>
              </a:lnSpc>
            </a:pPr>
            <a:r>
              <a:rPr lang="en-US" sz="2800" dirty="0" smtClean="0">
                <a:solidFill>
                  <a:schemeClr val="tx1"/>
                </a:solidFill>
              </a:rPr>
              <a:t>USS Intrepid1944</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1752600" y="533400"/>
            <a:ext cx="7181850" cy="5486400"/>
          </a:xfrm>
        </p:spPr>
        <p:txBody>
          <a:bodyPr/>
          <a:lstStyle/>
          <a:p>
            <a:r>
              <a:rPr lang="en-US" sz="3600" dirty="0" smtClean="0"/>
              <a:t>4. Farm income doubled, as in World War I.   Victory gardens were replanted. </a:t>
            </a:r>
          </a:p>
          <a:p>
            <a:r>
              <a:rPr lang="en-US" sz="3600" dirty="0" smtClean="0"/>
              <a:t>5. Industries switched to war production very quickly. One ship was completed by Henry Kaiser's workers in five days. </a:t>
            </a:r>
            <a:br>
              <a:rPr lang="en-US" sz="3600" dirty="0" smtClean="0"/>
            </a:br>
            <a:endParaRPr lang="en-US" sz="3600" dirty="0" smtClean="0"/>
          </a:p>
        </p:txBody>
      </p:sp>
      <p:pic>
        <p:nvPicPr>
          <p:cNvPr id="55300" name="Picture 5" descr="We Have a Victory Garden"/>
          <p:cNvPicPr>
            <a:picLocks noChangeAspect="1" noChangeArrowheads="1"/>
          </p:cNvPicPr>
          <p:nvPr/>
        </p:nvPicPr>
        <p:blipFill>
          <a:blip r:embed="rId2" cstate="print"/>
          <a:srcRect/>
          <a:stretch>
            <a:fillRect/>
          </a:stretch>
        </p:blipFill>
        <p:spPr bwMode="auto">
          <a:xfrm>
            <a:off x="0" y="0"/>
            <a:ext cx="1479611" cy="2438400"/>
          </a:xfrm>
          <a:prstGeom prst="rect">
            <a:avLst/>
          </a:prstGeom>
          <a:noFill/>
          <a:ln w="9525">
            <a:noFill/>
            <a:miter lim="800000"/>
            <a:headEnd/>
            <a:tailEnd/>
          </a:ln>
        </p:spPr>
      </p:pic>
      <p:pic>
        <p:nvPicPr>
          <p:cNvPr id="49154" name="Picture 2" descr="http://www.etchcraftline.com/etchcraft/photos/docks_sepia.jpg"/>
          <p:cNvPicPr>
            <a:picLocks noChangeAspect="1" noChangeArrowheads="1"/>
          </p:cNvPicPr>
          <p:nvPr/>
        </p:nvPicPr>
        <p:blipFill>
          <a:blip r:embed="rId3" cstate="print"/>
          <a:srcRect/>
          <a:stretch>
            <a:fillRect/>
          </a:stretch>
        </p:blipFill>
        <p:spPr bwMode="auto">
          <a:xfrm>
            <a:off x="1" y="4948373"/>
            <a:ext cx="3581400" cy="1909627"/>
          </a:xfrm>
          <a:prstGeom prst="rect">
            <a:avLst/>
          </a:prstGeom>
          <a:noFill/>
        </p:spPr>
      </p:pic>
      <p:pic>
        <p:nvPicPr>
          <p:cNvPr id="49156" name="Picture 4" descr="http://thekaiserworks.com/dev/images/H_image6.jpg"/>
          <p:cNvPicPr>
            <a:picLocks noChangeAspect="1" noChangeArrowheads="1"/>
          </p:cNvPicPr>
          <p:nvPr/>
        </p:nvPicPr>
        <p:blipFill>
          <a:blip r:embed="rId4" cstate="print"/>
          <a:srcRect/>
          <a:stretch>
            <a:fillRect/>
          </a:stretch>
        </p:blipFill>
        <p:spPr bwMode="auto">
          <a:xfrm>
            <a:off x="3581400" y="4953000"/>
            <a:ext cx="1828800" cy="1905000"/>
          </a:xfrm>
          <a:prstGeom prst="rect">
            <a:avLst/>
          </a:prstGeom>
          <a:noFill/>
        </p:spPr>
      </p:pic>
      <p:pic>
        <p:nvPicPr>
          <p:cNvPr id="49158" name="Picture 6" descr="http://thekaiserworks.com/dev/images/H_image8.jpg"/>
          <p:cNvPicPr>
            <a:picLocks noChangeAspect="1" noChangeArrowheads="1"/>
          </p:cNvPicPr>
          <p:nvPr/>
        </p:nvPicPr>
        <p:blipFill>
          <a:blip r:embed="rId5" cstate="print"/>
          <a:srcRect/>
          <a:stretch>
            <a:fillRect/>
          </a:stretch>
        </p:blipFill>
        <p:spPr bwMode="auto">
          <a:xfrm>
            <a:off x="5410200" y="4952999"/>
            <a:ext cx="1752600" cy="1897531"/>
          </a:xfrm>
          <a:prstGeom prst="rect">
            <a:avLst/>
          </a:prstGeom>
          <a:noFill/>
        </p:spPr>
      </p:pic>
      <p:pic>
        <p:nvPicPr>
          <p:cNvPr id="49160" name="Picture 8" descr="http://thekaiserworks.com/dev/images/H_image10.jpg"/>
          <p:cNvPicPr>
            <a:picLocks noChangeAspect="1" noChangeArrowheads="1"/>
          </p:cNvPicPr>
          <p:nvPr/>
        </p:nvPicPr>
        <p:blipFill>
          <a:blip r:embed="rId6" cstate="print"/>
          <a:srcRect/>
          <a:stretch>
            <a:fillRect/>
          </a:stretch>
        </p:blipFill>
        <p:spPr bwMode="auto">
          <a:xfrm>
            <a:off x="7162800" y="4953000"/>
            <a:ext cx="1981200" cy="1890794"/>
          </a:xfrm>
          <a:prstGeom prst="rect">
            <a:avLst/>
          </a:prstGeom>
          <a:noFill/>
        </p:spPr>
      </p:pic>
      <p:pic>
        <p:nvPicPr>
          <p:cNvPr id="49162" name="Picture 10" descr="http://i7.photobucket.com/albums/y290/SvenTriloqvist/431px-Victory-garden.jpg"/>
          <p:cNvPicPr>
            <a:picLocks noChangeAspect="1" noChangeArrowheads="1"/>
          </p:cNvPicPr>
          <p:nvPr/>
        </p:nvPicPr>
        <p:blipFill>
          <a:blip r:embed="rId7" cstate="print"/>
          <a:srcRect/>
          <a:stretch>
            <a:fillRect/>
          </a:stretch>
        </p:blipFill>
        <p:spPr bwMode="auto">
          <a:xfrm>
            <a:off x="0" y="2438400"/>
            <a:ext cx="1583170"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a:xfrm>
            <a:off x="1435100" y="533400"/>
            <a:ext cx="7499350" cy="5715000"/>
          </a:xfrm>
        </p:spPr>
        <p:txBody>
          <a:bodyPr/>
          <a:lstStyle/>
          <a:p>
            <a:r>
              <a:rPr lang="en-US" sz="3600" dirty="0" smtClean="0"/>
              <a:t>B. Women in the Work Force </a:t>
            </a:r>
          </a:p>
          <a:p>
            <a:r>
              <a:rPr lang="en-US" sz="3600" dirty="0" smtClean="0"/>
              <a:t>	1. Women joined the armed forces in record numbers, though not in combat roles. Most took clerical jobs in the various branches (WAVES and WAACS). </a:t>
            </a:r>
          </a:p>
          <a:p>
            <a:endParaRPr lang="en-US" sz="3600" dirty="0" smtClean="0"/>
          </a:p>
          <a:p>
            <a:endParaRPr lang="en-US" sz="3600" dirty="0" smtClean="0"/>
          </a:p>
        </p:txBody>
      </p:sp>
      <p:pic>
        <p:nvPicPr>
          <p:cNvPr id="48130" name="Picture 2" descr="http://www.iptv.org/iowapathways/images/a_000381_large.jpg"/>
          <p:cNvPicPr>
            <a:picLocks noChangeAspect="1" noChangeArrowheads="1"/>
          </p:cNvPicPr>
          <p:nvPr/>
        </p:nvPicPr>
        <p:blipFill>
          <a:blip r:embed="rId2" cstate="print"/>
          <a:srcRect/>
          <a:stretch>
            <a:fillRect/>
          </a:stretch>
        </p:blipFill>
        <p:spPr bwMode="auto">
          <a:xfrm>
            <a:off x="4419600" y="3824037"/>
            <a:ext cx="3886200" cy="3033963"/>
          </a:xfrm>
          <a:prstGeom prst="rect">
            <a:avLst/>
          </a:prstGeom>
          <a:noFill/>
        </p:spPr>
      </p:pic>
      <p:pic>
        <p:nvPicPr>
          <p:cNvPr id="48132" name="Picture 4" descr="http://z.about.com/d/history1900s/1/0/7/U/wwiip91.jpg"/>
          <p:cNvPicPr>
            <a:picLocks noChangeAspect="1" noChangeArrowheads="1"/>
          </p:cNvPicPr>
          <p:nvPr/>
        </p:nvPicPr>
        <p:blipFill>
          <a:blip r:embed="rId3" cstate="print"/>
          <a:srcRect/>
          <a:stretch>
            <a:fillRect/>
          </a:stretch>
        </p:blipFill>
        <p:spPr bwMode="auto">
          <a:xfrm>
            <a:off x="2819400" y="4038600"/>
            <a:ext cx="1776284" cy="2628900"/>
          </a:xfrm>
          <a:prstGeom prst="rect">
            <a:avLst/>
          </a:prstGeom>
          <a:noFill/>
        </p:spPr>
      </p:pic>
      <p:pic>
        <p:nvPicPr>
          <p:cNvPr id="48134" name="Picture 6" descr="http://z.about.com/d/history1900s/1/0/j/Q/wwiip121.jpg"/>
          <p:cNvPicPr>
            <a:picLocks noChangeAspect="1" noChangeArrowheads="1"/>
          </p:cNvPicPr>
          <p:nvPr/>
        </p:nvPicPr>
        <p:blipFill>
          <a:blip r:embed="rId4" cstate="print"/>
          <a:srcRect/>
          <a:stretch>
            <a:fillRect/>
          </a:stretch>
        </p:blipFill>
        <p:spPr bwMode="auto">
          <a:xfrm>
            <a:off x="1066800" y="4267200"/>
            <a:ext cx="1765300" cy="2590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435100" y="914400"/>
            <a:ext cx="7499350" cy="5334000"/>
          </a:xfrm>
        </p:spPr>
        <p:txBody>
          <a:bodyPr/>
          <a:lstStyle/>
          <a:p>
            <a:r>
              <a:rPr lang="en-US" dirty="0" smtClean="0"/>
              <a:t> 	2. Women (characterized as "Rosie the Riveter") took many jobs in heavy industry, such as shipbuilding and aircraft production. </a:t>
            </a:r>
          </a:p>
          <a:p>
            <a:endParaRPr lang="en-US" dirty="0" smtClean="0"/>
          </a:p>
        </p:txBody>
      </p:sp>
      <p:pic>
        <p:nvPicPr>
          <p:cNvPr id="57348" name="Picture 2" descr="http://www.pbs.org/thewar/images/inline_pics/at_home_war_production_a_0.jpg"/>
          <p:cNvPicPr>
            <a:picLocks noChangeAspect="1" noChangeArrowheads="1"/>
          </p:cNvPicPr>
          <p:nvPr/>
        </p:nvPicPr>
        <p:blipFill>
          <a:blip r:embed="rId2" cstate="print"/>
          <a:srcRect/>
          <a:stretch>
            <a:fillRect/>
          </a:stretch>
        </p:blipFill>
        <p:spPr bwMode="auto">
          <a:xfrm>
            <a:off x="381000" y="3163455"/>
            <a:ext cx="6096000" cy="3694545"/>
          </a:xfrm>
          <a:prstGeom prst="rect">
            <a:avLst/>
          </a:prstGeom>
          <a:noFill/>
          <a:ln w="9525">
            <a:noFill/>
            <a:miter lim="800000"/>
            <a:headEnd/>
            <a:tailEnd/>
          </a:ln>
        </p:spPr>
      </p:pic>
      <p:pic>
        <p:nvPicPr>
          <p:cNvPr id="57349" name="Picture 4" descr="http://www.pbs.org/thewar/images/inline_pics/at_home_war_production_a_3.jpg"/>
          <p:cNvPicPr>
            <a:picLocks noChangeAspect="1" noChangeArrowheads="1"/>
          </p:cNvPicPr>
          <p:nvPr/>
        </p:nvPicPr>
        <p:blipFill>
          <a:blip r:embed="rId3" cstate="print"/>
          <a:srcRect/>
          <a:stretch>
            <a:fillRect/>
          </a:stretch>
        </p:blipFill>
        <p:spPr bwMode="auto">
          <a:xfrm>
            <a:off x="6019800" y="2514600"/>
            <a:ext cx="2743200" cy="3039762"/>
          </a:xfrm>
          <a:prstGeom prst="rect">
            <a:avLst/>
          </a:prstGeom>
          <a:noFill/>
          <a:ln w="9525">
            <a:noFill/>
            <a:miter lim="800000"/>
            <a:headEnd/>
            <a:tailEnd/>
          </a:ln>
        </p:spPr>
      </p:pic>
      <p:pic>
        <p:nvPicPr>
          <p:cNvPr id="47108" name="Picture 4" descr="http://www.umbc.edu/blogs/changingaging/oldrosie.jpg"/>
          <p:cNvPicPr>
            <a:picLocks noChangeAspect="1" noChangeArrowheads="1"/>
          </p:cNvPicPr>
          <p:nvPr/>
        </p:nvPicPr>
        <p:blipFill>
          <a:blip r:embed="rId4" cstate="print"/>
          <a:srcRect/>
          <a:stretch>
            <a:fillRect/>
          </a:stretch>
        </p:blipFill>
        <p:spPr bwMode="auto">
          <a:xfrm>
            <a:off x="0" y="0"/>
            <a:ext cx="1371600" cy="1826260"/>
          </a:xfrm>
          <a:prstGeom prst="rect">
            <a:avLst/>
          </a:prstGeom>
          <a:noFill/>
        </p:spPr>
      </p:pic>
      <p:pic>
        <p:nvPicPr>
          <p:cNvPr id="47110" name="Picture 6" descr="Rosie"/>
          <p:cNvPicPr>
            <a:picLocks noChangeAspect="1" noChangeArrowheads="1"/>
          </p:cNvPicPr>
          <p:nvPr/>
        </p:nvPicPr>
        <p:blipFill>
          <a:blip r:embed="rId5" cstate="print"/>
          <a:srcRect/>
          <a:stretch>
            <a:fillRect/>
          </a:stretch>
        </p:blipFill>
        <p:spPr bwMode="auto">
          <a:xfrm>
            <a:off x="7162800" y="5181600"/>
            <a:ext cx="1981200" cy="1504520"/>
          </a:xfrm>
          <a:prstGeom prst="rect">
            <a:avLst/>
          </a:prstGeom>
          <a:noFill/>
        </p:spPr>
      </p:pic>
      <p:pic>
        <p:nvPicPr>
          <p:cNvPr id="47112" name="Picture 8" descr="http://tbn0.google.com/images?q=tbn:aO-H4U7E9vZWPM:http://metonym.diaryland.com/images/rosie_riveter.jpg">
            <a:hlinkClick r:id="rId6"/>
          </p:cNvPr>
          <p:cNvPicPr>
            <a:picLocks noChangeAspect="1" noChangeArrowheads="1"/>
          </p:cNvPicPr>
          <p:nvPr/>
        </p:nvPicPr>
        <p:blipFill>
          <a:blip r:embed="rId7" cstate="print"/>
          <a:srcRect/>
          <a:stretch>
            <a:fillRect/>
          </a:stretch>
        </p:blipFill>
        <p:spPr bwMode="auto">
          <a:xfrm>
            <a:off x="0" y="1752600"/>
            <a:ext cx="1371600" cy="17790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1435100" y="381000"/>
            <a:ext cx="7499350" cy="5867400"/>
          </a:xfrm>
        </p:spPr>
        <p:txBody>
          <a:bodyPr/>
          <a:lstStyle/>
          <a:p>
            <a:r>
              <a:rPr lang="en-US" sz="3600" dirty="0" smtClean="0"/>
              <a:t>	 3. Popular opinion opposed women working and some private contractors refused to hire women. </a:t>
            </a:r>
          </a:p>
          <a:p>
            <a:r>
              <a:rPr lang="en-US" sz="3600" dirty="0" smtClean="0"/>
              <a:t>		a. Office of War Information 	supported a domestic propaganda 	campaign to make women's work 	seem patriotic. </a:t>
            </a:r>
          </a:p>
          <a:p>
            <a:r>
              <a:rPr lang="en-US" sz="3600" dirty="0" smtClean="0"/>
              <a:t> 		b. Between 1941 and 1945, 6.5 	million women entered the work 	force, a 57% increase.</a:t>
            </a:r>
          </a:p>
          <a:p>
            <a:endParaRPr lang="en-US" sz="3600" dirty="0" smtClean="0"/>
          </a:p>
        </p:txBody>
      </p:sp>
      <p:pic>
        <p:nvPicPr>
          <p:cNvPr id="46082" name="Picture 2" descr="http://z.about.com/d/womenshistory/1/0/T/5/1941_your_job.jpg"/>
          <p:cNvPicPr>
            <a:picLocks noChangeAspect="1" noChangeArrowheads="1"/>
          </p:cNvPicPr>
          <p:nvPr/>
        </p:nvPicPr>
        <p:blipFill>
          <a:blip r:embed="rId2" cstate="print"/>
          <a:srcRect/>
          <a:stretch>
            <a:fillRect/>
          </a:stretch>
        </p:blipFill>
        <p:spPr bwMode="auto">
          <a:xfrm>
            <a:off x="0" y="2590800"/>
            <a:ext cx="2209800" cy="280644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1435100" y="381000"/>
            <a:ext cx="7499350" cy="5867400"/>
          </a:xfrm>
        </p:spPr>
        <p:txBody>
          <a:bodyPr/>
          <a:lstStyle/>
          <a:p>
            <a:r>
              <a:rPr lang="en-US" sz="3600" dirty="0" smtClean="0"/>
              <a:t>C. Propaganda </a:t>
            </a:r>
          </a:p>
          <a:p>
            <a:r>
              <a:rPr lang="en-US" sz="3600" dirty="0" smtClean="0"/>
              <a:t>	1. As in World War I, the government promoted pro-war messages. </a:t>
            </a:r>
            <a:br>
              <a:rPr lang="en-US" sz="3600" dirty="0" smtClean="0"/>
            </a:br>
            <a:r>
              <a:rPr lang="en-US" sz="3600" dirty="0" smtClean="0"/>
              <a:t>  	 a. The “Why We Fight” movie 	series by Frank Capra was 	produced by the </a:t>
            </a:r>
            <a:r>
              <a:rPr lang="en-US" sz="3600" dirty="0" err="1" smtClean="0"/>
              <a:t>gov’t</a:t>
            </a:r>
            <a:r>
              <a:rPr lang="en-US" sz="3600" dirty="0" smtClean="0"/>
              <a:t> and was 	very popular.</a:t>
            </a:r>
          </a:p>
          <a:p>
            <a:r>
              <a:rPr lang="en-US" sz="3600" dirty="0" smtClean="0"/>
              <a:t> 		b. Commercial movies were 	blatantly patriotic and emphasized 	the “melting pot” nature of 	American forces. </a:t>
            </a:r>
          </a:p>
          <a:p>
            <a:endParaRPr lang="en-US" sz="3600" dirty="0" smtClean="0"/>
          </a:p>
        </p:txBody>
      </p:sp>
      <p:pic>
        <p:nvPicPr>
          <p:cNvPr id="48130" name="Picture 2" descr="http://www.pbs.org/thewar/images/objects/small/thenazisstrike_256kb.jpg"/>
          <p:cNvPicPr>
            <a:picLocks noChangeAspect="1" noChangeArrowheads="1"/>
          </p:cNvPicPr>
          <p:nvPr/>
        </p:nvPicPr>
        <p:blipFill>
          <a:blip r:embed="rId2" cstate="print"/>
          <a:srcRect/>
          <a:stretch>
            <a:fillRect/>
          </a:stretch>
        </p:blipFill>
        <p:spPr bwMode="auto">
          <a:xfrm>
            <a:off x="0" y="2971800"/>
            <a:ext cx="2209800" cy="16573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1435100" y="1066800"/>
            <a:ext cx="7499350" cy="5181600"/>
          </a:xfrm>
        </p:spPr>
        <p:txBody>
          <a:bodyPr/>
          <a:lstStyle/>
          <a:p>
            <a:r>
              <a:rPr lang="en-US" sz="3600" dirty="0" smtClean="0"/>
              <a:t>	2. While Nazis and Japanese were portrayed as ruthless barbarians, Italians were treated more generously in films and written propaganda. </a:t>
            </a:r>
            <a:br>
              <a:rPr lang="en-US" sz="3600" dirty="0" smtClean="0"/>
            </a:br>
            <a:r>
              <a:rPr lang="en-US" sz="3600" dirty="0" smtClean="0"/>
              <a:t>  	a. FDR wanted to de-emphasize 	anti-German hysteria and 	distinguished between Nazis and 	other Germans. </a:t>
            </a:r>
          </a:p>
          <a:p>
            <a:endParaRPr lang="en-US" sz="3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1435100" y="990600"/>
            <a:ext cx="7499350" cy="5257800"/>
          </a:xfrm>
        </p:spPr>
        <p:txBody>
          <a:bodyPr/>
          <a:lstStyle/>
          <a:p>
            <a:r>
              <a:rPr lang="en-US" sz="3600" dirty="0" smtClean="0"/>
              <a:t> 		b. Nazi stupidity became a 	common stereotype, as viewers 	were encouraged to laugh at 	Hitler and his followers. </a:t>
            </a:r>
          </a:p>
          <a:p>
            <a:r>
              <a:rPr lang="en-US" sz="3600" dirty="0" smtClean="0"/>
              <a:t>		 c. Japanese were portrayed as 	subhuman, partly in response to 	atrocities committed by the 	Japanese and partly because of 	racism.</a:t>
            </a:r>
          </a:p>
          <a:p>
            <a:endParaRPr lang="en-US" sz="3600" dirty="0" smtClean="0"/>
          </a:p>
        </p:txBody>
      </p:sp>
      <p:pic>
        <p:nvPicPr>
          <p:cNvPr id="4" name="WW2 Propaganda Cartoons.wmv">
            <a:hlinkClick r:id="" action="ppaction://media"/>
          </p:cNvPr>
          <p:cNvPicPr>
            <a:picLocks noRot="1" noChangeAspect="1"/>
          </p:cNvPicPr>
          <p:nvPr>
            <a:videoFile r:link="rId1"/>
          </p:nvPr>
        </p:nvPicPr>
        <p:blipFill>
          <a:blip r:embed="rId3" cstate="print"/>
          <a:stretch>
            <a:fillRect/>
          </a:stretch>
        </p:blipFill>
        <p:spPr>
          <a:xfrm>
            <a:off x="0" y="5200650"/>
            <a:ext cx="2209800" cy="16573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1435100" y="762000"/>
            <a:ext cx="7499350" cy="5486400"/>
          </a:xfrm>
        </p:spPr>
        <p:txBody>
          <a:bodyPr/>
          <a:lstStyle/>
          <a:p>
            <a:r>
              <a:rPr lang="en-US" sz="3600" dirty="0" smtClean="0"/>
              <a:t>D. Civil Rights Issues </a:t>
            </a:r>
          </a:p>
          <a:p>
            <a:r>
              <a:rPr lang="en-US" sz="3600" dirty="0" smtClean="0"/>
              <a:t>	1. On the West Coast Japanese-Americans were arrested, housed in concentration camps, and forced to endure the length of the war in 						remote locations 					(Topaz, UT e.g.) </a:t>
            </a:r>
            <a:br>
              <a:rPr lang="en-US" sz="3600" dirty="0" smtClean="0"/>
            </a:br>
            <a:r>
              <a:rPr lang="en-US" sz="3600" dirty="0" smtClean="0"/>
              <a:t>  </a:t>
            </a:r>
          </a:p>
          <a:p>
            <a:endParaRPr lang="en-US" sz="3600" dirty="0" smtClean="0"/>
          </a:p>
        </p:txBody>
      </p:sp>
      <p:pic>
        <p:nvPicPr>
          <p:cNvPr id="62468" name="Picture 5" descr="Executive Order 9066:  Resulting in the Relocation of Japanese (1942)"/>
          <p:cNvPicPr>
            <a:picLocks noChangeAspect="1" noChangeArrowheads="1"/>
          </p:cNvPicPr>
          <p:nvPr/>
        </p:nvPicPr>
        <p:blipFill>
          <a:blip r:embed="rId2" cstate="print"/>
          <a:srcRect/>
          <a:stretch>
            <a:fillRect/>
          </a:stretch>
        </p:blipFill>
        <p:spPr bwMode="auto">
          <a:xfrm>
            <a:off x="0" y="3765371"/>
            <a:ext cx="4495800" cy="3092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bbbb</a:t>
            </a:r>
            <a:endParaRPr lang="en-US" dirty="0"/>
          </a:p>
        </p:txBody>
      </p:sp>
      <p:sp>
        <p:nvSpPr>
          <p:cNvPr id="3" name="Content Placeholder 2"/>
          <p:cNvSpPr>
            <a:spLocks noGrp="1"/>
          </p:cNvSpPr>
          <p:nvPr>
            <p:ph idx="1"/>
          </p:nvPr>
        </p:nvSpPr>
        <p:spPr/>
        <p:txBody>
          <a:bodyPr/>
          <a:lstStyle/>
          <a:p>
            <a:endParaRPr lang="en-US"/>
          </a:p>
        </p:txBody>
      </p:sp>
      <p:pic>
        <p:nvPicPr>
          <p:cNvPr id="128002" name="Picture 2" descr="http://www.bookmice.net/darkchilde/japan/japan/map4.jpg"/>
          <p:cNvPicPr>
            <a:picLocks noChangeAspect="1" noChangeArrowheads="1"/>
          </p:cNvPicPr>
          <p:nvPr/>
        </p:nvPicPr>
        <p:blipFill>
          <a:blip r:embed="rId2" cstate="print"/>
          <a:srcRect/>
          <a:stretch>
            <a:fillRect/>
          </a:stretch>
        </p:blipFill>
        <p:spPr bwMode="auto">
          <a:xfrm>
            <a:off x="-1" y="0"/>
            <a:ext cx="9123123"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63491" name="Content Placeholder 2"/>
          <p:cNvSpPr>
            <a:spLocks noGrp="1"/>
          </p:cNvSpPr>
          <p:nvPr>
            <p:ph idx="1"/>
          </p:nvPr>
        </p:nvSpPr>
        <p:spPr/>
        <p:txBody>
          <a:bodyPr/>
          <a:lstStyle/>
          <a:p>
            <a:endParaRPr lang="en-US" smtClean="0"/>
          </a:p>
        </p:txBody>
      </p:sp>
      <p:pic>
        <p:nvPicPr>
          <p:cNvPr id="63492" name="Picture 2" descr="http://www.archives.gov/education/lessons/japanese-relocation/images/order-posting.gif"/>
          <p:cNvPicPr>
            <a:picLocks noChangeAspect="1" noChangeArrowheads="1"/>
          </p:cNvPicPr>
          <p:nvPr/>
        </p:nvPicPr>
        <p:blipFill>
          <a:blip r:embed="rId2" cstate="print"/>
          <a:srcRect/>
          <a:stretch>
            <a:fillRect/>
          </a:stretch>
        </p:blipFill>
        <p:spPr bwMode="auto">
          <a:xfrm>
            <a:off x="0" y="0"/>
            <a:ext cx="92471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t>Title:  </a:t>
            </a:r>
            <a:r>
              <a:rPr lang="en-US" dirty="0" err="1" smtClean="0"/>
              <a:t>Homefront</a:t>
            </a:r>
            <a:r>
              <a:rPr lang="en-US" dirty="0" smtClean="0"/>
              <a:t>	</a:t>
            </a:r>
            <a:endParaRPr lang="en-US" dirty="0"/>
          </a:p>
        </p:txBody>
      </p:sp>
      <p:sp>
        <p:nvSpPr>
          <p:cNvPr id="16387" name="Content Placeholder 2"/>
          <p:cNvSpPr>
            <a:spLocks noGrp="1"/>
          </p:cNvSpPr>
          <p:nvPr>
            <p:ph type="subTitle" idx="1"/>
          </p:nvPr>
        </p:nvSpPr>
        <p:spPr>
          <a:xfrm>
            <a:off x="1432560" y="1850064"/>
            <a:ext cx="7406640" cy="4626936"/>
          </a:xfrm>
        </p:spPr>
        <p:txBody>
          <a:bodyPr>
            <a:normAutofit/>
          </a:bodyPr>
          <a:lstStyle/>
          <a:p>
            <a:r>
              <a:rPr lang="en-US" dirty="0" smtClean="0"/>
              <a:t>Discuss some of the ways that World War 2 changed the everyday lives of people in the United States.  You can discuss the average  American, or minorities or women, your choice.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64515" name="Content Placeholder 2"/>
          <p:cNvSpPr>
            <a:spLocks noGrp="1"/>
          </p:cNvSpPr>
          <p:nvPr>
            <p:ph idx="1"/>
          </p:nvPr>
        </p:nvSpPr>
        <p:spPr/>
        <p:txBody>
          <a:bodyPr/>
          <a:lstStyle/>
          <a:p>
            <a:endParaRPr lang="en-US" smtClean="0"/>
          </a:p>
        </p:txBody>
      </p:sp>
      <p:pic>
        <p:nvPicPr>
          <p:cNvPr id="64516" name="Picture 2" descr="http://www.archives.gov/education/lessons/japanese-relocation/images/thank-you-note.gif"/>
          <p:cNvPicPr>
            <a:picLocks noChangeAspect="1" noChangeArrowheads="1"/>
          </p:cNvPicPr>
          <p:nvPr/>
        </p:nvPicPr>
        <p:blipFill>
          <a:blip r:embed="rId2" cstate="print"/>
          <a:srcRect/>
          <a:stretch>
            <a:fillRect/>
          </a:stretch>
        </p:blipFill>
        <p:spPr bwMode="auto">
          <a:xfrm>
            <a:off x="2057400" y="-4763"/>
            <a:ext cx="5638800" cy="686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orpheus.ucsd.edu/speccoll/dspolitic/pm/1942/20213cs.jpg"/>
          <p:cNvPicPr>
            <a:picLocks noChangeAspect="1" noChangeArrowheads="1"/>
          </p:cNvPicPr>
          <p:nvPr/>
        </p:nvPicPr>
        <p:blipFill>
          <a:blip r:embed="rId2" cstate="print"/>
          <a:srcRect/>
          <a:stretch>
            <a:fillRect/>
          </a:stretch>
        </p:blipFill>
        <p:spPr bwMode="auto">
          <a:xfrm>
            <a:off x="762000" y="-5682"/>
            <a:ext cx="8153400" cy="686368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a:xfrm>
            <a:off x="1435100" y="685800"/>
            <a:ext cx="7499350" cy="5562600"/>
          </a:xfrm>
        </p:spPr>
        <p:txBody>
          <a:bodyPr/>
          <a:lstStyle/>
          <a:p>
            <a:r>
              <a:rPr lang="en-US" sz="3600" dirty="0" smtClean="0"/>
              <a:t>		a. Executive Order 9066 (1942) 	required the internment and 	relocation of all Japanese in the 	Western U.S. </a:t>
            </a:r>
          </a:p>
          <a:p>
            <a:r>
              <a:rPr lang="en-US" sz="3600" dirty="0" smtClean="0"/>
              <a:t>		b. In the 1944 </a:t>
            </a:r>
            <a:r>
              <a:rPr lang="en-US" sz="3600" i="1" dirty="0" err="1" smtClean="0"/>
              <a:t>Korematsu</a:t>
            </a:r>
            <a:r>
              <a:rPr lang="en-US" sz="3600" dirty="0" smtClean="0"/>
              <a:t> decision, 	the Supreme Court upheld the 			relocation on the grounds of 			military necessity. </a:t>
            </a:r>
          </a:p>
          <a:p>
            <a:endParaRPr lang="en-US" sz="3600" dirty="0" smtClean="0"/>
          </a:p>
        </p:txBody>
      </p:sp>
      <p:pic>
        <p:nvPicPr>
          <p:cNvPr id="65540" name="Picture 5" descr="http://www.archives.gov/education/lessons/japanese-relocation/images/merchandise-sale.gif"/>
          <p:cNvPicPr>
            <a:picLocks noChangeAspect="1" noChangeArrowheads="1"/>
          </p:cNvPicPr>
          <p:nvPr/>
        </p:nvPicPr>
        <p:blipFill>
          <a:blip r:embed="rId2" cstate="print"/>
          <a:srcRect/>
          <a:stretch>
            <a:fillRect/>
          </a:stretch>
        </p:blipFill>
        <p:spPr bwMode="auto">
          <a:xfrm>
            <a:off x="0" y="4114800"/>
            <a:ext cx="3048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66563" name="Content Placeholder 2"/>
          <p:cNvSpPr>
            <a:spLocks noGrp="1"/>
          </p:cNvSpPr>
          <p:nvPr>
            <p:ph idx="1"/>
          </p:nvPr>
        </p:nvSpPr>
        <p:spPr/>
        <p:txBody>
          <a:bodyPr/>
          <a:lstStyle/>
          <a:p>
            <a:endParaRPr lang="en-US" smtClean="0"/>
          </a:p>
        </p:txBody>
      </p:sp>
      <p:pic>
        <p:nvPicPr>
          <p:cNvPr id="66564" name="Picture 2" descr="http://www.archives.gov/education/lessons/japanese-relocation/images/registration.gif"/>
          <p:cNvPicPr>
            <a:picLocks noChangeAspect="1" noChangeArrowheads="1"/>
          </p:cNvPicPr>
          <p:nvPr/>
        </p:nvPicPr>
        <p:blipFill>
          <a:blip r:embed="rId2" cstate="print"/>
          <a:srcRect/>
          <a:stretch>
            <a:fillRect/>
          </a:stretch>
        </p:blipFill>
        <p:spPr bwMode="auto">
          <a:xfrm>
            <a:off x="990600" y="-41275"/>
            <a:ext cx="6934200" cy="689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67587" name="Content Placeholder 2"/>
          <p:cNvSpPr>
            <a:spLocks noGrp="1"/>
          </p:cNvSpPr>
          <p:nvPr>
            <p:ph idx="1"/>
          </p:nvPr>
        </p:nvSpPr>
        <p:spPr/>
        <p:txBody>
          <a:bodyPr/>
          <a:lstStyle/>
          <a:p>
            <a:endParaRPr lang="en-US" smtClean="0"/>
          </a:p>
        </p:txBody>
      </p:sp>
      <p:pic>
        <p:nvPicPr>
          <p:cNvPr id="67588" name="Picture 2" descr="http://www.archives.gov/education/lessons/japanese-relocation/images/waiting-evacuation.gif"/>
          <p:cNvPicPr>
            <a:picLocks noChangeAspect="1" noChangeArrowheads="1"/>
          </p:cNvPicPr>
          <p:nvPr/>
        </p:nvPicPr>
        <p:blipFill>
          <a:blip r:embed="rId2" cstate="print"/>
          <a:srcRect/>
          <a:stretch>
            <a:fillRect/>
          </a:stretch>
        </p:blipFill>
        <p:spPr bwMode="auto">
          <a:xfrm>
            <a:off x="228600" y="0"/>
            <a:ext cx="8915400" cy="688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68611" name="Content Placeholder 2"/>
          <p:cNvSpPr>
            <a:spLocks noGrp="1"/>
          </p:cNvSpPr>
          <p:nvPr>
            <p:ph idx="1"/>
          </p:nvPr>
        </p:nvSpPr>
        <p:spPr/>
        <p:txBody>
          <a:bodyPr/>
          <a:lstStyle/>
          <a:p>
            <a:endParaRPr lang="en-US" smtClean="0"/>
          </a:p>
        </p:txBody>
      </p:sp>
      <p:pic>
        <p:nvPicPr>
          <p:cNvPr id="68612" name="Picture 2" descr="http://www.archives.gov/education/lessons/japanese-relocation/images/sorting-baggage.gif"/>
          <p:cNvPicPr>
            <a:picLocks noChangeAspect="1" noChangeArrowheads="1"/>
          </p:cNvPicPr>
          <p:nvPr/>
        </p:nvPicPr>
        <p:blipFill>
          <a:blip r:embed="rId2" cstate="print"/>
          <a:srcRect/>
          <a:stretch>
            <a:fillRect/>
          </a:stretch>
        </p:blipFill>
        <p:spPr bwMode="auto">
          <a:xfrm>
            <a:off x="-82550" y="0"/>
            <a:ext cx="92265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792162"/>
          </a:xfrm>
        </p:spPr>
        <p:txBody>
          <a:bodyPr>
            <a:normAutofit/>
          </a:bodyPr>
          <a:lstStyle/>
          <a:p>
            <a:r>
              <a:rPr lang="en-US" sz="3000" dirty="0" smtClean="0">
                <a:solidFill>
                  <a:schemeClr val="tx1"/>
                </a:solidFill>
              </a:rPr>
              <a:t>Junior high school students at Tule Lake, CA.</a:t>
            </a:r>
            <a:endParaRPr lang="en-US" sz="3000" dirty="0">
              <a:solidFill>
                <a:schemeClr val="tx1"/>
              </a:solidFill>
            </a:endParaRPr>
          </a:p>
        </p:txBody>
      </p:sp>
      <p:sp>
        <p:nvSpPr>
          <p:cNvPr id="3" name="Content Placeholder 2"/>
          <p:cNvSpPr>
            <a:spLocks noGrp="1"/>
          </p:cNvSpPr>
          <p:nvPr>
            <p:ph idx="1"/>
          </p:nvPr>
        </p:nvSpPr>
        <p:spPr/>
        <p:txBody>
          <a:bodyPr/>
          <a:lstStyle/>
          <a:p>
            <a:endParaRPr lang="en-US"/>
          </a:p>
        </p:txBody>
      </p:sp>
      <p:pic>
        <p:nvPicPr>
          <p:cNvPr id="129026" name="Picture 2" descr="http://www.lib.utah.edu/spc/photo/9066/p144n043.jpg"/>
          <p:cNvPicPr>
            <a:picLocks noChangeAspect="1" noChangeArrowheads="1"/>
          </p:cNvPicPr>
          <p:nvPr/>
        </p:nvPicPr>
        <p:blipFill>
          <a:blip r:embed="rId2" cstate="print"/>
          <a:srcRect/>
          <a:stretch>
            <a:fillRect/>
          </a:stretch>
        </p:blipFill>
        <p:spPr bwMode="auto">
          <a:xfrm>
            <a:off x="929640" y="990600"/>
            <a:ext cx="8214360" cy="5867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5334000"/>
            <a:ext cx="7867650" cy="914400"/>
          </a:xfrm>
        </p:spPr>
        <p:txBody>
          <a:bodyPr/>
          <a:lstStyle/>
          <a:p>
            <a:r>
              <a:rPr lang="en-US" sz="2400" dirty="0" smtClean="0"/>
              <a:t>Topaz internment camp high school football team.</a:t>
            </a:r>
            <a:endParaRPr lang="en-US" sz="2400" dirty="0"/>
          </a:p>
        </p:txBody>
      </p:sp>
      <p:pic>
        <p:nvPicPr>
          <p:cNvPr id="128002" name="Picture 2" descr="http://www.lib.utah.edu/spc/photo/9066/football.jpg"/>
          <p:cNvPicPr>
            <a:picLocks noChangeAspect="1" noChangeArrowheads="1"/>
          </p:cNvPicPr>
          <p:nvPr/>
        </p:nvPicPr>
        <p:blipFill>
          <a:blip r:embed="rId2" cstate="print"/>
          <a:srcRect/>
          <a:stretch>
            <a:fillRect/>
          </a:stretch>
        </p:blipFill>
        <p:spPr bwMode="auto">
          <a:xfrm>
            <a:off x="0" y="0"/>
            <a:ext cx="9144000" cy="537496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70659" name="Content Placeholder 2"/>
          <p:cNvSpPr>
            <a:spLocks noGrp="1"/>
          </p:cNvSpPr>
          <p:nvPr>
            <p:ph idx="1"/>
          </p:nvPr>
        </p:nvSpPr>
        <p:spPr/>
        <p:txBody>
          <a:bodyPr/>
          <a:lstStyle/>
          <a:p>
            <a:endParaRPr lang="en-US" smtClean="0"/>
          </a:p>
        </p:txBody>
      </p:sp>
      <p:pic>
        <p:nvPicPr>
          <p:cNvPr id="70660" name="Picture 2" descr="http://www.janm.org/collections/media/xl/janm_93.102.123_a.jpg"/>
          <p:cNvPicPr>
            <a:picLocks noChangeAspect="1" noChangeArrowheads="1"/>
          </p:cNvPicPr>
          <p:nvPr/>
        </p:nvPicPr>
        <p:blipFill>
          <a:blip r:embed="rId2" cstate="print"/>
          <a:srcRect/>
          <a:stretch>
            <a:fillRect/>
          </a:stretch>
        </p:blipFill>
        <p:spPr bwMode="auto">
          <a:xfrm>
            <a:off x="1066800" y="-533400"/>
            <a:ext cx="8001000" cy="800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us.123rf.com/400wm/400/400/jimfeliciano/jimfeliciano0808/jimfeliciano080800014/3400115-japanese-internment-camp--guard-tower.jpg"/>
          <p:cNvPicPr>
            <a:picLocks noChangeAspect="1" noChangeArrowheads="1"/>
          </p:cNvPicPr>
          <p:nvPr/>
        </p:nvPicPr>
        <p:blipFill>
          <a:blip r:embed="rId2" cstate="print"/>
          <a:srcRect/>
          <a:stretch>
            <a:fillRect/>
          </a:stretch>
        </p:blipFill>
        <p:spPr bwMode="auto">
          <a:xfrm>
            <a:off x="0" y="4133850"/>
            <a:ext cx="3352800" cy="2724150"/>
          </a:xfrm>
          <a:prstGeom prst="rect">
            <a:avLst/>
          </a:prstGeom>
          <a:noFill/>
        </p:spPr>
      </p:pic>
      <p:sp>
        <p:nvSpPr>
          <p:cNvPr id="72707" name="Content Placeholder 2"/>
          <p:cNvSpPr>
            <a:spLocks noGrp="1"/>
          </p:cNvSpPr>
          <p:nvPr>
            <p:ph idx="1"/>
          </p:nvPr>
        </p:nvSpPr>
        <p:spPr>
          <a:xfrm>
            <a:off x="1066800" y="381000"/>
            <a:ext cx="7867650" cy="5867400"/>
          </a:xfrm>
        </p:spPr>
        <p:txBody>
          <a:bodyPr/>
          <a:lstStyle/>
          <a:p>
            <a:r>
              <a:rPr lang="en-US" sz="3000" dirty="0" smtClean="0"/>
              <a:t>One of the most stunning ironies in this denial of American civil liberties was articulated by an internee who, when told that the Japanese were put in those camps for their own protection, countered,</a:t>
            </a:r>
          </a:p>
          <a:p>
            <a:r>
              <a:rPr lang="en-US" sz="4400" dirty="0" smtClean="0"/>
              <a:t> "If we were put there for our protection, why were the guns at the guard towers pointed inward, instead of outward?" </a:t>
            </a:r>
          </a:p>
          <a:p>
            <a:endParaRPr lang="en-US"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478302"/>
          </a:xfrm>
        </p:spPr>
        <p:txBody>
          <a:bodyPr>
            <a:normAutofit fontScale="90000"/>
          </a:bodyPr>
          <a:lstStyle/>
          <a:p>
            <a:pPr>
              <a:defRPr/>
            </a:pPr>
            <a:r>
              <a:rPr lang="en-US" dirty="0" smtClean="0"/>
              <a:t>Title: WWII Posters</a:t>
            </a:r>
            <a:endParaRPr lang="en-US" dirty="0"/>
          </a:p>
        </p:txBody>
      </p:sp>
      <p:sp>
        <p:nvSpPr>
          <p:cNvPr id="14339" name="Content Placeholder 2"/>
          <p:cNvSpPr>
            <a:spLocks noGrp="1"/>
          </p:cNvSpPr>
          <p:nvPr>
            <p:ph type="subTitle" idx="1"/>
          </p:nvPr>
        </p:nvSpPr>
        <p:spPr>
          <a:xfrm>
            <a:off x="1828800" y="838200"/>
            <a:ext cx="7010400" cy="5257800"/>
          </a:xfrm>
        </p:spPr>
        <p:txBody>
          <a:bodyPr>
            <a:normAutofit fontScale="77500" lnSpcReduction="20000"/>
          </a:bodyPr>
          <a:lstStyle/>
          <a:p>
            <a:r>
              <a:rPr lang="en-US" dirty="0" smtClean="0"/>
              <a:t>During wartime, the government often uses media to encourage people to participate in the war effort. During World War II, the government produced posters, most of which encouraged young men to enlist for active duty. Other posters urged women to work in factories or show support in other ways.</a:t>
            </a:r>
          </a:p>
          <a:p>
            <a:r>
              <a:rPr lang="en-US" dirty="0" smtClean="0"/>
              <a:t>	Sketch </a:t>
            </a:r>
            <a:r>
              <a:rPr lang="en-US" dirty="0" err="1" smtClean="0"/>
              <a:t>aWWII</a:t>
            </a:r>
            <a:r>
              <a:rPr lang="en-US" dirty="0" smtClean="0"/>
              <a:t> poster.</a:t>
            </a:r>
          </a:p>
          <a:p>
            <a:r>
              <a:rPr lang="en-US" dirty="0" smtClean="0"/>
              <a:t>	At the top write the Message, what 	you are trying to persuade others to 	do, and the Audience, who you are 	trying to persuade.</a:t>
            </a:r>
          </a:p>
        </p:txBody>
      </p:sp>
      <p:pic>
        <p:nvPicPr>
          <p:cNvPr id="95234" name="Picture 2" descr="http://z.about.com/d/history1900s/1/0/h/S/wwiip236.jpg"/>
          <p:cNvPicPr>
            <a:picLocks noChangeAspect="1" noChangeArrowheads="1"/>
          </p:cNvPicPr>
          <p:nvPr/>
        </p:nvPicPr>
        <p:blipFill>
          <a:blip r:embed="rId2" cstate="print"/>
          <a:srcRect/>
          <a:stretch>
            <a:fillRect/>
          </a:stretch>
        </p:blipFill>
        <p:spPr bwMode="auto">
          <a:xfrm>
            <a:off x="0" y="3886200"/>
            <a:ext cx="2438400" cy="2971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p:txBody>
          <a:bodyPr/>
          <a:lstStyle/>
          <a:p>
            <a:r>
              <a:rPr lang="en-US" sz="3600" dirty="0" smtClean="0"/>
              <a:t>During the Reagan-Bush years Congress moved toward the passage of Public Law 100-383 in 1988.</a:t>
            </a:r>
          </a:p>
          <a:p>
            <a:r>
              <a:rPr lang="en-US" sz="3600" dirty="0" smtClean="0"/>
              <a:t>It acknowledged the injustice of the internment policy, apologized for it, and provided a $20,000 cash payment to each person who was interned. </a:t>
            </a:r>
          </a:p>
          <a:p>
            <a:endParaRPr lang="en-US" sz="3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idx="1"/>
          </p:nvPr>
        </p:nvSpPr>
        <p:spPr/>
        <p:txBody>
          <a:bodyPr/>
          <a:lstStyle/>
          <a:p>
            <a:r>
              <a:rPr lang="en-US" sz="3600" dirty="0" smtClean="0"/>
              <a:t>		c. Despite this treatment, 18,000 	Nisei volunteered for military 	service.  Nisei regiments earned a 	high number of decorations.</a:t>
            </a:r>
          </a:p>
          <a:p>
            <a:endParaRPr lang="en-US" sz="3600" dirty="0" smtClean="0"/>
          </a:p>
        </p:txBody>
      </p:sp>
      <p:pic>
        <p:nvPicPr>
          <p:cNvPr id="73732" name="Picture 5" descr="http://media.collegepublisher.com/media/paper872/stills/7ub9a1uv.jpg"/>
          <p:cNvPicPr>
            <a:picLocks noChangeAspect="1" noChangeArrowheads="1"/>
          </p:cNvPicPr>
          <p:nvPr/>
        </p:nvPicPr>
        <p:blipFill>
          <a:blip r:embed="rId2" cstate="print"/>
          <a:srcRect/>
          <a:stretch>
            <a:fillRect/>
          </a:stretch>
        </p:blipFill>
        <p:spPr bwMode="auto">
          <a:xfrm>
            <a:off x="609600" y="3722688"/>
            <a:ext cx="3276600" cy="313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a:xfrm>
            <a:off x="1435100" y="1143000"/>
            <a:ext cx="7499350" cy="5105400"/>
          </a:xfrm>
        </p:spPr>
        <p:txBody>
          <a:bodyPr/>
          <a:lstStyle/>
          <a:p>
            <a:r>
              <a:rPr lang="en-US" sz="3600" dirty="0" smtClean="0"/>
              <a:t>	2. African-Americans challenged race prejudice during the war in several ways. </a:t>
            </a:r>
            <a:br>
              <a:rPr lang="en-US" sz="3600" dirty="0" smtClean="0"/>
            </a:br>
            <a:r>
              <a:rPr lang="en-US" sz="3600" dirty="0" smtClean="0"/>
              <a:t>	a. Civil rights organizations 	expanded their membership 	during the war. </a:t>
            </a:r>
          </a:p>
          <a:p>
            <a:r>
              <a:rPr lang="en-US" sz="3600" dirty="0" smtClean="0"/>
              <a:t>		b. Repudiation of Nazi racism by 	the U.S. strengthened civil rights 	efforts. </a:t>
            </a:r>
          </a:p>
          <a:p>
            <a:endParaRPr lang="en-US" sz="36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idx="1"/>
          </p:nvPr>
        </p:nvSpPr>
        <p:spPr>
          <a:xfrm>
            <a:off x="1435100" y="304800"/>
            <a:ext cx="7499350" cy="5943600"/>
          </a:xfrm>
        </p:spPr>
        <p:txBody>
          <a:bodyPr/>
          <a:lstStyle/>
          <a:p>
            <a:r>
              <a:rPr lang="en-US" sz="3000" dirty="0" smtClean="0"/>
              <a:t>		c. African-Americans were not allowed 	to serve in integrated units. </a:t>
            </a:r>
          </a:p>
          <a:p>
            <a:r>
              <a:rPr lang="en-US" sz="3000" dirty="0" smtClean="0"/>
              <a:t>		 d. Many African American units served 	with distinction and were recognized for 	their bravery in battle, like the Tuskegee 	Airmen </a:t>
            </a:r>
          </a:p>
          <a:p>
            <a:endParaRPr lang="en-US" sz="3000" dirty="0" smtClean="0"/>
          </a:p>
          <a:p>
            <a:endParaRPr lang="en-US" sz="3000" dirty="0" smtClean="0"/>
          </a:p>
        </p:txBody>
      </p:sp>
      <p:pic>
        <p:nvPicPr>
          <p:cNvPr id="76804" name="Picture 5" descr="http://kohm.org/blog/wp-content/uploads/2007/04/tuskegee-airmen.jpg"/>
          <p:cNvPicPr>
            <a:picLocks noChangeAspect="1" noChangeArrowheads="1"/>
          </p:cNvPicPr>
          <p:nvPr/>
        </p:nvPicPr>
        <p:blipFill>
          <a:blip r:embed="rId2" cstate="print"/>
          <a:srcRect/>
          <a:stretch>
            <a:fillRect/>
          </a:stretch>
        </p:blipFill>
        <p:spPr bwMode="auto">
          <a:xfrm>
            <a:off x="304800" y="3200400"/>
            <a:ext cx="4711700" cy="3657600"/>
          </a:xfrm>
          <a:prstGeom prst="rect">
            <a:avLst/>
          </a:prstGeom>
          <a:noFill/>
          <a:ln w="9525">
            <a:noFill/>
            <a:miter lim="800000"/>
            <a:headEnd/>
            <a:tailEnd/>
          </a:ln>
        </p:spPr>
      </p:pic>
      <p:pic>
        <p:nvPicPr>
          <p:cNvPr id="76806" name="Picture 9" descr="http://brebru.com/webquests/tuskegeeairmen/tuskegeebonds.jpg"/>
          <p:cNvPicPr>
            <a:picLocks noChangeAspect="1" noChangeArrowheads="1"/>
          </p:cNvPicPr>
          <p:nvPr/>
        </p:nvPicPr>
        <p:blipFill>
          <a:blip r:embed="rId3" cstate="print"/>
          <a:srcRect/>
          <a:stretch>
            <a:fillRect/>
          </a:stretch>
        </p:blipFill>
        <p:spPr bwMode="auto">
          <a:xfrm>
            <a:off x="228600" y="838200"/>
            <a:ext cx="2001838" cy="2740025"/>
          </a:xfrm>
          <a:prstGeom prst="rect">
            <a:avLst/>
          </a:prstGeom>
          <a:noFill/>
          <a:ln w="9525">
            <a:noFill/>
            <a:miter lim="800000"/>
            <a:headEnd/>
            <a:tailEnd/>
          </a:ln>
        </p:spPr>
      </p:pic>
      <p:pic>
        <p:nvPicPr>
          <p:cNvPr id="26626" name="Picture 2" descr="http://www.defenselink.mil/specials/africanhistory2002/images/200202151f.jpg"/>
          <p:cNvPicPr>
            <a:picLocks noChangeAspect="1" noChangeArrowheads="1"/>
          </p:cNvPicPr>
          <p:nvPr/>
        </p:nvPicPr>
        <p:blipFill>
          <a:blip r:embed="rId4" cstate="print"/>
          <a:srcRect/>
          <a:stretch>
            <a:fillRect/>
          </a:stretch>
        </p:blipFill>
        <p:spPr bwMode="auto">
          <a:xfrm>
            <a:off x="4876800" y="3124200"/>
            <a:ext cx="4099116" cy="32861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435100" y="914400"/>
            <a:ext cx="7499350" cy="5791200"/>
          </a:xfrm>
        </p:spPr>
        <p:txBody>
          <a:bodyPr/>
          <a:lstStyle/>
          <a:p>
            <a:r>
              <a:rPr lang="en-US" dirty="0" smtClean="0"/>
              <a:t>	3</a:t>
            </a:r>
            <a:r>
              <a:rPr lang="en-US" sz="3600" dirty="0" smtClean="0"/>
              <a:t>. Mexican-Americans, particularly in California, faced segregated housing, high unemployment, and low wages. </a:t>
            </a:r>
          </a:p>
          <a:p>
            <a:r>
              <a:rPr lang="en-US" sz="3600" dirty="0" smtClean="0"/>
              <a:t>  		a. </a:t>
            </a:r>
            <a:r>
              <a:rPr lang="en-US" sz="3600" dirty="0" err="1" smtClean="0"/>
              <a:t>Pachuco</a:t>
            </a:r>
            <a:r>
              <a:rPr lang="en-US" sz="3600" dirty="0" smtClean="0"/>
              <a:t> gangs of young 	Mexican-Americans, wearing </a:t>
            </a:r>
            <a:r>
              <a:rPr lang="en-US" sz="3600" dirty="0" err="1" smtClean="0"/>
              <a:t>zoot</a:t>
            </a:r>
            <a:r>
              <a:rPr lang="en-US" sz="3600" dirty="0" smtClean="0"/>
              <a:t> 	suits, challenged conformity to 	white standards. </a:t>
            </a:r>
          </a:p>
          <a:p>
            <a:endParaRPr lang="en-US" sz="3600" dirty="0" smtClean="0"/>
          </a:p>
          <a:p>
            <a:endParaRPr lang="en-US" sz="3600" dirty="0" smtClean="0"/>
          </a:p>
          <a:p>
            <a:r>
              <a:rPr lang="en-US" dirty="0" smtClean="0"/>
              <a:t>		</a:t>
            </a:r>
            <a:r>
              <a:rPr lang="en-US" sz="1200" dirty="0" smtClean="0"/>
              <a:t> </a:t>
            </a:r>
            <a:r>
              <a:rPr lang="en-US" sz="1200" dirty="0" err="1" smtClean="0">
                <a:hlinkClick r:id="rId2"/>
              </a:rPr>
              <a:t>Zoot</a:t>
            </a:r>
            <a:r>
              <a:rPr lang="en-US" sz="1200" dirty="0" smtClean="0">
                <a:hlinkClick r:id="rId2"/>
              </a:rPr>
              <a:t> Suit explanation</a:t>
            </a:r>
            <a:r>
              <a:rPr lang="en-US" sz="1200" dirty="0" smtClean="0"/>
              <a:t> </a:t>
            </a:r>
          </a:p>
          <a:p>
            <a:endParaRPr lang="en-US" dirty="0" smtClean="0"/>
          </a:p>
        </p:txBody>
      </p:sp>
      <p:pic>
        <p:nvPicPr>
          <p:cNvPr id="77828" name="Picture 7" descr="http://www.historycooperative.org/journals/whq/38.2/images/escobedo_fig03a.jpg"/>
          <p:cNvPicPr>
            <a:picLocks noChangeAspect="1" noChangeArrowheads="1"/>
          </p:cNvPicPr>
          <p:nvPr/>
        </p:nvPicPr>
        <p:blipFill>
          <a:blip r:embed="rId3" cstate="print"/>
          <a:srcRect/>
          <a:stretch>
            <a:fillRect/>
          </a:stretch>
        </p:blipFill>
        <p:spPr bwMode="auto">
          <a:xfrm>
            <a:off x="0" y="3195638"/>
            <a:ext cx="2209800" cy="366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78851" name="Content Placeholder 2"/>
          <p:cNvSpPr>
            <a:spLocks noGrp="1"/>
          </p:cNvSpPr>
          <p:nvPr>
            <p:ph idx="1"/>
          </p:nvPr>
        </p:nvSpPr>
        <p:spPr/>
        <p:txBody>
          <a:bodyPr/>
          <a:lstStyle/>
          <a:p>
            <a:r>
              <a:rPr lang="en-US" sz="3600" dirty="0" smtClean="0"/>
              <a:t>		b. </a:t>
            </a:r>
            <a:r>
              <a:rPr lang="en-US" sz="3600" dirty="0" err="1" smtClean="0"/>
              <a:t>Zoot</a:t>
            </a:r>
            <a:r>
              <a:rPr lang="en-US" sz="3600" dirty="0" smtClean="0"/>
              <a:t> Suit Riots broke out in 		Los Angeles in 1943 as 	servicemen and Mexican-	Americans fought for four days. </a:t>
            </a:r>
          </a:p>
          <a:p>
            <a:r>
              <a:rPr lang="en-US" sz="3600" dirty="0" smtClean="0"/>
              <a:t>		c. Many Mexican Americans also 	fought in the war, but not in 	segregated units.</a:t>
            </a:r>
          </a:p>
          <a:p>
            <a:endParaRPr lang="en-US" sz="3600" dirty="0" smtClean="0"/>
          </a:p>
        </p:txBody>
      </p:sp>
      <p:pic>
        <p:nvPicPr>
          <p:cNvPr id="78852" name="Picture 5" descr="http://www.arlingtoncemetery.net/felix-longoria-photo-01.jpg"/>
          <p:cNvPicPr>
            <a:picLocks noChangeAspect="1" noChangeArrowheads="1"/>
          </p:cNvPicPr>
          <p:nvPr/>
        </p:nvPicPr>
        <p:blipFill>
          <a:blip r:embed="rId2" cstate="print"/>
          <a:srcRect/>
          <a:stretch>
            <a:fillRect/>
          </a:stretch>
        </p:blipFill>
        <p:spPr bwMode="auto">
          <a:xfrm>
            <a:off x="-1" y="3352800"/>
            <a:ext cx="1945317" cy="2438400"/>
          </a:xfrm>
          <a:prstGeom prst="rect">
            <a:avLst/>
          </a:prstGeom>
          <a:noFill/>
          <a:ln w="9525">
            <a:noFill/>
            <a:miter lim="800000"/>
            <a:headEnd/>
            <a:tailEnd/>
          </a:ln>
        </p:spPr>
      </p:pic>
      <p:pic>
        <p:nvPicPr>
          <p:cNvPr id="78853" name="Picture 7" descr="Riot Scene"/>
          <p:cNvPicPr>
            <a:picLocks noChangeAspect="1" noChangeArrowheads="1"/>
          </p:cNvPicPr>
          <p:nvPr/>
        </p:nvPicPr>
        <p:blipFill>
          <a:blip r:embed="rId3" cstate="print"/>
          <a:srcRect/>
          <a:stretch>
            <a:fillRect/>
          </a:stretch>
        </p:blipFill>
        <p:spPr bwMode="auto">
          <a:xfrm>
            <a:off x="-76200" y="1219200"/>
            <a:ext cx="2403475"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1435100" y="228600"/>
            <a:ext cx="7499350" cy="6019800"/>
          </a:xfrm>
        </p:spPr>
        <p:txBody>
          <a:bodyPr/>
          <a:lstStyle/>
          <a:p>
            <a:r>
              <a:rPr lang="en-US" dirty="0" smtClean="0"/>
              <a:t>4. Native Americans served in proportionately high numbers in the military.</a:t>
            </a:r>
          </a:p>
          <a:p>
            <a:r>
              <a:rPr lang="en-US" dirty="0" smtClean="0"/>
              <a:t>	a. </a:t>
            </a:r>
            <a:r>
              <a:rPr lang="en-US" dirty="0" err="1" smtClean="0"/>
              <a:t>Windtalkers</a:t>
            </a:r>
            <a:r>
              <a:rPr lang="en-US" dirty="0" smtClean="0"/>
              <a:t>- The communication codes of the Navajo were used very effectively(oral, not written language; impossible for the Japanese to break).</a:t>
            </a:r>
          </a:p>
          <a:p>
            <a:pPr lvl="3"/>
            <a:r>
              <a:rPr lang="en-US" sz="1400" dirty="0" smtClean="0"/>
              <a:t>	On Iwo Jima, the Marines fought an entrenched enemy, from one end of the island to the other.  During the first 48 hours on Iwo Jima, 6 Code Talkers, working 24-hour shifts, sent and received over 800 messages, all without error.   Major Howard, the 5th Marines Division Signal Officer, stated succinctly that, 'Were it not for the Navajos, the Marines would have never taken the island.'</a:t>
            </a:r>
          </a:p>
        </p:txBody>
      </p:sp>
      <p:pic>
        <p:nvPicPr>
          <p:cNvPr id="79875" name="Picture 5" descr="http://www.archives.gov/publications/prologue/images/navajo-code-talkers-1.jpg"/>
          <p:cNvPicPr>
            <a:picLocks noChangeAspect="1" noChangeArrowheads="1"/>
          </p:cNvPicPr>
          <p:nvPr/>
        </p:nvPicPr>
        <p:blipFill>
          <a:blip r:embed="rId2" cstate="print"/>
          <a:srcRect/>
          <a:stretch>
            <a:fillRect/>
          </a:stretch>
        </p:blipFill>
        <p:spPr bwMode="auto">
          <a:xfrm>
            <a:off x="152400" y="3962400"/>
            <a:ext cx="2371725" cy="1933575"/>
          </a:xfrm>
          <a:prstGeom prst="rect">
            <a:avLst/>
          </a:prstGeom>
          <a:noFill/>
          <a:ln w="9525">
            <a:noFill/>
            <a:miter lim="800000"/>
            <a:headEnd/>
            <a:tailEnd/>
          </a:ln>
        </p:spPr>
      </p:pic>
      <p:pic>
        <p:nvPicPr>
          <p:cNvPr id="79876" name="Picture 7" descr="Navajo code talkers"/>
          <p:cNvPicPr>
            <a:picLocks noChangeAspect="1" noChangeArrowheads="1"/>
          </p:cNvPicPr>
          <p:nvPr/>
        </p:nvPicPr>
        <p:blipFill>
          <a:blip r:embed="rId3" cstate="print"/>
          <a:srcRect/>
          <a:stretch>
            <a:fillRect/>
          </a:stretch>
        </p:blipFill>
        <p:spPr bwMode="auto">
          <a:xfrm>
            <a:off x="2667000" y="5105400"/>
            <a:ext cx="2590800" cy="2103730"/>
          </a:xfrm>
          <a:prstGeom prst="rect">
            <a:avLst/>
          </a:prstGeom>
          <a:noFill/>
          <a:ln w="9525">
            <a:noFill/>
            <a:miter lim="800000"/>
            <a:headEnd/>
            <a:tailEnd/>
          </a:ln>
        </p:spPr>
      </p:pic>
      <p:pic>
        <p:nvPicPr>
          <p:cNvPr id="25602" name="Picture 2" descr="http://www.shsu.edu/~his_ncp/NavMar.jpg"/>
          <p:cNvPicPr>
            <a:picLocks noChangeAspect="1" noChangeArrowheads="1"/>
          </p:cNvPicPr>
          <p:nvPr/>
        </p:nvPicPr>
        <p:blipFill>
          <a:blip r:embed="rId4" cstate="print"/>
          <a:srcRect/>
          <a:stretch>
            <a:fillRect/>
          </a:stretch>
        </p:blipFill>
        <p:spPr bwMode="auto">
          <a:xfrm>
            <a:off x="5943600" y="4800600"/>
            <a:ext cx="2895600" cy="228752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t>II. Major Battles and Military Turning Points</a:t>
            </a:r>
            <a:endParaRPr lang="en-US" dirty="0"/>
          </a:p>
        </p:txBody>
      </p:sp>
      <p:sp>
        <p:nvSpPr>
          <p:cNvPr id="84995" name="Content Placeholder 2"/>
          <p:cNvSpPr>
            <a:spLocks noGrp="1"/>
          </p:cNvSpPr>
          <p:nvPr>
            <p:ph idx="1"/>
          </p:nvPr>
        </p:nvSpPr>
        <p:spPr/>
        <p:txBody>
          <a:bodyPr/>
          <a:lstStyle/>
          <a:p>
            <a:r>
              <a:rPr lang="en-US" sz="3600" dirty="0" smtClean="0"/>
              <a:t>A. </a:t>
            </a:r>
            <a:r>
              <a:rPr lang="en-US" sz="3600" i="1" dirty="0" smtClean="0"/>
              <a:t>North Africa</a:t>
            </a:r>
            <a:r>
              <a:rPr lang="en-US" sz="3600" dirty="0" smtClean="0"/>
              <a:t> Mussolini had invaded the Allied colonies of Africa and Britain attempted to regain them.</a:t>
            </a:r>
          </a:p>
          <a:p>
            <a:r>
              <a:rPr lang="en-US" sz="3600" dirty="0" smtClean="0"/>
              <a:t>	1. El Alamein – German forces threatening to seize Egypt and the Suez Canal were defeated by the British.</a:t>
            </a:r>
          </a:p>
        </p:txBody>
      </p:sp>
      <p:pic>
        <p:nvPicPr>
          <p:cNvPr id="22530" name="Picture 2" descr="Afrika Korps on the move in Africa, 1942"/>
          <p:cNvPicPr>
            <a:picLocks noChangeAspect="1" noChangeArrowheads="1"/>
          </p:cNvPicPr>
          <p:nvPr/>
        </p:nvPicPr>
        <p:blipFill>
          <a:blip r:embed="rId2" cstate="print"/>
          <a:srcRect/>
          <a:stretch>
            <a:fillRect/>
          </a:stretch>
        </p:blipFill>
        <p:spPr bwMode="auto">
          <a:xfrm>
            <a:off x="5791200" y="5808133"/>
            <a:ext cx="1676400" cy="1049867"/>
          </a:xfrm>
          <a:prstGeom prst="rect">
            <a:avLst/>
          </a:prstGeom>
          <a:noFill/>
        </p:spPr>
      </p:pic>
      <p:pic>
        <p:nvPicPr>
          <p:cNvPr id="22532" name="Picture 4" descr="British infantry attack at the Second Battle of El Alamein"/>
          <p:cNvPicPr>
            <a:picLocks noChangeAspect="1" noChangeArrowheads="1"/>
          </p:cNvPicPr>
          <p:nvPr/>
        </p:nvPicPr>
        <p:blipFill>
          <a:blip r:embed="rId3" cstate="print"/>
          <a:srcRect/>
          <a:stretch>
            <a:fillRect/>
          </a:stretch>
        </p:blipFill>
        <p:spPr bwMode="auto">
          <a:xfrm>
            <a:off x="7690846" y="5486400"/>
            <a:ext cx="1453154" cy="1371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	2. This defeat prevented Hitler from gaining access to Middle Eastern oil supplies and potentially attacking the Soviet Union from the South.</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Panoramic view of Stalingrad from the east bank of the Volga during the siege.">
            <a:hlinkClick r:id="rId2" tooltip="Panoramic view of Stalingrad from the east bank of the Volga during the siege."/>
          </p:cNvPr>
          <p:cNvPicPr>
            <a:picLocks noChangeAspect="1" noChangeArrowheads="1"/>
          </p:cNvPicPr>
          <p:nvPr/>
        </p:nvPicPr>
        <p:blipFill>
          <a:blip r:embed="rId3" cstate="print"/>
          <a:srcRect/>
          <a:stretch>
            <a:fillRect/>
          </a:stretch>
        </p:blipFill>
        <p:spPr bwMode="auto">
          <a:xfrm>
            <a:off x="228600" y="0"/>
            <a:ext cx="7905750" cy="1304926"/>
          </a:xfrm>
          <a:prstGeom prst="rect">
            <a:avLst/>
          </a:prstGeom>
          <a:noFill/>
        </p:spPr>
      </p:pic>
      <p:sp>
        <p:nvSpPr>
          <p:cNvPr id="86019" name="Content Placeholder 2"/>
          <p:cNvSpPr>
            <a:spLocks noGrp="1"/>
          </p:cNvSpPr>
          <p:nvPr>
            <p:ph idx="1"/>
          </p:nvPr>
        </p:nvSpPr>
        <p:spPr>
          <a:xfrm>
            <a:off x="1435100" y="1524000"/>
            <a:ext cx="7499350" cy="4724400"/>
          </a:xfrm>
        </p:spPr>
        <p:txBody>
          <a:bodyPr/>
          <a:lstStyle/>
          <a:p>
            <a:r>
              <a:rPr lang="en-US" sz="3600" dirty="0" smtClean="0"/>
              <a:t>B. </a:t>
            </a:r>
            <a:r>
              <a:rPr lang="en-US" sz="3600" i="1" dirty="0" smtClean="0"/>
              <a:t>Europe</a:t>
            </a:r>
            <a:endParaRPr lang="en-US" sz="3600" dirty="0" smtClean="0"/>
          </a:p>
          <a:p>
            <a:r>
              <a:rPr lang="en-US" sz="3600" dirty="0" smtClean="0"/>
              <a:t>	1. Stalingrad—Hundreds of thousands of German soldiers were killed or captured in a months-long siege of the Russian city of Stalingrad.</a:t>
            </a:r>
          </a:p>
          <a:p>
            <a:r>
              <a:rPr lang="en-US" sz="3600" dirty="0" smtClean="0"/>
              <a:t>	2. This defeat prevented Germany from seizing the Soviet oil fields and turned the tide against Germany in the East.</a:t>
            </a:r>
          </a:p>
        </p:txBody>
      </p:sp>
      <p:pic>
        <p:nvPicPr>
          <p:cNvPr id="21506" name="Picture 2" descr="Soviet factory workers heading to the front lines.">
            <a:hlinkClick r:id="rId4" tooltip="Soviet factory workers heading to the front lines."/>
          </p:cNvPr>
          <p:cNvPicPr>
            <a:picLocks noChangeAspect="1" noChangeArrowheads="1"/>
          </p:cNvPicPr>
          <p:nvPr/>
        </p:nvPicPr>
        <p:blipFill>
          <a:blip r:embed="rId5" cstate="print"/>
          <a:srcRect/>
          <a:stretch>
            <a:fillRect/>
          </a:stretch>
        </p:blipFill>
        <p:spPr bwMode="auto">
          <a:xfrm>
            <a:off x="7086600" y="0"/>
            <a:ext cx="2057400" cy="2551176"/>
          </a:xfrm>
          <a:prstGeom prst="rect">
            <a:avLst/>
          </a:prstGeom>
          <a:noFill/>
        </p:spPr>
      </p:pic>
      <p:pic>
        <p:nvPicPr>
          <p:cNvPr id="21508" name="Picture 4" descr="Street fighting in Stalingrad.">
            <a:hlinkClick r:id="rId6" tooltip="Street fighting in Stalingrad."/>
          </p:cNvPr>
          <p:cNvPicPr>
            <a:picLocks noChangeAspect="1" noChangeArrowheads="1"/>
          </p:cNvPicPr>
          <p:nvPr/>
        </p:nvPicPr>
        <p:blipFill>
          <a:blip r:embed="rId7" cstate="print"/>
          <a:srcRect/>
          <a:stretch>
            <a:fillRect/>
          </a:stretch>
        </p:blipFill>
        <p:spPr bwMode="auto">
          <a:xfrm>
            <a:off x="0" y="0"/>
            <a:ext cx="1428750" cy="20669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t>Title: Believing the Reports</a:t>
            </a:r>
            <a:endParaRPr lang="en-US" dirty="0"/>
          </a:p>
        </p:txBody>
      </p:sp>
      <p:sp>
        <p:nvSpPr>
          <p:cNvPr id="15363" name="Content Placeholder 2"/>
          <p:cNvSpPr>
            <a:spLocks noGrp="1"/>
          </p:cNvSpPr>
          <p:nvPr>
            <p:ph type="subTitle" idx="1"/>
          </p:nvPr>
        </p:nvSpPr>
        <p:spPr>
          <a:xfrm>
            <a:off x="1432560" y="1850064"/>
            <a:ext cx="7406640" cy="4779336"/>
          </a:xfrm>
        </p:spPr>
        <p:txBody>
          <a:bodyPr>
            <a:normAutofit fontScale="85000" lnSpcReduction="20000"/>
          </a:bodyPr>
          <a:lstStyle/>
          <a:p>
            <a:r>
              <a:rPr lang="en-US" dirty="0" smtClean="0"/>
              <a:t>The American public did not truly take in the horror of Adolf Hitler’s regime until years after the existence of concentration camps was first reported in American newspapers. Partly this was the fault of the media, which did not give prominent placement to news of the Holocaust.</a:t>
            </a:r>
          </a:p>
          <a:p>
            <a:r>
              <a:rPr lang="en-US" dirty="0" smtClean="0"/>
              <a:t>What other factors do you think contributed to the long delay in understanding the Holocaust?</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historyplace.com/worldwar2/ww2-pix/d-day01.jpg"/>
          <p:cNvPicPr>
            <a:picLocks noChangeAspect="1" noChangeArrowheads="1"/>
          </p:cNvPicPr>
          <p:nvPr/>
        </p:nvPicPr>
        <p:blipFill>
          <a:blip r:embed="rId3" cstate="print"/>
          <a:srcRect/>
          <a:stretch>
            <a:fillRect/>
          </a:stretch>
        </p:blipFill>
        <p:spPr bwMode="auto">
          <a:xfrm>
            <a:off x="6248400" y="0"/>
            <a:ext cx="1849960" cy="1447800"/>
          </a:xfrm>
          <a:prstGeom prst="rect">
            <a:avLst/>
          </a:prstGeom>
          <a:noFill/>
        </p:spPr>
      </p:pic>
      <p:sp>
        <p:nvSpPr>
          <p:cNvPr id="2" name="Title 1"/>
          <p:cNvSpPr>
            <a:spLocks noGrp="1"/>
          </p:cNvSpPr>
          <p:nvPr>
            <p:ph type="title"/>
          </p:nvPr>
        </p:nvSpPr>
        <p:spPr/>
        <p:txBody>
          <a:bodyPr/>
          <a:lstStyle/>
          <a:p>
            <a:pPr>
              <a:defRPr/>
            </a:pPr>
            <a:endParaRPr lang="en-US" dirty="0"/>
          </a:p>
        </p:txBody>
      </p:sp>
      <p:sp>
        <p:nvSpPr>
          <p:cNvPr id="87043" name="Content Placeholder 2"/>
          <p:cNvSpPr>
            <a:spLocks noGrp="1"/>
          </p:cNvSpPr>
          <p:nvPr>
            <p:ph idx="1"/>
          </p:nvPr>
        </p:nvSpPr>
        <p:spPr>
          <a:xfrm>
            <a:off x="1435100" y="1524000"/>
            <a:ext cx="7499350" cy="4724400"/>
          </a:xfrm>
        </p:spPr>
        <p:txBody>
          <a:bodyPr/>
          <a:lstStyle/>
          <a:p>
            <a:r>
              <a:rPr lang="en-US" sz="3600" dirty="0" smtClean="0"/>
              <a:t>	3. Normandy Landings (D-Day)—American and Allied troops under Eisenhower landed in German-occupied France on June 6, 1944.</a:t>
            </a:r>
          </a:p>
          <a:p>
            <a:r>
              <a:rPr lang="en-US" sz="3600" dirty="0" smtClean="0"/>
              <a:t>	4. Despite intense German opposition and heavy American casualties, the landings succeeded and the liberation of western Europe from Hitler had begun.</a:t>
            </a:r>
          </a:p>
        </p:txBody>
      </p:sp>
      <p:pic>
        <p:nvPicPr>
          <p:cNvPr id="19458" name="Picture 2" descr="http://www.icp.org/atf/cf/%7BA0B4EE7B-5A90-46AB-AF37-7115A2D48F94%7D/rcapa_popup1.jpg"/>
          <p:cNvPicPr>
            <a:picLocks noChangeAspect="1" noChangeArrowheads="1"/>
          </p:cNvPicPr>
          <p:nvPr/>
        </p:nvPicPr>
        <p:blipFill>
          <a:blip r:embed="rId4" cstate="print"/>
          <a:srcRect/>
          <a:stretch>
            <a:fillRect/>
          </a:stretch>
        </p:blipFill>
        <p:spPr bwMode="auto">
          <a:xfrm>
            <a:off x="7162800" y="0"/>
            <a:ext cx="1981200" cy="1447799"/>
          </a:xfrm>
          <a:prstGeom prst="rect">
            <a:avLst/>
          </a:prstGeom>
          <a:noFill/>
        </p:spPr>
      </p:pic>
      <p:pic>
        <p:nvPicPr>
          <p:cNvPr id="20482" name="Picture 2" descr="http://www.overthetoptours.net/2006/utah.jpg"/>
          <p:cNvPicPr>
            <a:picLocks noChangeAspect="1" noChangeArrowheads="1"/>
          </p:cNvPicPr>
          <p:nvPr/>
        </p:nvPicPr>
        <p:blipFill>
          <a:blip r:embed="rId5" cstate="print"/>
          <a:srcRect/>
          <a:stretch>
            <a:fillRect/>
          </a:stretch>
        </p:blipFill>
        <p:spPr bwMode="auto">
          <a:xfrm>
            <a:off x="0" y="0"/>
            <a:ext cx="1968824" cy="1447800"/>
          </a:xfrm>
          <a:prstGeom prst="rect">
            <a:avLst/>
          </a:prstGeom>
          <a:noFill/>
        </p:spPr>
      </p:pic>
      <p:pic>
        <p:nvPicPr>
          <p:cNvPr id="20484" name="Picture 4" descr="http://www.francethisway.com/normandy/landingbeaches.jpg"/>
          <p:cNvPicPr>
            <a:picLocks noChangeAspect="1" noChangeArrowheads="1"/>
          </p:cNvPicPr>
          <p:nvPr/>
        </p:nvPicPr>
        <p:blipFill>
          <a:blip r:embed="rId6" cstate="print"/>
          <a:srcRect/>
          <a:stretch>
            <a:fillRect/>
          </a:stretch>
        </p:blipFill>
        <p:spPr bwMode="auto">
          <a:xfrm>
            <a:off x="1905000" y="0"/>
            <a:ext cx="1919670" cy="1447800"/>
          </a:xfrm>
          <a:prstGeom prst="rect">
            <a:avLst/>
          </a:prstGeom>
          <a:noFill/>
        </p:spPr>
      </p:pic>
      <p:pic>
        <p:nvPicPr>
          <p:cNvPr id="20486" name="Picture 6" descr="http://newsimg.bbc.co.uk/olmedia/260000/images/_263301_normandy300.jpg"/>
          <p:cNvPicPr>
            <a:picLocks noChangeAspect="1" noChangeArrowheads="1"/>
          </p:cNvPicPr>
          <p:nvPr/>
        </p:nvPicPr>
        <p:blipFill>
          <a:blip r:embed="rId7" cstate="print"/>
          <a:srcRect/>
          <a:stretch>
            <a:fillRect/>
          </a:stretch>
        </p:blipFill>
        <p:spPr bwMode="auto">
          <a:xfrm>
            <a:off x="3810000" y="0"/>
            <a:ext cx="2438400" cy="146304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Day Map"/>
          <p:cNvPicPr>
            <a:picLocks noChangeAspect="1" noChangeArrowheads="1"/>
          </p:cNvPicPr>
          <p:nvPr/>
        </p:nvPicPr>
        <p:blipFill>
          <a:blip r:embed="rId2" cstate="print"/>
          <a:srcRect/>
          <a:stretch>
            <a:fillRect/>
          </a:stretch>
        </p:blipFill>
        <p:spPr bwMode="auto">
          <a:xfrm>
            <a:off x="1219200" y="228600"/>
            <a:ext cx="7543800" cy="6473825"/>
          </a:xfrm>
          <a:prstGeom prst="rect">
            <a:avLst/>
          </a:prstGeom>
          <a:noFill/>
        </p:spPr>
      </p:pic>
      <p:sp>
        <p:nvSpPr>
          <p:cNvPr id="30723" name="Text Box 3"/>
          <p:cNvSpPr txBox="1">
            <a:spLocks noChangeArrowheads="1"/>
          </p:cNvSpPr>
          <p:nvPr/>
        </p:nvSpPr>
        <p:spPr bwMode="auto">
          <a:xfrm>
            <a:off x="60325" y="1179513"/>
            <a:ext cx="819150" cy="366712"/>
          </a:xfrm>
          <a:prstGeom prst="rect">
            <a:avLst/>
          </a:prstGeom>
          <a:noFill/>
          <a:ln w="9525">
            <a:noFill/>
            <a:miter lim="800000"/>
            <a:headEnd/>
            <a:tailEnd/>
          </a:ln>
          <a:effectLst/>
        </p:spPr>
        <p:txBody>
          <a:bodyPr wrap="none">
            <a:spAutoFit/>
          </a:bodyPr>
          <a:lstStyle/>
          <a:p>
            <a:r>
              <a:rPr lang="en-US"/>
              <a:t>Calais</a:t>
            </a:r>
          </a:p>
        </p:txBody>
      </p:sp>
      <p:sp>
        <p:nvSpPr>
          <p:cNvPr id="30725" name="Line 5"/>
          <p:cNvSpPr>
            <a:spLocks noChangeShapeType="1"/>
          </p:cNvSpPr>
          <p:nvPr/>
        </p:nvSpPr>
        <p:spPr bwMode="auto">
          <a:xfrm>
            <a:off x="914400" y="1371600"/>
            <a:ext cx="5791200" cy="381000"/>
          </a:xfrm>
          <a:prstGeom prst="line">
            <a:avLst/>
          </a:prstGeom>
          <a:noFill/>
          <a:ln w="38100">
            <a:solidFill>
              <a:srgbClr val="FF0066"/>
            </a:solidFill>
            <a:round/>
            <a:headEnd/>
            <a:tailEnd type="triangle" w="med" len="med"/>
          </a:ln>
          <a:effectLst/>
        </p:spPr>
        <p:txBody>
          <a:bodyPr/>
          <a:lstStyle/>
          <a:p>
            <a:endParaRPr lang="en-US"/>
          </a:p>
        </p:txBody>
      </p:sp>
      <p:sp>
        <p:nvSpPr>
          <p:cNvPr id="30726" name="Text Box 6"/>
          <p:cNvSpPr txBox="1">
            <a:spLocks noChangeArrowheads="1"/>
          </p:cNvSpPr>
          <p:nvPr/>
        </p:nvSpPr>
        <p:spPr bwMode="auto">
          <a:xfrm>
            <a:off x="0" y="3886200"/>
            <a:ext cx="1238250" cy="366713"/>
          </a:xfrm>
          <a:prstGeom prst="rect">
            <a:avLst/>
          </a:prstGeom>
          <a:noFill/>
          <a:ln w="9525">
            <a:noFill/>
            <a:miter lim="800000"/>
            <a:headEnd/>
            <a:tailEnd/>
          </a:ln>
          <a:effectLst/>
        </p:spPr>
        <p:txBody>
          <a:bodyPr wrap="none">
            <a:spAutoFit/>
          </a:bodyPr>
          <a:lstStyle/>
          <a:p>
            <a:r>
              <a:rPr lang="en-US"/>
              <a:t>Normandy</a:t>
            </a:r>
          </a:p>
        </p:txBody>
      </p:sp>
      <p:sp>
        <p:nvSpPr>
          <p:cNvPr id="30728" name="Text Box 8"/>
          <p:cNvSpPr txBox="1">
            <a:spLocks noChangeArrowheads="1"/>
          </p:cNvSpPr>
          <p:nvPr/>
        </p:nvSpPr>
        <p:spPr bwMode="auto">
          <a:xfrm>
            <a:off x="3260725" y="5116513"/>
            <a:ext cx="695325" cy="517525"/>
          </a:xfrm>
          <a:prstGeom prst="rect">
            <a:avLst/>
          </a:prstGeom>
          <a:noFill/>
          <a:ln w="9525">
            <a:noFill/>
            <a:miter lim="800000"/>
            <a:headEnd/>
            <a:tailEnd/>
          </a:ln>
          <a:effectLst/>
        </p:spPr>
        <p:txBody>
          <a:bodyPr wrap="none">
            <a:spAutoFit/>
          </a:bodyPr>
          <a:lstStyle/>
          <a:p>
            <a:r>
              <a:rPr lang="en-US" sz="1400" b="1">
                <a:solidFill>
                  <a:schemeClr val="bg1"/>
                </a:solidFill>
              </a:rPr>
              <a:t>Utah</a:t>
            </a:r>
          </a:p>
          <a:p>
            <a:r>
              <a:rPr lang="en-US" sz="1400" b="1">
                <a:solidFill>
                  <a:schemeClr val="bg1"/>
                </a:solidFill>
              </a:rPr>
              <a:t>beach</a:t>
            </a:r>
          </a:p>
        </p:txBody>
      </p:sp>
      <p:sp>
        <p:nvSpPr>
          <p:cNvPr id="30729" name="Line 9"/>
          <p:cNvSpPr>
            <a:spLocks noChangeShapeType="1"/>
          </p:cNvSpPr>
          <p:nvPr/>
        </p:nvSpPr>
        <p:spPr bwMode="auto">
          <a:xfrm flipV="1">
            <a:off x="3657600" y="3657600"/>
            <a:ext cx="685800" cy="1447800"/>
          </a:xfrm>
          <a:prstGeom prst="line">
            <a:avLst/>
          </a:prstGeom>
          <a:noFill/>
          <a:ln w="28575">
            <a:solidFill>
              <a:schemeClr val="bg1"/>
            </a:solidFill>
            <a:round/>
            <a:headEnd type="oval" w="med" len="med"/>
            <a:tailEnd type="triangle" w="med" len="med"/>
          </a:ln>
          <a:effectLst/>
        </p:spPr>
        <p:txBody>
          <a:bodyPr/>
          <a:lstStyle/>
          <a:p>
            <a:endParaRPr lang="en-US"/>
          </a:p>
        </p:txBody>
      </p:sp>
      <p:sp>
        <p:nvSpPr>
          <p:cNvPr id="30730" name="Text Box 10"/>
          <p:cNvSpPr txBox="1">
            <a:spLocks noChangeArrowheads="1"/>
          </p:cNvSpPr>
          <p:nvPr/>
        </p:nvSpPr>
        <p:spPr bwMode="auto">
          <a:xfrm>
            <a:off x="4022725" y="5116513"/>
            <a:ext cx="785813" cy="517525"/>
          </a:xfrm>
          <a:prstGeom prst="rect">
            <a:avLst/>
          </a:prstGeom>
          <a:noFill/>
          <a:ln w="9525">
            <a:noFill/>
            <a:miter lim="800000"/>
            <a:headEnd/>
            <a:tailEnd/>
          </a:ln>
          <a:effectLst/>
        </p:spPr>
        <p:txBody>
          <a:bodyPr wrap="none">
            <a:spAutoFit/>
          </a:bodyPr>
          <a:lstStyle/>
          <a:p>
            <a:r>
              <a:rPr lang="en-US" sz="1400" b="1">
                <a:solidFill>
                  <a:schemeClr val="bg1"/>
                </a:solidFill>
              </a:rPr>
              <a:t>Omaha</a:t>
            </a:r>
          </a:p>
          <a:p>
            <a:r>
              <a:rPr lang="en-US" sz="1400" b="1">
                <a:solidFill>
                  <a:schemeClr val="bg1"/>
                </a:solidFill>
              </a:rPr>
              <a:t>Beach</a:t>
            </a:r>
          </a:p>
        </p:txBody>
      </p:sp>
      <p:sp>
        <p:nvSpPr>
          <p:cNvPr id="30731" name="Line 11"/>
          <p:cNvSpPr>
            <a:spLocks noChangeShapeType="1"/>
          </p:cNvSpPr>
          <p:nvPr/>
        </p:nvSpPr>
        <p:spPr bwMode="auto">
          <a:xfrm flipV="1">
            <a:off x="4495800" y="3657600"/>
            <a:ext cx="0" cy="1447800"/>
          </a:xfrm>
          <a:prstGeom prst="line">
            <a:avLst/>
          </a:prstGeom>
          <a:noFill/>
          <a:ln w="28575">
            <a:solidFill>
              <a:schemeClr val="bg1"/>
            </a:solidFill>
            <a:round/>
            <a:headEnd type="oval" w="med" len="med"/>
            <a:tailEnd type="triangle" w="med" len="med"/>
          </a:ln>
          <a:effectLst/>
        </p:spPr>
        <p:txBody>
          <a:bodyPr/>
          <a:lstStyle/>
          <a:p>
            <a:endParaRPr lang="en-US"/>
          </a:p>
        </p:txBody>
      </p:sp>
      <p:sp>
        <p:nvSpPr>
          <p:cNvPr id="30732" name="Text Box 12"/>
          <p:cNvSpPr txBox="1">
            <a:spLocks noChangeArrowheads="1"/>
          </p:cNvSpPr>
          <p:nvPr/>
        </p:nvSpPr>
        <p:spPr bwMode="auto">
          <a:xfrm>
            <a:off x="4860925" y="5116513"/>
            <a:ext cx="715963" cy="517525"/>
          </a:xfrm>
          <a:prstGeom prst="rect">
            <a:avLst/>
          </a:prstGeom>
          <a:noFill/>
          <a:ln w="9525">
            <a:noFill/>
            <a:miter lim="800000"/>
            <a:headEnd/>
            <a:tailEnd/>
          </a:ln>
          <a:effectLst/>
        </p:spPr>
        <p:txBody>
          <a:bodyPr wrap="none">
            <a:spAutoFit/>
          </a:bodyPr>
          <a:lstStyle/>
          <a:p>
            <a:r>
              <a:rPr lang="en-US" sz="1400" b="1">
                <a:solidFill>
                  <a:schemeClr val="bg1"/>
                </a:solidFill>
              </a:rPr>
              <a:t>Gold</a:t>
            </a:r>
          </a:p>
          <a:p>
            <a:r>
              <a:rPr lang="en-US" sz="1400" b="1">
                <a:solidFill>
                  <a:schemeClr val="bg1"/>
                </a:solidFill>
              </a:rPr>
              <a:t>Beach</a:t>
            </a:r>
          </a:p>
        </p:txBody>
      </p:sp>
      <p:sp>
        <p:nvSpPr>
          <p:cNvPr id="30733" name="Line 13"/>
          <p:cNvSpPr>
            <a:spLocks noChangeShapeType="1"/>
          </p:cNvSpPr>
          <p:nvPr/>
        </p:nvSpPr>
        <p:spPr bwMode="auto">
          <a:xfrm flipH="1" flipV="1">
            <a:off x="4800600" y="3733800"/>
            <a:ext cx="381000" cy="1371600"/>
          </a:xfrm>
          <a:prstGeom prst="line">
            <a:avLst/>
          </a:prstGeom>
          <a:noFill/>
          <a:ln w="28575">
            <a:solidFill>
              <a:schemeClr val="bg1"/>
            </a:solidFill>
            <a:round/>
            <a:headEnd type="oval" w="med" len="med"/>
            <a:tailEnd type="triangle" w="med" len="med"/>
          </a:ln>
          <a:effectLst/>
        </p:spPr>
        <p:txBody>
          <a:bodyPr/>
          <a:lstStyle/>
          <a:p>
            <a:endParaRPr lang="en-US"/>
          </a:p>
        </p:txBody>
      </p:sp>
      <p:sp>
        <p:nvSpPr>
          <p:cNvPr id="30734" name="Text Box 14"/>
          <p:cNvSpPr txBox="1">
            <a:spLocks noChangeArrowheads="1"/>
          </p:cNvSpPr>
          <p:nvPr/>
        </p:nvSpPr>
        <p:spPr bwMode="auto">
          <a:xfrm>
            <a:off x="5562600" y="5105400"/>
            <a:ext cx="715963" cy="517525"/>
          </a:xfrm>
          <a:prstGeom prst="rect">
            <a:avLst/>
          </a:prstGeom>
          <a:noFill/>
          <a:ln w="9525">
            <a:noFill/>
            <a:miter lim="800000"/>
            <a:headEnd/>
            <a:tailEnd/>
          </a:ln>
          <a:effectLst/>
        </p:spPr>
        <p:txBody>
          <a:bodyPr wrap="none">
            <a:spAutoFit/>
          </a:bodyPr>
          <a:lstStyle/>
          <a:p>
            <a:r>
              <a:rPr lang="en-US" sz="1400" b="1">
                <a:solidFill>
                  <a:schemeClr val="bg1"/>
                </a:solidFill>
              </a:rPr>
              <a:t>Juno</a:t>
            </a:r>
          </a:p>
          <a:p>
            <a:r>
              <a:rPr lang="en-US" sz="1400" b="1">
                <a:solidFill>
                  <a:schemeClr val="bg1"/>
                </a:solidFill>
              </a:rPr>
              <a:t>Beach</a:t>
            </a:r>
          </a:p>
        </p:txBody>
      </p:sp>
      <p:sp>
        <p:nvSpPr>
          <p:cNvPr id="30735" name="Line 15"/>
          <p:cNvSpPr>
            <a:spLocks noChangeShapeType="1"/>
          </p:cNvSpPr>
          <p:nvPr/>
        </p:nvSpPr>
        <p:spPr bwMode="auto">
          <a:xfrm flipH="1" flipV="1">
            <a:off x="5029200" y="3733800"/>
            <a:ext cx="762000" cy="1371600"/>
          </a:xfrm>
          <a:prstGeom prst="line">
            <a:avLst/>
          </a:prstGeom>
          <a:noFill/>
          <a:ln w="28575">
            <a:solidFill>
              <a:schemeClr val="bg1"/>
            </a:solidFill>
            <a:round/>
            <a:headEnd type="oval" w="med" len="med"/>
            <a:tailEnd type="triangle" w="med" len="med"/>
          </a:ln>
          <a:effectLst/>
        </p:spPr>
        <p:txBody>
          <a:bodyPr/>
          <a:lstStyle/>
          <a:p>
            <a:endParaRPr lang="en-US"/>
          </a:p>
        </p:txBody>
      </p:sp>
      <p:sp>
        <p:nvSpPr>
          <p:cNvPr id="30736" name="Text Box 16"/>
          <p:cNvSpPr txBox="1">
            <a:spLocks noChangeArrowheads="1"/>
          </p:cNvSpPr>
          <p:nvPr/>
        </p:nvSpPr>
        <p:spPr bwMode="auto">
          <a:xfrm>
            <a:off x="6232525" y="5116513"/>
            <a:ext cx="727075" cy="517525"/>
          </a:xfrm>
          <a:prstGeom prst="rect">
            <a:avLst/>
          </a:prstGeom>
          <a:noFill/>
          <a:ln w="9525">
            <a:noFill/>
            <a:miter lim="800000"/>
            <a:headEnd/>
            <a:tailEnd/>
          </a:ln>
          <a:effectLst/>
        </p:spPr>
        <p:txBody>
          <a:bodyPr wrap="none">
            <a:spAutoFit/>
          </a:bodyPr>
          <a:lstStyle/>
          <a:p>
            <a:r>
              <a:rPr lang="en-US" sz="1400" b="1">
                <a:solidFill>
                  <a:schemeClr val="bg1"/>
                </a:solidFill>
              </a:rPr>
              <a:t>Sword</a:t>
            </a:r>
          </a:p>
          <a:p>
            <a:r>
              <a:rPr lang="en-US" sz="1400" b="1">
                <a:solidFill>
                  <a:schemeClr val="bg1"/>
                </a:solidFill>
              </a:rPr>
              <a:t>Beach</a:t>
            </a:r>
          </a:p>
        </p:txBody>
      </p:sp>
      <p:sp>
        <p:nvSpPr>
          <p:cNvPr id="30737" name="Line 17"/>
          <p:cNvSpPr>
            <a:spLocks noChangeShapeType="1"/>
          </p:cNvSpPr>
          <p:nvPr/>
        </p:nvSpPr>
        <p:spPr bwMode="auto">
          <a:xfrm flipH="1" flipV="1">
            <a:off x="5181600" y="3733800"/>
            <a:ext cx="1447800" cy="1371600"/>
          </a:xfrm>
          <a:prstGeom prst="line">
            <a:avLst/>
          </a:prstGeom>
          <a:noFill/>
          <a:ln w="28575">
            <a:solidFill>
              <a:schemeClr val="bg1"/>
            </a:solidFill>
            <a:round/>
            <a:headEnd type="oval" w="med" len="med"/>
            <a:tailEnd type="triangle" w="med" len="med"/>
          </a:ln>
          <a:effectLst/>
        </p:spPr>
        <p:txBody>
          <a:bodyPr/>
          <a:lstStyle/>
          <a:p>
            <a:endParaRPr lang="en-US"/>
          </a:p>
        </p:txBody>
      </p:sp>
      <p:sp>
        <p:nvSpPr>
          <p:cNvPr id="30739" name="Text Box 19"/>
          <p:cNvSpPr txBox="1">
            <a:spLocks noChangeArrowheads="1"/>
          </p:cNvSpPr>
          <p:nvPr/>
        </p:nvSpPr>
        <p:spPr bwMode="auto">
          <a:xfrm>
            <a:off x="60325" y="1633538"/>
            <a:ext cx="1223963" cy="1004887"/>
          </a:xfrm>
          <a:prstGeom prst="rect">
            <a:avLst/>
          </a:prstGeom>
          <a:noFill/>
          <a:ln w="9525">
            <a:noFill/>
            <a:miter lim="800000"/>
            <a:headEnd/>
            <a:tailEnd/>
          </a:ln>
          <a:effectLst/>
        </p:spPr>
        <p:txBody>
          <a:bodyPr wrap="none">
            <a:spAutoFit/>
          </a:bodyPr>
          <a:lstStyle/>
          <a:p>
            <a:r>
              <a:rPr lang="en-US" sz="1200"/>
              <a:t>As you can see</a:t>
            </a:r>
          </a:p>
          <a:p>
            <a:r>
              <a:rPr lang="en-US" sz="1200"/>
              <a:t>by the symbols</a:t>
            </a:r>
          </a:p>
          <a:p>
            <a:r>
              <a:rPr lang="en-US" sz="1200"/>
              <a:t>most of Hitler’s</a:t>
            </a:r>
          </a:p>
          <a:p>
            <a:r>
              <a:rPr lang="en-US" sz="1200"/>
              <a:t>defenses were</a:t>
            </a:r>
          </a:p>
          <a:p>
            <a:r>
              <a:rPr lang="en-US" sz="1200"/>
              <a:t>here </a:t>
            </a:r>
          </a:p>
        </p:txBody>
      </p:sp>
      <p:sp>
        <p:nvSpPr>
          <p:cNvPr id="30742" name="Line 22"/>
          <p:cNvSpPr>
            <a:spLocks noChangeShapeType="1"/>
          </p:cNvSpPr>
          <p:nvPr/>
        </p:nvSpPr>
        <p:spPr bwMode="auto">
          <a:xfrm flipV="1">
            <a:off x="1219200" y="3810000"/>
            <a:ext cx="2895600" cy="304800"/>
          </a:xfrm>
          <a:prstGeom prst="line">
            <a:avLst/>
          </a:prstGeom>
          <a:noFill/>
          <a:ln w="38100">
            <a:solidFill>
              <a:srgbClr val="FF0066"/>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
            <a:ext cx="7499350" cy="4800600"/>
          </a:xfrm>
        </p:spPr>
        <p:txBody>
          <a:bodyPr/>
          <a:lstStyle/>
          <a:p>
            <a:r>
              <a:rPr lang="en-US" dirty="0" smtClean="0"/>
              <a:t>	5. The Germans will make one major attempt to stop the Allied advance at the Battle of the Bulge.</a:t>
            </a:r>
          </a:p>
          <a:p>
            <a:r>
              <a:rPr lang="en-US" dirty="0" smtClean="0"/>
              <a:t>		a. The counterattack will eventually be 	stopped by American bombers and the 	troops will continue to move to 	Berlin.</a:t>
            </a:r>
          </a:p>
          <a:p>
            <a:endParaRPr lang="en-US" dirty="0"/>
          </a:p>
        </p:txBody>
      </p:sp>
      <p:pic>
        <p:nvPicPr>
          <p:cNvPr id="24578" name="Picture 2" descr="http://ks3414.k12.sd.us/Event/Pictures/battle%20of%20the%20bulge.jpg"/>
          <p:cNvPicPr>
            <a:picLocks noChangeAspect="1" noChangeArrowheads="1"/>
          </p:cNvPicPr>
          <p:nvPr/>
        </p:nvPicPr>
        <p:blipFill>
          <a:blip r:embed="rId2" cstate="print"/>
          <a:srcRect/>
          <a:stretch>
            <a:fillRect/>
          </a:stretch>
        </p:blipFill>
        <p:spPr bwMode="auto">
          <a:xfrm>
            <a:off x="4648200" y="3619499"/>
            <a:ext cx="4495800" cy="3238501"/>
          </a:xfrm>
          <a:prstGeom prst="rect">
            <a:avLst/>
          </a:prstGeom>
          <a:noFill/>
        </p:spPr>
      </p:pic>
      <p:pic>
        <p:nvPicPr>
          <p:cNvPr id="24580" name="Picture 4" descr="http://www.wallpapers-free.co.uk/backgrounds/historical/world_war_two/battle-of-the-bulge.jpg"/>
          <p:cNvPicPr>
            <a:picLocks noChangeAspect="1" noChangeArrowheads="1"/>
          </p:cNvPicPr>
          <p:nvPr/>
        </p:nvPicPr>
        <p:blipFill>
          <a:blip r:embed="rId3" cstate="print"/>
          <a:srcRect/>
          <a:stretch>
            <a:fillRect/>
          </a:stretch>
        </p:blipFill>
        <p:spPr bwMode="auto">
          <a:xfrm>
            <a:off x="304800" y="3600450"/>
            <a:ext cx="4343400" cy="32575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499350" cy="4800600"/>
          </a:xfrm>
        </p:spPr>
        <p:txBody>
          <a:bodyPr/>
          <a:lstStyle/>
          <a:p>
            <a:r>
              <a:rPr lang="en-US" dirty="0" smtClean="0"/>
              <a:t>	6. By April of 1945 the German Third Reich was in ruins, the Soviets were occupying most of Eastern Germany and the British and Americans were right behind them.</a:t>
            </a:r>
          </a:p>
          <a:p>
            <a:endParaRPr lang="en-US" dirty="0"/>
          </a:p>
        </p:txBody>
      </p:sp>
      <p:pic>
        <p:nvPicPr>
          <p:cNvPr id="23554" name="Picture 2" descr="http://www.history.neu.edu/fac/burds/hst3390_files/image001.jpg"/>
          <p:cNvPicPr>
            <a:picLocks noChangeAspect="1" noChangeArrowheads="1"/>
          </p:cNvPicPr>
          <p:nvPr/>
        </p:nvPicPr>
        <p:blipFill>
          <a:blip r:embed="rId2" cstate="print"/>
          <a:srcRect/>
          <a:stretch>
            <a:fillRect/>
          </a:stretch>
        </p:blipFill>
        <p:spPr bwMode="auto">
          <a:xfrm>
            <a:off x="3581401" y="2949850"/>
            <a:ext cx="5562600" cy="39081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0"/>
            <a:ext cx="3994150" cy="2590800"/>
          </a:xfrm>
        </p:spPr>
        <p:txBody>
          <a:bodyPr/>
          <a:lstStyle/>
          <a:p>
            <a:r>
              <a:rPr lang="en-US" dirty="0" smtClean="0"/>
              <a:t>	a. Hitler and his closest supporters committed suicide on April 30</a:t>
            </a:r>
            <a:r>
              <a:rPr lang="en-US" baseline="30000" dirty="0" smtClean="0"/>
              <a:t>th</a:t>
            </a:r>
            <a:r>
              <a:rPr lang="en-US" dirty="0" smtClean="0"/>
              <a:t>.  The war was over.</a:t>
            </a:r>
          </a:p>
          <a:p>
            <a:endParaRPr lang="en-US" dirty="0"/>
          </a:p>
        </p:txBody>
      </p:sp>
      <p:pic>
        <p:nvPicPr>
          <p:cNvPr id="95234" name="Picture 2" descr="http://lib.byu.edu/sites/muw/files/2009/05/v-e-newspaper.jpg"/>
          <p:cNvPicPr>
            <a:picLocks noChangeAspect="1" noChangeArrowheads="1"/>
          </p:cNvPicPr>
          <p:nvPr/>
        </p:nvPicPr>
        <p:blipFill>
          <a:blip r:embed="rId2" cstate="print"/>
          <a:srcRect/>
          <a:stretch>
            <a:fillRect/>
          </a:stretch>
        </p:blipFill>
        <p:spPr bwMode="auto">
          <a:xfrm>
            <a:off x="4876800" y="2590800"/>
            <a:ext cx="4267200" cy="4267200"/>
          </a:xfrm>
          <a:prstGeom prst="rect">
            <a:avLst/>
          </a:prstGeom>
          <a:noFill/>
        </p:spPr>
      </p:pic>
      <p:pic>
        <p:nvPicPr>
          <p:cNvPr id="95236" name="Picture 4" descr="http://cache2.asset-cache.net/xc/76644769.jpg?v=1&amp;c=IWSAsset&amp;k=2&amp;d=77BFBA49EF87892140FEB0FF7845C57D6E4C03DB16A64BA3EBAC1A992B055941827C7DD5123E0CC4"/>
          <p:cNvPicPr>
            <a:picLocks noChangeAspect="1" noChangeArrowheads="1"/>
          </p:cNvPicPr>
          <p:nvPr/>
        </p:nvPicPr>
        <p:blipFill>
          <a:blip r:embed="rId3" cstate="print"/>
          <a:srcRect/>
          <a:stretch>
            <a:fillRect/>
          </a:stretch>
        </p:blipFill>
        <p:spPr bwMode="auto">
          <a:xfrm>
            <a:off x="0" y="0"/>
            <a:ext cx="4876800"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1295400" y="533400"/>
            <a:ext cx="7639050" cy="5715000"/>
          </a:xfrm>
        </p:spPr>
        <p:txBody>
          <a:bodyPr/>
          <a:lstStyle/>
          <a:p>
            <a:r>
              <a:rPr lang="en-US" sz="3400" dirty="0" smtClean="0"/>
              <a:t>C. </a:t>
            </a:r>
            <a:r>
              <a:rPr lang="en-US" sz="3400" i="1" dirty="0" smtClean="0"/>
              <a:t>Pacific</a:t>
            </a:r>
            <a:endParaRPr lang="en-US" sz="3400" dirty="0" smtClean="0"/>
          </a:p>
          <a:p>
            <a:r>
              <a:rPr lang="en-US" sz="3400" dirty="0" smtClean="0"/>
              <a:t>	1. Midway—In the “Miracle of Midway,” American naval forces defeated a much larger Japanese force as it prepared to 	seize Midway Island in June 1942.</a:t>
            </a:r>
            <a:endParaRPr lang="en-US" sz="3400" dirty="0"/>
          </a:p>
        </p:txBody>
      </p:sp>
      <p:pic>
        <p:nvPicPr>
          <p:cNvPr id="18438" name="Picture 6" descr="http://www.history.navy.mil/photos/images/g10000/g17054.jpg"/>
          <p:cNvPicPr>
            <a:picLocks noChangeAspect="1" noChangeArrowheads="1"/>
          </p:cNvPicPr>
          <p:nvPr/>
        </p:nvPicPr>
        <p:blipFill>
          <a:blip r:embed="rId2" cstate="print"/>
          <a:srcRect/>
          <a:stretch>
            <a:fillRect/>
          </a:stretch>
        </p:blipFill>
        <p:spPr bwMode="auto">
          <a:xfrm>
            <a:off x="5943600" y="3962400"/>
            <a:ext cx="3000426" cy="2473324"/>
          </a:xfrm>
          <a:prstGeom prst="rect">
            <a:avLst/>
          </a:prstGeom>
          <a:noFill/>
        </p:spPr>
      </p:pic>
      <p:pic>
        <p:nvPicPr>
          <p:cNvPr id="2" name="Picture 2" descr="Image:VT-6TBDs.jpg">
            <a:hlinkClick r:id="rId3"/>
          </p:cNvPr>
          <p:cNvPicPr>
            <a:picLocks noChangeAspect="1" noChangeArrowheads="1"/>
          </p:cNvPicPr>
          <p:nvPr/>
        </p:nvPicPr>
        <p:blipFill>
          <a:blip r:embed="rId4" cstate="print"/>
          <a:srcRect/>
          <a:stretch>
            <a:fillRect/>
          </a:stretch>
        </p:blipFill>
        <p:spPr bwMode="auto">
          <a:xfrm>
            <a:off x="609600" y="3429000"/>
            <a:ext cx="5389295" cy="3429000"/>
          </a:xfrm>
          <a:prstGeom prst="rect">
            <a:avLst/>
          </a:prstGeom>
          <a:noFill/>
        </p:spPr>
      </p:pic>
      <p:pic>
        <p:nvPicPr>
          <p:cNvPr id="18434" name="Picture 2" descr="http://www.history.navy.mil/photos/images/g450000/g451086t.jpg">
            <a:hlinkClick r:id="rId5"/>
          </p:cNvPr>
          <p:cNvPicPr>
            <a:picLocks noChangeAspect="1" noChangeArrowheads="1"/>
          </p:cNvPicPr>
          <p:nvPr/>
        </p:nvPicPr>
        <p:blipFill>
          <a:blip r:embed="rId6" cstate="print"/>
          <a:srcRect/>
          <a:stretch>
            <a:fillRect/>
          </a:stretch>
        </p:blipFill>
        <p:spPr bwMode="auto">
          <a:xfrm>
            <a:off x="0" y="2743200"/>
            <a:ext cx="1752600" cy="1905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idx="1"/>
          </p:nvPr>
        </p:nvSpPr>
        <p:spPr>
          <a:xfrm>
            <a:off x="1435100" y="457200"/>
            <a:ext cx="7499350" cy="5791200"/>
          </a:xfrm>
        </p:spPr>
        <p:txBody>
          <a:bodyPr/>
          <a:lstStyle/>
          <a:p>
            <a:r>
              <a:rPr lang="en-US" sz="3600" dirty="0" smtClean="0"/>
              <a:t>		a. Coming only a few months after 	Pearl Harbor, a Japanese victory at 	Midway would have enabled Japan 	to invade Hawaii.</a:t>
            </a:r>
          </a:p>
          <a:p>
            <a:r>
              <a:rPr lang="en-US" sz="3600" dirty="0" smtClean="0"/>
              <a:t>		b. The American victory at Midway 	ended the Japanese threat to 	Hawaii and began a series of 	American victories in the 	“island hopping” campaign that 	carried the war closer and closer 	to Japan.</a:t>
            </a:r>
          </a:p>
        </p:txBody>
      </p:sp>
      <p:pic>
        <p:nvPicPr>
          <p:cNvPr id="3" name="Picture 4" descr="http://www.history.navy.mil/photos/images/g310000/g312018.jpg"/>
          <p:cNvPicPr>
            <a:picLocks noChangeAspect="1" noChangeArrowheads="1"/>
          </p:cNvPicPr>
          <p:nvPr/>
        </p:nvPicPr>
        <p:blipFill>
          <a:blip r:embed="rId2" cstate="print"/>
          <a:srcRect/>
          <a:stretch>
            <a:fillRect/>
          </a:stretch>
        </p:blipFill>
        <p:spPr bwMode="auto">
          <a:xfrm>
            <a:off x="0" y="0"/>
            <a:ext cx="2209800" cy="3200400"/>
          </a:xfrm>
          <a:prstGeom prst="rect">
            <a:avLst/>
          </a:prstGeom>
          <a:noFill/>
        </p:spPr>
      </p:pic>
      <p:pic>
        <p:nvPicPr>
          <p:cNvPr id="4" name="Picture 8" descr="http://www.history.navy.mil/photos/images/g10000/g17678.jpg"/>
          <p:cNvPicPr>
            <a:picLocks noChangeAspect="1" noChangeArrowheads="1"/>
          </p:cNvPicPr>
          <p:nvPr/>
        </p:nvPicPr>
        <p:blipFill>
          <a:blip r:embed="rId3" cstate="print"/>
          <a:srcRect/>
          <a:stretch>
            <a:fillRect/>
          </a:stretch>
        </p:blipFill>
        <p:spPr bwMode="auto">
          <a:xfrm>
            <a:off x="0" y="3200400"/>
            <a:ext cx="2209800" cy="3657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1435100" y="304800"/>
            <a:ext cx="7499350" cy="5943600"/>
          </a:xfrm>
        </p:spPr>
        <p:txBody>
          <a:bodyPr/>
          <a:lstStyle/>
          <a:p>
            <a:r>
              <a:rPr lang="en-US" dirty="0" smtClean="0"/>
              <a:t>	2. Iwo Jima and Okinawa—The invasions of the islands of Iwo Jima and Okinawa in the spring of 1945, were the first US troops on Japanese soil and brought our forces closer to mainland Japan.</a:t>
            </a:r>
          </a:p>
          <a:p>
            <a:r>
              <a:rPr lang="en-US" dirty="0" smtClean="0"/>
              <a:t>		a. Both invasions cost thousands 	of US 	lives and even more Japanese lives, as 	Japanese soldiers fought fiercely 	over 	every square inch of the islands and 	Japanese soldiers and civilians 	committed suicide rather than 	surrender.</a:t>
            </a:r>
          </a:p>
        </p:txBody>
      </p:sp>
      <p:pic>
        <p:nvPicPr>
          <p:cNvPr id="16386" name="Picture 2" descr="Location map of Iwo Jima (Iōtō)">
            <a:hlinkClick r:id="rId2" tooltip="Location map of Iwo Jima (Iōtō)"/>
          </p:cNvPr>
          <p:cNvPicPr>
            <a:picLocks noChangeAspect="1" noChangeArrowheads="1"/>
          </p:cNvPicPr>
          <p:nvPr/>
        </p:nvPicPr>
        <p:blipFill>
          <a:blip r:embed="rId3" cstate="print"/>
          <a:srcRect/>
          <a:stretch>
            <a:fillRect/>
          </a:stretch>
        </p:blipFill>
        <p:spPr bwMode="auto">
          <a:xfrm>
            <a:off x="0" y="3333749"/>
            <a:ext cx="2095500" cy="352425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upload.wikimedia.org/wikipedia/en/thumb/a/a1/WW2_Iwo_Jima_flag_raising.jpg/300px-WW2_Iwo_Jima_flag_raising.jpg">
            <a:hlinkClick r:id="rId2" tooltip="WW2 Iwo Jima flag raising.jpg"/>
          </p:cNvPr>
          <p:cNvPicPr>
            <a:picLocks noChangeAspect="1" noChangeArrowheads="1"/>
          </p:cNvPicPr>
          <p:nvPr/>
        </p:nvPicPr>
        <p:blipFill>
          <a:blip r:embed="rId3" cstate="print"/>
          <a:srcRect/>
          <a:stretch>
            <a:fillRect/>
          </a:stretch>
        </p:blipFill>
        <p:spPr bwMode="auto">
          <a:xfrm>
            <a:off x="5176562" y="3657600"/>
            <a:ext cx="3967438" cy="3200400"/>
          </a:xfrm>
          <a:prstGeom prst="rect">
            <a:avLst/>
          </a:prstGeom>
          <a:noFill/>
        </p:spPr>
      </p:pic>
      <p:pic>
        <p:nvPicPr>
          <p:cNvPr id="142342" name="Picture 6" descr="Image:USMC-M-IwoJima-cvr.jpg">
            <a:hlinkClick r:id="rId4"/>
          </p:cNvPr>
          <p:cNvPicPr>
            <a:picLocks noChangeAspect="1" noChangeArrowheads="1"/>
          </p:cNvPicPr>
          <p:nvPr/>
        </p:nvPicPr>
        <p:blipFill>
          <a:blip r:embed="rId5" cstate="print"/>
          <a:srcRect/>
          <a:stretch>
            <a:fillRect/>
          </a:stretch>
        </p:blipFill>
        <p:spPr bwMode="auto">
          <a:xfrm>
            <a:off x="2057400" y="609600"/>
            <a:ext cx="3757668" cy="3505200"/>
          </a:xfrm>
          <a:prstGeom prst="rect">
            <a:avLst/>
          </a:prstGeom>
          <a:noFill/>
        </p:spPr>
      </p:pic>
      <p:pic>
        <p:nvPicPr>
          <p:cNvPr id="142340" name="Picture 4" descr="Image:Iwo Jima - Landing Plan.jpg">
            <a:hlinkClick r:id="rId6"/>
          </p:cNvPr>
          <p:cNvPicPr>
            <a:picLocks noChangeAspect="1" noChangeArrowheads="1"/>
          </p:cNvPicPr>
          <p:nvPr/>
        </p:nvPicPr>
        <p:blipFill>
          <a:blip r:embed="rId7" cstate="print"/>
          <a:srcRect/>
          <a:stretch>
            <a:fillRect/>
          </a:stretch>
        </p:blipFill>
        <p:spPr bwMode="auto">
          <a:xfrm>
            <a:off x="0" y="0"/>
            <a:ext cx="2108539" cy="2971800"/>
          </a:xfrm>
          <a:prstGeom prst="rect">
            <a:avLst/>
          </a:prstGeom>
          <a:noFill/>
        </p:spPr>
      </p:pic>
      <p:pic>
        <p:nvPicPr>
          <p:cNvPr id="142344" name="Picture 8" descr="Image:Browning M1917 Marine Iwo Jima fixed.jpg">
            <a:hlinkClick r:id="rId8"/>
          </p:cNvPr>
          <p:cNvPicPr>
            <a:picLocks noChangeAspect="1" noChangeArrowheads="1"/>
          </p:cNvPicPr>
          <p:nvPr/>
        </p:nvPicPr>
        <p:blipFill>
          <a:blip r:embed="rId9" cstate="print"/>
          <a:srcRect/>
          <a:stretch>
            <a:fillRect/>
          </a:stretch>
        </p:blipFill>
        <p:spPr bwMode="auto">
          <a:xfrm>
            <a:off x="5715000" y="1"/>
            <a:ext cx="3429000" cy="2131774"/>
          </a:xfrm>
          <a:prstGeom prst="rect">
            <a:avLst/>
          </a:prstGeom>
          <a:noFill/>
        </p:spPr>
      </p:pic>
      <p:pic>
        <p:nvPicPr>
          <p:cNvPr id="142346" name="Picture 10" descr="Image:Ronson flame tank Iwo Jima.jpg">
            <a:hlinkClick r:id="rId10"/>
          </p:cNvPr>
          <p:cNvPicPr>
            <a:picLocks noChangeAspect="1" noChangeArrowheads="1"/>
          </p:cNvPicPr>
          <p:nvPr/>
        </p:nvPicPr>
        <p:blipFill>
          <a:blip r:embed="rId11" cstate="print"/>
          <a:srcRect/>
          <a:stretch>
            <a:fillRect/>
          </a:stretch>
        </p:blipFill>
        <p:spPr bwMode="auto">
          <a:xfrm>
            <a:off x="0" y="4038600"/>
            <a:ext cx="4706470" cy="200025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2"/>
          <p:cNvSpPr>
            <a:spLocks noGrp="1"/>
          </p:cNvSpPr>
          <p:nvPr>
            <p:ph idx="1"/>
          </p:nvPr>
        </p:nvSpPr>
        <p:spPr>
          <a:xfrm>
            <a:off x="1435100" y="914400"/>
            <a:ext cx="7499350" cy="5334000"/>
          </a:xfrm>
        </p:spPr>
        <p:txBody>
          <a:bodyPr/>
          <a:lstStyle/>
          <a:p>
            <a:r>
              <a:rPr lang="en-US" sz="3600" dirty="0" smtClean="0"/>
              <a:t>	3. Use of the Atomic Bomb—Facing huge casualties on both sides if US forces had to invade Japan itself, President Truman ordered the use of atomic bombs on the cities of Hiroshima and Nagasaki to force the Japanese to surrender.</a:t>
            </a:r>
          </a:p>
        </p:txBody>
      </p:sp>
      <p:pic>
        <p:nvPicPr>
          <p:cNvPr id="15362" name="Picture 2" descr="http://upload.wikimedia.org/wikipedia/commons/thumb/9/93/Tibbets-wave.jpg/300px-Tibbets-wave.jpg">
            <a:hlinkClick r:id="rId2" tooltip="Tibbets-wave.jpg"/>
          </p:cNvPr>
          <p:cNvPicPr>
            <a:picLocks noChangeAspect="1" noChangeArrowheads="1"/>
          </p:cNvPicPr>
          <p:nvPr/>
        </p:nvPicPr>
        <p:blipFill>
          <a:blip r:embed="rId3" cstate="print"/>
          <a:srcRect/>
          <a:stretch>
            <a:fillRect/>
          </a:stretch>
        </p:blipFill>
        <p:spPr bwMode="auto">
          <a:xfrm>
            <a:off x="0" y="1"/>
            <a:ext cx="1676400" cy="2073148"/>
          </a:xfrm>
          <a:prstGeom prst="rect">
            <a:avLst/>
          </a:prstGeom>
          <a:noFill/>
        </p:spPr>
      </p:pic>
      <p:pic>
        <p:nvPicPr>
          <p:cNvPr id="15364" name="Picture 4" descr="The &quot;gun&quot; assembly method. When the hollow uranium projectile was driven onto the target spike, a nuclear explosion resulted.">
            <a:hlinkClick r:id="rId4" tooltip="The &quot;gun&quot; assembly method. When the hollow uranium projectile was driven onto the target spike, a nuclear explosion resulted."/>
          </p:cNvPr>
          <p:cNvPicPr>
            <a:picLocks noChangeAspect="1" noChangeArrowheads="1"/>
          </p:cNvPicPr>
          <p:nvPr/>
        </p:nvPicPr>
        <p:blipFill>
          <a:blip r:embed="rId5" cstate="print"/>
          <a:srcRect/>
          <a:stretch>
            <a:fillRect/>
          </a:stretch>
        </p:blipFill>
        <p:spPr bwMode="auto">
          <a:xfrm>
            <a:off x="0" y="2057400"/>
            <a:ext cx="1714500" cy="819151"/>
          </a:xfrm>
          <a:prstGeom prst="rect">
            <a:avLst/>
          </a:prstGeom>
          <a:noFill/>
        </p:spPr>
      </p:pic>
      <p:pic>
        <p:nvPicPr>
          <p:cNvPr id="15368" name="Picture 8" descr="http://students.umf.maine.edu/~donoghtp/abomb.jpg"/>
          <p:cNvPicPr>
            <a:picLocks noChangeAspect="1" noChangeArrowheads="1"/>
          </p:cNvPicPr>
          <p:nvPr/>
        </p:nvPicPr>
        <p:blipFill>
          <a:blip r:embed="rId6" cstate="print"/>
          <a:srcRect/>
          <a:stretch>
            <a:fillRect/>
          </a:stretch>
        </p:blipFill>
        <p:spPr bwMode="auto">
          <a:xfrm>
            <a:off x="1" y="2819400"/>
            <a:ext cx="1726553" cy="4038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http://students.umf.maine.edu/~donoghtp/FZ,-Hiroshima-survivor.jpg"/>
          <p:cNvPicPr>
            <a:picLocks noChangeAspect="1" noChangeArrowheads="1"/>
          </p:cNvPicPr>
          <p:nvPr/>
        </p:nvPicPr>
        <p:blipFill>
          <a:blip r:embed="rId2" cstate="print">
            <a:lum bright="70000" contrast="-70000"/>
          </a:blip>
          <a:srcRect/>
          <a:stretch>
            <a:fillRect/>
          </a:stretch>
        </p:blipFill>
        <p:spPr bwMode="auto">
          <a:xfrm>
            <a:off x="0" y="4800599"/>
            <a:ext cx="1543050" cy="2057401"/>
          </a:xfrm>
          <a:prstGeom prst="rect">
            <a:avLst/>
          </a:prstGeom>
          <a:noFill/>
        </p:spPr>
      </p:pic>
      <p:pic>
        <p:nvPicPr>
          <p:cNvPr id="92162" name="Picture 2" descr="http://students.umf.maine.edu/~donoghtp/abomb.jpg"/>
          <p:cNvPicPr>
            <a:picLocks noChangeAspect="1" noChangeArrowheads="1"/>
          </p:cNvPicPr>
          <p:nvPr/>
        </p:nvPicPr>
        <p:blipFill>
          <a:blip r:embed="rId3" cstate="print">
            <a:lum bright="70000" contrast="-70000"/>
          </a:blip>
          <a:srcRect/>
          <a:stretch>
            <a:fillRect/>
          </a:stretch>
        </p:blipFill>
        <p:spPr bwMode="auto">
          <a:xfrm>
            <a:off x="5314950" y="1619250"/>
            <a:ext cx="3829050" cy="5238750"/>
          </a:xfrm>
          <a:prstGeom prst="rect">
            <a:avLst/>
          </a:prstGeom>
          <a:noFill/>
        </p:spPr>
      </p:pic>
      <p:sp>
        <p:nvSpPr>
          <p:cNvPr id="2" name="Title 1"/>
          <p:cNvSpPr>
            <a:spLocks noGrp="1"/>
          </p:cNvSpPr>
          <p:nvPr>
            <p:ph type="ctrTitle"/>
          </p:nvPr>
        </p:nvSpPr>
        <p:spPr/>
        <p:txBody>
          <a:bodyPr>
            <a:normAutofit/>
          </a:bodyPr>
          <a:lstStyle/>
          <a:p>
            <a:pPr>
              <a:defRPr/>
            </a:pPr>
            <a:r>
              <a:rPr lang="en-US" b="1" dirty="0" smtClean="0"/>
              <a:t>Title:  A Million Lives or the Bomb</a:t>
            </a:r>
            <a:endParaRPr lang="en-US" b="1" dirty="0"/>
          </a:p>
        </p:txBody>
      </p:sp>
      <p:sp>
        <p:nvSpPr>
          <p:cNvPr id="17411" name="Content Placeholder 2"/>
          <p:cNvSpPr>
            <a:spLocks noGrp="1"/>
          </p:cNvSpPr>
          <p:nvPr>
            <p:ph type="subTitle" idx="1"/>
          </p:nvPr>
        </p:nvSpPr>
        <p:spPr>
          <a:xfrm>
            <a:off x="1219200" y="1850064"/>
            <a:ext cx="7696200" cy="4779336"/>
          </a:xfrm>
        </p:spPr>
        <p:txBody>
          <a:bodyPr>
            <a:normAutofit fontScale="77500" lnSpcReduction="20000"/>
          </a:bodyPr>
          <a:lstStyle/>
          <a:p>
            <a:r>
              <a:rPr lang="en-US" b="1" dirty="0" smtClean="0"/>
              <a:t>The year is 1945 and the Japanese have not yet surrendered. You are President Harry Truman. Your advisors have informed you that forcing a Japanese surrender through continued conventional fighting may cost as many as one million American lives. </a:t>
            </a:r>
          </a:p>
          <a:p>
            <a:r>
              <a:rPr lang="en-US" b="1" dirty="0" smtClean="0"/>
              <a:t>You have another option: dropping the newly developed atomic bomb on Japan, thereby killing hundreds of thousands of Japanese.</a:t>
            </a:r>
          </a:p>
          <a:p>
            <a:r>
              <a:rPr lang="en-US" b="1" dirty="0" smtClean="0"/>
              <a:t>Which option do you choose? Why?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6" name="Picture 6" descr="http://students.umf.maine.edu/~donoghtp/nagasaki1.jpg"/>
          <p:cNvPicPr>
            <a:picLocks noChangeAspect="1" noChangeArrowheads="1"/>
          </p:cNvPicPr>
          <p:nvPr/>
        </p:nvPicPr>
        <p:blipFill>
          <a:blip r:embed="rId2" cstate="print"/>
          <a:srcRect/>
          <a:stretch>
            <a:fillRect/>
          </a:stretch>
        </p:blipFill>
        <p:spPr bwMode="auto">
          <a:xfrm>
            <a:off x="2362200" y="2286000"/>
            <a:ext cx="3619500" cy="2695576"/>
          </a:xfrm>
          <a:prstGeom prst="rect">
            <a:avLst/>
          </a:prstGeom>
          <a:noFill/>
        </p:spPr>
      </p:pic>
      <p:sp>
        <p:nvSpPr>
          <p:cNvPr id="3" name="Content Placeholder 2"/>
          <p:cNvSpPr>
            <a:spLocks noGrp="1"/>
          </p:cNvSpPr>
          <p:nvPr>
            <p:ph idx="1"/>
          </p:nvPr>
        </p:nvSpPr>
        <p:spPr>
          <a:xfrm>
            <a:off x="1435100" y="838200"/>
            <a:ext cx="7499350" cy="5410200"/>
          </a:xfrm>
        </p:spPr>
        <p:txBody>
          <a:bodyPr/>
          <a:lstStyle/>
          <a:p>
            <a:r>
              <a:rPr lang="en-US" sz="3600" dirty="0" smtClean="0"/>
              <a:t> 		a. Hundreds of thousands of 	people were  killed in both cities.</a:t>
            </a:r>
            <a:endParaRPr lang="en-US" sz="3600" dirty="0"/>
          </a:p>
        </p:txBody>
      </p:sp>
      <p:pic>
        <p:nvPicPr>
          <p:cNvPr id="143362" name="Picture 2" descr="http://www.ww2australia.gov.au/vevp/images/abomb/P01234_010_450.jpg"/>
          <p:cNvPicPr>
            <a:picLocks noChangeAspect="1" noChangeArrowheads="1"/>
          </p:cNvPicPr>
          <p:nvPr/>
        </p:nvPicPr>
        <p:blipFill>
          <a:blip r:embed="rId3" cstate="print"/>
          <a:srcRect/>
          <a:stretch>
            <a:fillRect/>
          </a:stretch>
        </p:blipFill>
        <p:spPr bwMode="auto">
          <a:xfrm>
            <a:off x="4857750" y="4095750"/>
            <a:ext cx="4286250" cy="2762250"/>
          </a:xfrm>
          <a:prstGeom prst="rect">
            <a:avLst/>
          </a:prstGeom>
          <a:noFill/>
        </p:spPr>
      </p:pic>
      <p:pic>
        <p:nvPicPr>
          <p:cNvPr id="143364" name="Picture 4" descr="http://students.umf.maine.edu/~donoghtp/hiroshima2.gif"/>
          <p:cNvPicPr>
            <a:picLocks noChangeAspect="1" noChangeArrowheads="1"/>
          </p:cNvPicPr>
          <p:nvPr/>
        </p:nvPicPr>
        <p:blipFill>
          <a:blip r:embed="rId4" cstate="print"/>
          <a:srcRect/>
          <a:stretch>
            <a:fillRect/>
          </a:stretch>
        </p:blipFill>
        <p:spPr bwMode="auto">
          <a:xfrm>
            <a:off x="0" y="2895600"/>
            <a:ext cx="2538894" cy="39624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2"/>
          <p:cNvSpPr>
            <a:spLocks noGrp="1"/>
          </p:cNvSpPr>
          <p:nvPr>
            <p:ph idx="1"/>
          </p:nvPr>
        </p:nvSpPr>
        <p:spPr>
          <a:xfrm>
            <a:off x="1435100" y="609600"/>
            <a:ext cx="7499350" cy="5638800"/>
          </a:xfrm>
        </p:spPr>
        <p:txBody>
          <a:bodyPr/>
          <a:lstStyle/>
          <a:p>
            <a:r>
              <a:rPr lang="en-US" sz="3600" dirty="0" smtClean="0"/>
              <a:t>4. Shortly after the bombs were used, the Japanese leaders surrendered, avoiding the need for American forces to invade Japan.</a:t>
            </a:r>
          </a:p>
          <a:p>
            <a:endParaRPr lang="en-US" sz="3600" dirty="0" smtClean="0"/>
          </a:p>
        </p:txBody>
      </p:sp>
      <p:pic>
        <p:nvPicPr>
          <p:cNvPr id="14338" name="Picture 2" descr="http://www.historyplace.com/specials/calendar/docs-pix/surr-ceremony.jpg"/>
          <p:cNvPicPr>
            <a:picLocks noChangeAspect="1" noChangeArrowheads="1"/>
          </p:cNvPicPr>
          <p:nvPr/>
        </p:nvPicPr>
        <p:blipFill>
          <a:blip r:embed="rId2" cstate="print"/>
          <a:srcRect/>
          <a:stretch>
            <a:fillRect/>
          </a:stretch>
        </p:blipFill>
        <p:spPr bwMode="auto">
          <a:xfrm>
            <a:off x="0" y="3048000"/>
            <a:ext cx="3810000" cy="3144555"/>
          </a:xfrm>
          <a:prstGeom prst="rect">
            <a:avLst/>
          </a:prstGeom>
          <a:noFill/>
        </p:spPr>
      </p:pic>
      <p:pic>
        <p:nvPicPr>
          <p:cNvPr id="14340" name="Picture 4" descr="http://www.skylighters.org/vjday/sd1.jpg"/>
          <p:cNvPicPr>
            <a:picLocks noChangeAspect="1" noChangeArrowheads="1"/>
          </p:cNvPicPr>
          <p:nvPr/>
        </p:nvPicPr>
        <p:blipFill>
          <a:blip r:embed="rId3" cstate="print"/>
          <a:srcRect/>
          <a:stretch>
            <a:fillRect/>
          </a:stretch>
        </p:blipFill>
        <p:spPr bwMode="auto">
          <a:xfrm>
            <a:off x="3733800" y="2971800"/>
            <a:ext cx="2133600" cy="2385285"/>
          </a:xfrm>
          <a:prstGeom prst="rect">
            <a:avLst/>
          </a:prstGeom>
          <a:noFill/>
        </p:spPr>
      </p:pic>
      <p:pic>
        <p:nvPicPr>
          <p:cNvPr id="14342" name="Picture 6" descr="V-J DAY IN CHICAGO (24 K)"/>
          <p:cNvPicPr>
            <a:picLocks noChangeAspect="1" noChangeArrowheads="1"/>
          </p:cNvPicPr>
          <p:nvPr/>
        </p:nvPicPr>
        <p:blipFill>
          <a:blip r:embed="rId4" cstate="print"/>
          <a:srcRect/>
          <a:stretch>
            <a:fillRect/>
          </a:stretch>
        </p:blipFill>
        <p:spPr bwMode="auto">
          <a:xfrm>
            <a:off x="7391400" y="2438400"/>
            <a:ext cx="1752600" cy="2200487"/>
          </a:xfrm>
          <a:prstGeom prst="rect">
            <a:avLst/>
          </a:prstGeom>
          <a:noFill/>
        </p:spPr>
      </p:pic>
      <p:pic>
        <p:nvPicPr>
          <p:cNvPr id="14344" name="Picture 8" descr="Kissing on VJ Day - Times Square - May 8th, 1945 Poster by Alfred Eisenstaedt"/>
          <p:cNvPicPr>
            <a:picLocks noChangeAspect="1" noChangeArrowheads="1"/>
          </p:cNvPicPr>
          <p:nvPr/>
        </p:nvPicPr>
        <p:blipFill>
          <a:blip r:embed="rId5" cstate="print"/>
          <a:srcRect/>
          <a:stretch>
            <a:fillRect/>
          </a:stretch>
        </p:blipFill>
        <p:spPr bwMode="auto">
          <a:xfrm>
            <a:off x="5867400" y="4114800"/>
            <a:ext cx="1826648" cy="27432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IV. Atrocities of War</a:t>
            </a:r>
            <a:endParaRPr lang="en-US" dirty="0"/>
          </a:p>
        </p:txBody>
      </p:sp>
      <p:sp>
        <p:nvSpPr>
          <p:cNvPr id="93187" name="Content Placeholder 2"/>
          <p:cNvSpPr>
            <a:spLocks noGrp="1"/>
          </p:cNvSpPr>
          <p:nvPr>
            <p:ph idx="1"/>
          </p:nvPr>
        </p:nvSpPr>
        <p:spPr/>
        <p:txBody>
          <a:bodyPr/>
          <a:lstStyle/>
          <a:p>
            <a:r>
              <a:rPr lang="en-US" sz="3600" dirty="0" smtClean="0"/>
              <a:t>A. The conduct of war often reflects the social and moral codes of a nation.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p:cNvSpPr>
            <a:spLocks noGrp="1"/>
          </p:cNvSpPr>
          <p:nvPr>
            <p:ph idx="1"/>
          </p:nvPr>
        </p:nvSpPr>
        <p:spPr/>
        <p:txBody>
          <a:bodyPr/>
          <a:lstStyle/>
          <a:p>
            <a:r>
              <a:rPr lang="en-US" sz="3600" dirty="0" smtClean="0"/>
              <a:t>B. The treatment of prisoners of war often reflected the savage nature of conflict and the cultural norms of the nation. </a:t>
            </a:r>
          </a:p>
          <a:p>
            <a:r>
              <a:rPr lang="en-US" sz="3600" dirty="0" smtClean="0"/>
              <a:t>	1. The treatment of prisoners of war in the Pacific Theater often reflected the savagery of the fighting there.</a:t>
            </a:r>
            <a:endParaRPr lang="en-US" sz="3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p:cNvSpPr>
            <a:spLocks noGrp="1"/>
          </p:cNvSpPr>
          <p:nvPr>
            <p:ph idx="1"/>
          </p:nvPr>
        </p:nvSpPr>
        <p:spPr>
          <a:xfrm>
            <a:off x="1435100" y="381000"/>
            <a:ext cx="7499350" cy="5867400"/>
          </a:xfrm>
        </p:spPr>
        <p:txBody>
          <a:bodyPr/>
          <a:lstStyle/>
          <a:p>
            <a:r>
              <a:rPr lang="en-US" sz="3600" dirty="0" smtClean="0"/>
              <a:t>		a. In the Bataan Death March, 	American POWs suffered brutal 	treatment by the Japanese after 	the surrender of the Philippines</a:t>
            </a:r>
          </a:p>
          <a:p>
            <a:r>
              <a:rPr lang="en-US" sz="3600" dirty="0" smtClean="0"/>
              <a:t>		b. Japanese soldiers often 	committed suicide rather than 	surrender.</a:t>
            </a:r>
            <a:endParaRPr lang="en-US" sz="3600" dirty="0"/>
          </a:p>
        </p:txBody>
      </p:sp>
      <p:pic>
        <p:nvPicPr>
          <p:cNvPr id="95236" name="Picture 5" descr="http://www.cnac.org/emilscott/pic15.jpg"/>
          <p:cNvPicPr>
            <a:picLocks noChangeAspect="1" noChangeArrowheads="1"/>
          </p:cNvPicPr>
          <p:nvPr/>
        </p:nvPicPr>
        <p:blipFill>
          <a:blip r:embed="rId2" cstate="print"/>
          <a:srcRect/>
          <a:stretch>
            <a:fillRect/>
          </a:stretch>
        </p:blipFill>
        <p:spPr bwMode="auto">
          <a:xfrm>
            <a:off x="1905000" y="4346575"/>
            <a:ext cx="2716213" cy="2587625"/>
          </a:xfrm>
          <a:prstGeom prst="rect">
            <a:avLst/>
          </a:prstGeom>
          <a:noFill/>
          <a:ln w="9525">
            <a:noFill/>
            <a:miter lim="800000"/>
            <a:headEnd/>
            <a:tailEnd/>
          </a:ln>
        </p:spPr>
      </p:pic>
      <p:pic>
        <p:nvPicPr>
          <p:cNvPr id="95237" name="Picture 7" descr="Route of the death march.">
            <a:hlinkClick r:id="rId3" tooltip="Route of the death march."/>
          </p:cNvPr>
          <p:cNvPicPr>
            <a:picLocks noChangeAspect="1" noChangeArrowheads="1"/>
          </p:cNvPicPr>
          <p:nvPr/>
        </p:nvPicPr>
        <p:blipFill>
          <a:blip r:embed="rId4" cstate="print"/>
          <a:srcRect/>
          <a:stretch>
            <a:fillRect/>
          </a:stretch>
        </p:blipFill>
        <p:spPr bwMode="auto">
          <a:xfrm>
            <a:off x="5105400" y="3962400"/>
            <a:ext cx="2438400" cy="270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p:cNvSpPr>
            <a:spLocks noGrp="1"/>
          </p:cNvSpPr>
          <p:nvPr>
            <p:ph idx="1"/>
          </p:nvPr>
        </p:nvSpPr>
        <p:spPr>
          <a:xfrm>
            <a:off x="1435100" y="1066800"/>
            <a:ext cx="7499350" cy="5181600"/>
          </a:xfrm>
        </p:spPr>
        <p:txBody>
          <a:bodyPr/>
          <a:lstStyle/>
          <a:p>
            <a:r>
              <a:rPr lang="en-US" sz="3600" dirty="0" smtClean="0"/>
              <a:t>	2. The treatment of prisoners in Europe more closely followed the ideas of the Geneva Convention.</a:t>
            </a:r>
          </a:p>
        </p:txBody>
      </p:sp>
      <p:pic>
        <p:nvPicPr>
          <p:cNvPr id="10242" name="Picture 2" descr="http://www.merkki.com/images/6.jpg"/>
          <p:cNvPicPr>
            <a:picLocks noChangeAspect="1" noChangeArrowheads="1"/>
          </p:cNvPicPr>
          <p:nvPr/>
        </p:nvPicPr>
        <p:blipFill>
          <a:blip r:embed="rId2" cstate="print"/>
          <a:srcRect/>
          <a:stretch>
            <a:fillRect/>
          </a:stretch>
        </p:blipFill>
        <p:spPr bwMode="auto">
          <a:xfrm>
            <a:off x="914400" y="4165600"/>
            <a:ext cx="3857488" cy="2692400"/>
          </a:xfrm>
          <a:prstGeom prst="rect">
            <a:avLst/>
          </a:prstGeom>
          <a:noFill/>
        </p:spPr>
      </p:pic>
      <p:pic>
        <p:nvPicPr>
          <p:cNvPr id="10246" name="Picture 6" descr="http://www.dok-barth.de/vvn/land_mv/barth/images/Image6.jpg"/>
          <p:cNvPicPr>
            <a:picLocks noChangeAspect="1" noChangeArrowheads="1"/>
          </p:cNvPicPr>
          <p:nvPr/>
        </p:nvPicPr>
        <p:blipFill>
          <a:blip r:embed="rId3" cstate="print"/>
          <a:srcRect/>
          <a:stretch>
            <a:fillRect/>
          </a:stretch>
        </p:blipFill>
        <p:spPr bwMode="auto">
          <a:xfrm>
            <a:off x="4648200" y="3276600"/>
            <a:ext cx="3829050" cy="240982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 The Geneva Conventions were supposed to ensure the humane treatment of prisoners of war by establishing rules to be followed by all nations- but we can see that not all nations follow them..</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1" descr="http://www.scrapbookpages.com/Mauthausen/MauthausenPhotos/GasChamber/GasChDoors.jpg"/>
          <p:cNvPicPr>
            <a:picLocks noChangeAspect="1" noChangeArrowheads="1"/>
          </p:cNvPicPr>
          <p:nvPr/>
        </p:nvPicPr>
        <p:blipFill>
          <a:blip r:embed="rId2" cstate="print"/>
          <a:srcRect/>
          <a:stretch>
            <a:fillRect/>
          </a:stretch>
        </p:blipFill>
        <p:spPr bwMode="auto">
          <a:xfrm>
            <a:off x="2819400" y="4368800"/>
            <a:ext cx="3505200" cy="2489200"/>
          </a:xfrm>
          <a:prstGeom prst="rect">
            <a:avLst/>
          </a:prstGeom>
          <a:noFill/>
          <a:ln w="9525">
            <a:noFill/>
            <a:miter lim="800000"/>
            <a:headEnd/>
            <a:tailEnd/>
          </a:ln>
        </p:spPr>
      </p:pic>
      <p:sp>
        <p:nvSpPr>
          <p:cNvPr id="97283" name="Content Placeholder 2"/>
          <p:cNvSpPr>
            <a:spLocks noGrp="1"/>
          </p:cNvSpPr>
          <p:nvPr>
            <p:ph idx="1"/>
          </p:nvPr>
        </p:nvSpPr>
        <p:spPr>
          <a:xfrm>
            <a:off x="1435100" y="457200"/>
            <a:ext cx="7499350" cy="2286000"/>
          </a:xfrm>
        </p:spPr>
        <p:txBody>
          <a:bodyPr/>
          <a:lstStyle/>
          <a:p>
            <a:r>
              <a:rPr lang="en-US" sz="3400" dirty="0" smtClean="0"/>
              <a:t>D. The Holocaust- the genocide of millions of people by the Nazis to ethnically or politically cleanse Europe.</a:t>
            </a:r>
          </a:p>
          <a:p>
            <a:r>
              <a:rPr lang="en-US" sz="3400" dirty="0" smtClean="0"/>
              <a:t>1. “The Final Solution”—Germany debated what to do about the “Jewish question” and finally decided to exterminate all Jews.</a:t>
            </a:r>
            <a:endParaRPr lang="en-US" sz="3400" dirty="0"/>
          </a:p>
        </p:txBody>
      </p:sp>
      <p:pic>
        <p:nvPicPr>
          <p:cNvPr id="97284" name="Picture 7" descr="http://kingofpeace.org/images/buchenwald.jpg"/>
          <p:cNvPicPr>
            <a:picLocks noChangeAspect="1" noChangeArrowheads="1"/>
          </p:cNvPicPr>
          <p:nvPr/>
        </p:nvPicPr>
        <p:blipFill>
          <a:blip r:embed="rId3" cstate="print"/>
          <a:srcRect/>
          <a:stretch>
            <a:fillRect/>
          </a:stretch>
        </p:blipFill>
        <p:spPr bwMode="auto">
          <a:xfrm>
            <a:off x="0" y="4419600"/>
            <a:ext cx="3246438" cy="2438400"/>
          </a:xfrm>
          <a:prstGeom prst="rect">
            <a:avLst/>
          </a:prstGeom>
          <a:noFill/>
          <a:ln w="9525">
            <a:noFill/>
            <a:miter lim="800000"/>
            <a:headEnd/>
            <a:tailEnd/>
          </a:ln>
        </p:spPr>
      </p:pic>
      <p:pic>
        <p:nvPicPr>
          <p:cNvPr id="97285" name="Picture 9" descr="http://teachpol.tcnj.edu/amer_pol_hist/fi/0000018e.jpg"/>
          <p:cNvPicPr>
            <a:picLocks noChangeAspect="1" noChangeArrowheads="1"/>
          </p:cNvPicPr>
          <p:nvPr/>
        </p:nvPicPr>
        <p:blipFill>
          <a:blip r:embed="rId4" cstate="print"/>
          <a:srcRect/>
          <a:stretch>
            <a:fillRect/>
          </a:stretch>
        </p:blipFill>
        <p:spPr bwMode="auto">
          <a:xfrm>
            <a:off x="5638800" y="4387850"/>
            <a:ext cx="3505200" cy="247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Content Placeholder 2"/>
          <p:cNvSpPr>
            <a:spLocks noGrp="1"/>
          </p:cNvSpPr>
          <p:nvPr>
            <p:ph idx="1"/>
          </p:nvPr>
        </p:nvSpPr>
        <p:spPr>
          <a:xfrm>
            <a:off x="1371600" y="381000"/>
            <a:ext cx="7562850" cy="5867400"/>
          </a:xfrm>
        </p:spPr>
        <p:txBody>
          <a:bodyPr/>
          <a:lstStyle/>
          <a:p>
            <a:r>
              <a:rPr lang="en-US" sz="3600" dirty="0" smtClean="0"/>
              <a:t>2. There were many groups sent to the concentration and death camps:</a:t>
            </a:r>
          </a:p>
          <a:p>
            <a:r>
              <a:rPr lang="en-US" sz="3600" dirty="0" smtClean="0"/>
              <a:t>					a. Jews </a:t>
            </a:r>
          </a:p>
          <a:p>
            <a:r>
              <a:rPr lang="en-US" sz="3600" dirty="0" smtClean="0"/>
              <a:t>					b. Poles</a:t>
            </a:r>
          </a:p>
          <a:p>
            <a:r>
              <a:rPr lang="en-US" sz="3600" dirty="0" smtClean="0"/>
              <a:t>					c. Slavs</a:t>
            </a:r>
          </a:p>
          <a:p>
            <a:r>
              <a:rPr lang="en-US" sz="3600" dirty="0" smtClean="0"/>
              <a:t>					d. Gypsies</a:t>
            </a:r>
          </a:p>
          <a:p>
            <a:r>
              <a:rPr lang="en-US" sz="3600" dirty="0" smtClean="0"/>
              <a:t>					e. “Undesirables” 					(homosexuals, 						mentally ill, political 				dissidents)</a:t>
            </a:r>
            <a:endParaRPr lang="en-US" sz="3600" dirty="0"/>
          </a:p>
        </p:txBody>
      </p:sp>
      <p:pic>
        <p:nvPicPr>
          <p:cNvPr id="9218" name="Picture 2" descr="http://www.martinfrost.ws/htmlfiles/camp_children1.jpg"/>
          <p:cNvPicPr>
            <a:picLocks noChangeAspect="1" noChangeArrowheads="1"/>
          </p:cNvPicPr>
          <p:nvPr/>
        </p:nvPicPr>
        <p:blipFill>
          <a:blip r:embed="rId2" cstate="print"/>
          <a:srcRect/>
          <a:stretch>
            <a:fillRect/>
          </a:stretch>
        </p:blipFill>
        <p:spPr bwMode="auto">
          <a:xfrm>
            <a:off x="0" y="2286000"/>
            <a:ext cx="4572000" cy="4572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2"/>
          <p:cNvSpPr>
            <a:spLocks noGrp="1"/>
          </p:cNvSpPr>
          <p:nvPr>
            <p:ph idx="1"/>
          </p:nvPr>
        </p:nvSpPr>
        <p:spPr/>
        <p:txBody>
          <a:bodyPr/>
          <a:lstStyle/>
          <a:p>
            <a:r>
              <a:rPr lang="en-US" sz="3600" dirty="0" smtClean="0"/>
              <a:t>	3. The brutality of the Holocaust led to increased demand for a Jewish homeland.</a:t>
            </a:r>
            <a:endParaRPr lang="en-US" sz="3600" dirty="0"/>
          </a:p>
        </p:txBody>
      </p:sp>
      <p:pic>
        <p:nvPicPr>
          <p:cNvPr id="4" name="Picture 2" descr="http://www.loyno.edu/~seduffy/israel.JPG"/>
          <p:cNvPicPr>
            <a:picLocks noChangeAspect="1" noChangeArrowheads="1"/>
          </p:cNvPicPr>
          <p:nvPr/>
        </p:nvPicPr>
        <p:blipFill>
          <a:blip r:embed="rId2" cstate="print"/>
          <a:srcRect/>
          <a:stretch>
            <a:fillRect/>
          </a:stretch>
        </p:blipFill>
        <p:spPr bwMode="auto">
          <a:xfrm>
            <a:off x="5029200" y="2743200"/>
            <a:ext cx="34290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I. The Homefront</a:t>
            </a:r>
            <a:endParaRPr lang="en-US" dirty="0"/>
          </a:p>
        </p:txBody>
      </p:sp>
      <p:sp>
        <p:nvSpPr>
          <p:cNvPr id="51203" name="Content Placeholder 2"/>
          <p:cNvSpPr>
            <a:spLocks noGrp="1"/>
          </p:cNvSpPr>
          <p:nvPr>
            <p:ph idx="1"/>
          </p:nvPr>
        </p:nvSpPr>
        <p:spPr>
          <a:xfrm>
            <a:off x="1600200" y="1066800"/>
            <a:ext cx="7334250" cy="5181600"/>
          </a:xfrm>
        </p:spPr>
        <p:txBody>
          <a:bodyPr/>
          <a:lstStyle/>
          <a:p>
            <a:r>
              <a:rPr lang="en-US" sz="3600" dirty="0" smtClean="0"/>
              <a:t>A. Industrial &amp; Farm Production </a:t>
            </a:r>
          </a:p>
          <a:p>
            <a:r>
              <a:rPr lang="en-US" sz="3600" dirty="0" smtClean="0"/>
              <a:t>	1. War Production Board halted non-essential building to conserve materials for war purposes. </a:t>
            </a:r>
          </a:p>
          <a:p>
            <a:r>
              <a:rPr lang="en-US" sz="3600" dirty="0" smtClean="0"/>
              <a:t> 		2. Rationing goods to consumers 	reached major levels as goods 	became scarce--gasoline, butter, 	rubber, shoes, sugar, and meat 	were rationed. </a:t>
            </a:r>
          </a:p>
          <a:p>
            <a:endParaRPr lang="en-US" sz="3600" dirty="0" smtClean="0"/>
          </a:p>
        </p:txBody>
      </p:sp>
      <p:pic>
        <p:nvPicPr>
          <p:cNvPr id="51204" name="Picture 5" descr="War Time Cookbook"/>
          <p:cNvPicPr>
            <a:picLocks noChangeAspect="1" noChangeArrowheads="1"/>
          </p:cNvPicPr>
          <p:nvPr/>
        </p:nvPicPr>
        <p:blipFill>
          <a:blip r:embed="rId2" cstate="print"/>
          <a:srcRect/>
          <a:stretch>
            <a:fillRect/>
          </a:stretch>
        </p:blipFill>
        <p:spPr bwMode="auto">
          <a:xfrm>
            <a:off x="0" y="3352800"/>
            <a:ext cx="2354263"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100" y="609600"/>
            <a:ext cx="7499350" cy="5638800"/>
          </a:xfrm>
        </p:spPr>
        <p:txBody>
          <a:bodyPr/>
          <a:lstStyle/>
          <a:p>
            <a:r>
              <a:rPr lang="en-US" sz="3600" dirty="0" smtClean="0"/>
              <a:t>3. Significance</a:t>
            </a:r>
          </a:p>
          <a:p>
            <a:r>
              <a:rPr lang="en-US" sz="3600" dirty="0" smtClean="0"/>
              <a:t>a. Trials were held for War Crimes in Tokyo and in Nuremburg.</a:t>
            </a:r>
          </a:p>
          <a:p>
            <a:r>
              <a:rPr lang="en-US" sz="3600" dirty="0" smtClean="0"/>
              <a:t>	</a:t>
            </a:r>
            <a:endParaRPr lang="en-US" sz="3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886450" cy="1143000"/>
          </a:xfrm>
        </p:spPr>
        <p:txBody>
          <a:bodyPr>
            <a:normAutofit fontScale="90000"/>
          </a:bodyPr>
          <a:lstStyle/>
          <a:p>
            <a:pPr>
              <a:defRPr/>
            </a:pPr>
            <a:r>
              <a:rPr lang="en-US" sz="1800" b="1" dirty="0" smtClean="0"/>
              <a:t>“What is shocking about Nuremberg is  the ordinariness of the defendants: men who may be good fathers, kind to animals, even unassuming--yet committed unspeakable crimes.”			-Douglas O. Linder</a:t>
            </a:r>
            <a:endParaRPr lang="en-US" sz="1800" dirty="0"/>
          </a:p>
        </p:txBody>
      </p:sp>
      <p:sp>
        <p:nvSpPr>
          <p:cNvPr id="100355" name="Content Placeholder 2"/>
          <p:cNvSpPr>
            <a:spLocks noGrp="1"/>
          </p:cNvSpPr>
          <p:nvPr>
            <p:ph idx="1"/>
          </p:nvPr>
        </p:nvSpPr>
        <p:spPr/>
        <p:txBody>
          <a:bodyPr/>
          <a:lstStyle/>
          <a:p>
            <a:r>
              <a:rPr lang="en-US" dirty="0" smtClean="0"/>
              <a:t>			</a:t>
            </a:r>
          </a:p>
          <a:p>
            <a:endParaRPr lang="en-US" dirty="0" smtClean="0"/>
          </a:p>
          <a:p>
            <a:r>
              <a:rPr lang="en-US" dirty="0" smtClean="0"/>
              <a:t>		b. The Nuremberg trials emphasized 	individual responsibility for actions 	during a war, regardless of orders 	received.</a:t>
            </a:r>
          </a:p>
        </p:txBody>
      </p:sp>
      <p:pic>
        <p:nvPicPr>
          <p:cNvPr id="100356" name="Picture 5" descr="http://www.law.umkc.edu/faculty/projects/ftrials/nuremberg/PROSECUT.jpg"/>
          <p:cNvPicPr>
            <a:picLocks noChangeAspect="1" noChangeArrowheads="1"/>
          </p:cNvPicPr>
          <p:nvPr/>
        </p:nvPicPr>
        <p:blipFill>
          <a:blip r:embed="rId2" cstate="print"/>
          <a:srcRect/>
          <a:stretch>
            <a:fillRect/>
          </a:stretch>
        </p:blipFill>
        <p:spPr bwMode="auto">
          <a:xfrm>
            <a:off x="0" y="152400"/>
            <a:ext cx="3124200" cy="2376488"/>
          </a:xfrm>
          <a:prstGeom prst="rect">
            <a:avLst/>
          </a:prstGeom>
          <a:noFill/>
          <a:ln w="9525">
            <a:noFill/>
            <a:miter lim="800000"/>
            <a:headEnd/>
            <a:tailEnd/>
          </a:ln>
        </p:spPr>
      </p:pic>
      <p:sp>
        <p:nvSpPr>
          <p:cNvPr id="100357" name="TextBox 4"/>
          <p:cNvSpPr txBox="1">
            <a:spLocks noChangeArrowheads="1"/>
          </p:cNvSpPr>
          <p:nvPr/>
        </p:nvSpPr>
        <p:spPr bwMode="auto">
          <a:xfrm>
            <a:off x="0" y="2509838"/>
            <a:ext cx="1981200" cy="461962"/>
          </a:xfrm>
          <a:prstGeom prst="rect">
            <a:avLst/>
          </a:prstGeom>
          <a:noFill/>
          <a:ln w="9525">
            <a:noFill/>
            <a:miter lim="800000"/>
            <a:headEnd/>
            <a:tailEnd/>
          </a:ln>
        </p:spPr>
        <p:txBody>
          <a:bodyPr>
            <a:spAutoFit/>
          </a:bodyPr>
          <a:lstStyle/>
          <a:p>
            <a:r>
              <a:rPr lang="en-US" sz="1200"/>
              <a:t>Chief prosecutors for the U.S. and the Soviet Union</a:t>
            </a:r>
          </a:p>
        </p:txBody>
      </p:sp>
      <p:pic>
        <p:nvPicPr>
          <p:cNvPr id="100358" name="Picture 7" descr="http://www.law.umkc.edu/faculty/projects/ftrials/nuremberg/Images/Goering_Testifying.JPG"/>
          <p:cNvPicPr>
            <a:picLocks noChangeAspect="1" noChangeArrowheads="1"/>
          </p:cNvPicPr>
          <p:nvPr/>
        </p:nvPicPr>
        <p:blipFill>
          <a:blip r:embed="rId3" cstate="print"/>
          <a:srcRect/>
          <a:stretch>
            <a:fillRect/>
          </a:stretch>
        </p:blipFill>
        <p:spPr bwMode="auto">
          <a:xfrm>
            <a:off x="4572000" y="4191000"/>
            <a:ext cx="4572000" cy="2667000"/>
          </a:xfrm>
          <a:prstGeom prst="rect">
            <a:avLst/>
          </a:prstGeom>
          <a:noFill/>
          <a:ln w="9525">
            <a:noFill/>
            <a:miter lim="800000"/>
            <a:headEnd/>
            <a:tailEnd/>
          </a:ln>
        </p:spPr>
      </p:pic>
      <p:sp>
        <p:nvSpPr>
          <p:cNvPr id="100359" name="TextBox 6"/>
          <p:cNvSpPr txBox="1">
            <a:spLocks noChangeArrowheads="1"/>
          </p:cNvSpPr>
          <p:nvPr/>
        </p:nvSpPr>
        <p:spPr bwMode="auto">
          <a:xfrm>
            <a:off x="1676400" y="5842000"/>
            <a:ext cx="2971800" cy="1016000"/>
          </a:xfrm>
          <a:prstGeom prst="rect">
            <a:avLst/>
          </a:prstGeom>
          <a:noFill/>
          <a:ln w="9525">
            <a:noFill/>
            <a:miter lim="800000"/>
            <a:headEnd/>
            <a:tailEnd/>
          </a:ln>
        </p:spPr>
        <p:txBody>
          <a:bodyPr>
            <a:spAutoFit/>
          </a:bodyPr>
          <a:lstStyle/>
          <a:p>
            <a:r>
              <a:rPr lang="en-US" sz="1200"/>
              <a:t>As Director of the Four Year Plan, Hermann Goering bore responsibility for the elimination of Jews from political life and for the destruction and takeover of Jewish businesses and property.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 This first time that the actions 	of soldiers might be considered a crime after a war was over.</a:t>
            </a:r>
          </a:p>
          <a:p>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IV. Results of the War</a:t>
            </a:r>
            <a:endParaRPr lang="en-US" dirty="0"/>
          </a:p>
        </p:txBody>
      </p:sp>
      <p:sp>
        <p:nvSpPr>
          <p:cNvPr id="102403" name="Content Placeholder 2"/>
          <p:cNvSpPr>
            <a:spLocks noGrp="1"/>
          </p:cNvSpPr>
          <p:nvPr>
            <p:ph idx="1"/>
          </p:nvPr>
        </p:nvSpPr>
        <p:spPr/>
        <p:txBody>
          <a:bodyPr/>
          <a:lstStyle/>
          <a:p>
            <a:r>
              <a:rPr lang="en-US" sz="3600" dirty="0" smtClean="0"/>
              <a:t>A.  World War II solidified America’s role as a global power and would start a series of social changes and reforms that would occupy the US for the remainder of the 20</a:t>
            </a:r>
            <a:r>
              <a:rPr lang="en-US" sz="3600" baseline="30000" dirty="0" smtClean="0"/>
              <a:t>th</a:t>
            </a:r>
            <a:r>
              <a:rPr lang="en-US" sz="3600" dirty="0" smtClean="0"/>
              <a:t> century.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103427" name="Content Placeholder 2"/>
          <p:cNvSpPr>
            <a:spLocks noGrp="1"/>
          </p:cNvSpPr>
          <p:nvPr>
            <p:ph idx="1"/>
          </p:nvPr>
        </p:nvSpPr>
        <p:spPr/>
        <p:txBody>
          <a:bodyPr/>
          <a:lstStyle/>
          <a:p>
            <a:r>
              <a:rPr lang="en-US" sz="3600" dirty="0" smtClean="0"/>
              <a:t>B. Women entered into previously male job roles as African Americans and others struggled to obtain desegregation of the armed forces and end discriminatory hiring practices.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85800"/>
            <a:ext cx="7499350" cy="5562600"/>
          </a:xfrm>
        </p:spPr>
        <p:txBody>
          <a:bodyPr/>
          <a:lstStyle/>
          <a:p>
            <a:r>
              <a:rPr lang="en-US" sz="3600" dirty="0" smtClean="0"/>
              <a:t>C. The post-war struggle for power left the world split between communism and non-communism on a political, social and economic divide, the “Cold War”.</a:t>
            </a:r>
          </a:p>
          <a:p>
            <a:r>
              <a:rPr lang="en-US" sz="3600" dirty="0" smtClean="0"/>
              <a:t>D. The world learned its lessons and after this war no one country was punished, instead the focus was on reconstruction and rebuilding.</a:t>
            </a:r>
          </a:p>
          <a:p>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Documents and Settings\BHS Faculty\Local Settings\Temporary Internet Files\Content.IE5\W8Z4HNSX\1[1].jpg"/>
          <p:cNvPicPr>
            <a:picLocks noChangeAspect="1" noChangeArrowheads="1"/>
          </p:cNvPicPr>
          <p:nvPr/>
        </p:nvPicPr>
        <p:blipFill>
          <a:blip r:embed="rId2" cstate="print">
            <a:lum bright="56000" contrast="-70000"/>
          </a:blip>
          <a:srcRect/>
          <a:stretch>
            <a:fillRect/>
          </a:stretch>
        </p:blipFill>
        <p:spPr bwMode="auto">
          <a:xfrm>
            <a:off x="2133600" y="0"/>
            <a:ext cx="7010400" cy="6858000"/>
          </a:xfrm>
          <a:prstGeom prst="rect">
            <a:avLst/>
          </a:prstGeom>
          <a:noFill/>
          <a:ln w="9525">
            <a:noFill/>
            <a:miter lim="800000"/>
            <a:headEnd/>
            <a:tailEnd/>
          </a:ln>
        </p:spPr>
      </p:pic>
      <p:sp>
        <p:nvSpPr>
          <p:cNvPr id="52228" name="Content Placeholder 2"/>
          <p:cNvSpPr>
            <a:spLocks noGrp="1"/>
          </p:cNvSpPr>
          <p:nvPr>
            <p:ph idx="1"/>
          </p:nvPr>
        </p:nvSpPr>
        <p:spPr>
          <a:xfrm>
            <a:off x="1600200" y="762000"/>
            <a:ext cx="6858000" cy="5638800"/>
          </a:xfrm>
        </p:spPr>
        <p:txBody>
          <a:bodyPr/>
          <a:lstStyle/>
          <a:p>
            <a:r>
              <a:rPr lang="en-US" dirty="0" smtClean="0">
                <a:solidFill>
                  <a:srgbClr val="FF0000"/>
                </a:solidFill>
              </a:rPr>
              <a:t>No French cuffs or sleeves. </a:t>
            </a:r>
          </a:p>
          <a:p>
            <a:r>
              <a:rPr lang="en-US" dirty="0" smtClean="0">
                <a:solidFill>
                  <a:srgbClr val="FF0000"/>
                </a:solidFill>
              </a:rPr>
              <a:t>No pockets of wool. </a:t>
            </a:r>
          </a:p>
          <a:p>
            <a:r>
              <a:rPr lang="en-US" dirty="0" smtClean="0">
                <a:solidFill>
                  <a:srgbClr val="FF0000"/>
                </a:solidFill>
              </a:rPr>
              <a:t>No interlinings containing any virgin or reprocessed wool. </a:t>
            </a:r>
          </a:p>
          <a:p>
            <a:r>
              <a:rPr lang="en-US" dirty="0" smtClean="0">
                <a:solidFill>
                  <a:srgbClr val="FF0000"/>
                </a:solidFill>
              </a:rPr>
              <a:t>No cuffs on coats. </a:t>
            </a:r>
          </a:p>
          <a:p>
            <a:r>
              <a:rPr lang="en-US" dirty="0" smtClean="0">
                <a:solidFill>
                  <a:srgbClr val="FF0000"/>
                </a:solidFill>
              </a:rPr>
              <a:t>No belts wider than 2 inches. </a:t>
            </a:r>
          </a:p>
          <a:p>
            <a:r>
              <a:rPr lang="en-US" dirty="0" smtClean="0">
                <a:solidFill>
                  <a:srgbClr val="FF0000"/>
                </a:solidFill>
              </a:rPr>
              <a:t>No hoods or scarves for blouses. </a:t>
            </a:r>
          </a:p>
          <a:p>
            <a:r>
              <a:rPr lang="en-US" dirty="0" smtClean="0">
                <a:solidFill>
                  <a:srgbClr val="FF0000"/>
                </a:solidFill>
              </a:rPr>
              <a:t>For men and boys, "no second pair of trousers of matching material, no outside patch pockets of wool." </a:t>
            </a:r>
          </a:p>
          <a:p>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53251" name="Content Placeholder 2"/>
          <p:cNvSpPr>
            <a:spLocks noGrp="1"/>
          </p:cNvSpPr>
          <p:nvPr>
            <p:ph idx="1"/>
          </p:nvPr>
        </p:nvSpPr>
        <p:spPr/>
        <p:txBody>
          <a:bodyPr/>
          <a:lstStyle/>
          <a:p>
            <a:r>
              <a:rPr lang="en-US" dirty="0" smtClean="0"/>
              <a:t>Ration</a:t>
            </a:r>
          </a:p>
          <a:p>
            <a:r>
              <a:rPr lang="en-US" dirty="0" smtClean="0"/>
              <a:t>books</a:t>
            </a:r>
          </a:p>
        </p:txBody>
      </p:sp>
      <p:pic>
        <p:nvPicPr>
          <p:cNvPr id="53252" name="Picture 2" descr="WWII Ration Coupons"/>
          <p:cNvPicPr>
            <a:picLocks noChangeAspect="1" noChangeArrowheads="1"/>
          </p:cNvPicPr>
          <p:nvPr/>
        </p:nvPicPr>
        <p:blipFill>
          <a:blip r:embed="rId2" cstate="print"/>
          <a:srcRect/>
          <a:stretch>
            <a:fillRect/>
          </a:stretch>
        </p:blipFill>
        <p:spPr bwMode="auto">
          <a:xfrm>
            <a:off x="3659188" y="0"/>
            <a:ext cx="5457825" cy="6858000"/>
          </a:xfrm>
          <a:prstGeom prst="rect">
            <a:avLst/>
          </a:prstGeom>
          <a:noFill/>
          <a:ln w="9525">
            <a:noFill/>
            <a:miter lim="800000"/>
            <a:headEnd/>
            <a:tailEnd/>
          </a:ln>
        </p:spPr>
      </p:pic>
      <p:pic>
        <p:nvPicPr>
          <p:cNvPr id="53253" name="Picture 4" descr="http://www.coba.usf.edu/satterfield/warstuff/ration4.jpg"/>
          <p:cNvPicPr>
            <a:picLocks noChangeAspect="1" noChangeArrowheads="1"/>
          </p:cNvPicPr>
          <p:nvPr/>
        </p:nvPicPr>
        <p:blipFill>
          <a:blip r:embed="rId3" cstate="print"/>
          <a:srcRect/>
          <a:stretch>
            <a:fillRect/>
          </a:stretch>
        </p:blipFill>
        <p:spPr bwMode="auto">
          <a:xfrm>
            <a:off x="0" y="3429000"/>
            <a:ext cx="3867150"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54275" name="Content Placeholder 2"/>
          <p:cNvSpPr>
            <a:spLocks noGrp="1"/>
          </p:cNvSpPr>
          <p:nvPr>
            <p:ph idx="1"/>
          </p:nvPr>
        </p:nvSpPr>
        <p:spPr/>
        <p:txBody>
          <a:bodyPr/>
          <a:lstStyle/>
          <a:p>
            <a:r>
              <a:rPr lang="en-US" sz="3600" dirty="0" smtClean="0"/>
              <a:t> 	3. Labor groups made no-strike pledges, but some wildcat strikes broke out, particularly among miners. </a:t>
            </a:r>
          </a:p>
          <a:p>
            <a:r>
              <a:rPr lang="en-US" sz="3600" dirty="0" smtClean="0"/>
              <a:t>		a. Except for brief work stoppages, 	American workers chose not to 	strike (less than 1% of working 	time during the war was lost, a 	record better than England's). </a:t>
            </a:r>
            <a:br>
              <a:rPr lang="en-US" sz="3600" dirty="0" smtClean="0"/>
            </a:br>
            <a:endParaRPr lang="en-US" sz="36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9219</TotalTime>
  <Words>947</Words>
  <Application>Microsoft Office PowerPoint</Application>
  <PresentationFormat>On-screen Show (4:3)</PresentationFormat>
  <Paragraphs>145</Paragraphs>
  <Slides>65</Slides>
  <Notes>1</Notes>
  <HiddenSlides>0</HiddenSlides>
  <MMClips>1</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Solstice</vt:lpstr>
      <vt:lpstr>Custom Design</vt:lpstr>
      <vt:lpstr>Unit 5B Notes  World War 2</vt:lpstr>
      <vt:lpstr>Title:  Homefront </vt:lpstr>
      <vt:lpstr>Title: WWII Posters</vt:lpstr>
      <vt:lpstr>Title: Believing the Reports</vt:lpstr>
      <vt:lpstr>Title:  A Million Lives or the Bomb</vt:lpstr>
      <vt:lpstr>I. The Homefront</vt:lpstr>
      <vt:lpstr>Slide 7</vt:lpstr>
      <vt:lpstr>Slide 8</vt:lpstr>
      <vt:lpstr>Slide 9</vt:lpstr>
      <vt:lpstr>Slide 10</vt:lpstr>
      <vt:lpstr>Slide 11</vt:lpstr>
      <vt:lpstr>Slide 12</vt:lpstr>
      <vt:lpstr>Slide 13</vt:lpstr>
      <vt:lpstr>Slide 14</vt:lpstr>
      <vt:lpstr>Slide 15</vt:lpstr>
      <vt:lpstr>Slide 16</vt:lpstr>
      <vt:lpstr>Slide 17</vt:lpstr>
      <vt:lpstr>bbbb</vt:lpstr>
      <vt:lpstr>Slide 19</vt:lpstr>
      <vt:lpstr>Slide 20</vt:lpstr>
      <vt:lpstr>Slide 21</vt:lpstr>
      <vt:lpstr>Slide 22</vt:lpstr>
      <vt:lpstr>Slide 23</vt:lpstr>
      <vt:lpstr>Slide 24</vt:lpstr>
      <vt:lpstr>Slide 25</vt:lpstr>
      <vt:lpstr>Junior high school students at Tule Lake, CA.</vt:lpstr>
      <vt:lpstr>Slide 27</vt:lpstr>
      <vt:lpstr>Slide 28</vt:lpstr>
      <vt:lpstr>Slide 29</vt:lpstr>
      <vt:lpstr>Slide 30</vt:lpstr>
      <vt:lpstr>Slide 31</vt:lpstr>
      <vt:lpstr>Slide 32</vt:lpstr>
      <vt:lpstr>Slide 33</vt:lpstr>
      <vt:lpstr>Slide 34</vt:lpstr>
      <vt:lpstr>Slide 35</vt:lpstr>
      <vt:lpstr>Slide 36</vt:lpstr>
      <vt:lpstr>II. Major Battles and Military Turning Points</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IV. Atrocities of War</vt:lpstr>
      <vt:lpstr>Slide 53</vt:lpstr>
      <vt:lpstr>Slide 54</vt:lpstr>
      <vt:lpstr>Slide 55</vt:lpstr>
      <vt:lpstr>Slide 56</vt:lpstr>
      <vt:lpstr>Slide 57</vt:lpstr>
      <vt:lpstr>Slide 58</vt:lpstr>
      <vt:lpstr>Slide 59</vt:lpstr>
      <vt:lpstr>Slide 60</vt:lpstr>
      <vt:lpstr>“What is shocking about Nuremberg is  the ordinariness of the defendants: men who may be good fathers, kind to animals, even unassuming--yet committed unspeakable crimes.”   -Douglas O. Linder</vt:lpstr>
      <vt:lpstr>Slide 62</vt:lpstr>
      <vt:lpstr>IV. Results of the War</vt:lpstr>
      <vt:lpstr>Slide 64</vt:lpstr>
      <vt:lpstr>Slide 65</vt:lpstr>
    </vt:vector>
  </TitlesOfParts>
  <Company>Granite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JEAKINS</dc:creator>
  <cp:lastModifiedBy>cher.mcdonald</cp:lastModifiedBy>
  <cp:revision>82</cp:revision>
  <dcterms:created xsi:type="dcterms:W3CDTF">2007-03-27T13:12:57Z</dcterms:created>
  <dcterms:modified xsi:type="dcterms:W3CDTF">2012-04-13T14:27:32Z</dcterms:modified>
</cp:coreProperties>
</file>