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mp4" ContentType="vide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325" r:id="rId3"/>
    <p:sldId id="267" r:id="rId4"/>
    <p:sldId id="313" r:id="rId5"/>
    <p:sldId id="268" r:id="rId6"/>
    <p:sldId id="269" r:id="rId7"/>
    <p:sldId id="270" r:id="rId8"/>
    <p:sldId id="311" r:id="rId9"/>
    <p:sldId id="271" r:id="rId10"/>
    <p:sldId id="272" r:id="rId11"/>
    <p:sldId id="275" r:id="rId12"/>
    <p:sldId id="265" r:id="rId13"/>
    <p:sldId id="274" r:id="rId14"/>
    <p:sldId id="276" r:id="rId15"/>
    <p:sldId id="262" r:id="rId16"/>
    <p:sldId id="278" r:id="rId17"/>
    <p:sldId id="264" r:id="rId18"/>
    <p:sldId id="314" r:id="rId19"/>
    <p:sldId id="315" r:id="rId20"/>
    <p:sldId id="316" r:id="rId21"/>
    <p:sldId id="317" r:id="rId22"/>
    <p:sldId id="318" r:id="rId23"/>
    <p:sldId id="319" r:id="rId24"/>
    <p:sldId id="320" r:id="rId25"/>
    <p:sldId id="321" r:id="rId26"/>
    <p:sldId id="322" r:id="rId27"/>
    <p:sldId id="323" r:id="rId28"/>
    <p:sldId id="263" r:id="rId29"/>
    <p:sldId id="277" r:id="rId30"/>
    <p:sldId id="279" r:id="rId31"/>
    <p:sldId id="285" r:id="rId32"/>
    <p:sldId id="288" r:id="rId33"/>
    <p:sldId id="293" r:id="rId34"/>
    <p:sldId id="294" r:id="rId35"/>
    <p:sldId id="295" r:id="rId36"/>
    <p:sldId id="281" r:id="rId37"/>
    <p:sldId id="282" r:id="rId38"/>
    <p:sldId id="292" r:id="rId39"/>
    <p:sldId id="283" r:id="rId40"/>
    <p:sldId id="284" r:id="rId41"/>
    <p:sldId id="298" r:id="rId42"/>
    <p:sldId id="297" r:id="rId43"/>
    <p:sldId id="300" r:id="rId44"/>
    <p:sldId id="299" r:id="rId45"/>
    <p:sldId id="301" r:id="rId46"/>
    <p:sldId id="324" r:id="rId47"/>
    <p:sldId id="309" r:id="rId48"/>
    <p:sldId id="312" r:id="rId49"/>
    <p:sldId id="266" r:id="rId50"/>
    <p:sldId id="302" r:id="rId51"/>
    <p:sldId id="305" r:id="rId52"/>
    <p:sldId id="304" r:id="rId53"/>
    <p:sldId id="303" r:id="rId54"/>
    <p:sldId id="306"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904" y="-4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mbri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mbria"/>
              </a:defRPr>
            </a:lvl1pPr>
          </a:lstStyle>
          <a:p>
            <a:pPr>
              <a:defRPr/>
            </a:pPr>
            <a:fld id="{A5149686-9DE4-4247-B3C9-6BD4776C25D8}" type="datetimeFigureOut">
              <a:rPr lang="en-US" smtClean="0"/>
              <a:pPr>
                <a:defRPr/>
              </a:pPr>
              <a:t>5/19/14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mbri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mbria"/>
              </a:defRPr>
            </a:lvl1pPr>
          </a:lstStyle>
          <a:p>
            <a:pPr>
              <a:defRPr/>
            </a:pPr>
            <a:fld id="{4403030E-DAF8-4B33-9078-7391AD141DCD}" type="slidenum">
              <a:rPr lang="en-US" smtClean="0"/>
              <a:pPr>
                <a:defRPr/>
              </a:pPr>
              <a:t>‹#›</a:t>
            </a:fld>
            <a:endParaRPr lang="en-US" dirty="0"/>
          </a:p>
        </p:txBody>
      </p:sp>
    </p:spTree>
    <p:extLst>
      <p:ext uri="{BB962C8B-B14F-4D97-AF65-F5344CB8AC3E}">
        <p14:creationId xmlns:p14="http://schemas.microsoft.com/office/powerpoint/2010/main" val="3219308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mbria"/>
        <a:ea typeface="+mn-ea"/>
        <a:cs typeface="+mn-cs"/>
      </a:defRPr>
    </a:lvl1pPr>
    <a:lvl2pPr marL="457200" algn="l" rtl="0" eaLnBrk="0" fontAlgn="base" hangingPunct="0">
      <a:spcBef>
        <a:spcPct val="30000"/>
      </a:spcBef>
      <a:spcAft>
        <a:spcPct val="0"/>
      </a:spcAft>
      <a:defRPr sz="1200" kern="1200">
        <a:solidFill>
          <a:schemeClr val="tx1"/>
        </a:solidFill>
        <a:latin typeface="Cambria"/>
        <a:ea typeface="+mn-ea"/>
        <a:cs typeface="+mn-cs"/>
      </a:defRPr>
    </a:lvl2pPr>
    <a:lvl3pPr marL="914400" algn="l" rtl="0" eaLnBrk="0" fontAlgn="base" hangingPunct="0">
      <a:spcBef>
        <a:spcPct val="30000"/>
      </a:spcBef>
      <a:spcAft>
        <a:spcPct val="0"/>
      </a:spcAft>
      <a:defRPr sz="1200" kern="1200">
        <a:solidFill>
          <a:schemeClr val="tx1"/>
        </a:solidFill>
        <a:latin typeface="Cambria"/>
        <a:ea typeface="+mn-ea"/>
        <a:cs typeface="+mn-cs"/>
      </a:defRPr>
    </a:lvl3pPr>
    <a:lvl4pPr marL="1371600" algn="l" rtl="0" eaLnBrk="0" fontAlgn="base" hangingPunct="0">
      <a:spcBef>
        <a:spcPct val="30000"/>
      </a:spcBef>
      <a:spcAft>
        <a:spcPct val="0"/>
      </a:spcAft>
      <a:defRPr sz="1200" kern="1200">
        <a:solidFill>
          <a:schemeClr val="tx1"/>
        </a:solidFill>
        <a:latin typeface="Cambria"/>
        <a:ea typeface="+mn-ea"/>
        <a:cs typeface="+mn-cs"/>
      </a:defRPr>
    </a:lvl4pPr>
    <a:lvl5pPr marL="1828800" algn="l" rtl="0" eaLnBrk="0" fontAlgn="base" hangingPunct="0">
      <a:spcBef>
        <a:spcPct val="30000"/>
      </a:spcBef>
      <a:spcAft>
        <a:spcPct val="0"/>
      </a:spcAft>
      <a:defRPr sz="1200" kern="1200">
        <a:solidFill>
          <a:schemeClr val="tx1"/>
        </a:solidFill>
        <a:latin typeface="Cambria"/>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AB81AF-C38F-4EA4-BFB9-23348DE0D50C}"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Cambria"/>
                <a:ea typeface="+mn-ea"/>
                <a:cs typeface="+mn-cs"/>
              </a:rPr>
              <a:t>(11:04  to about 17:10)</a:t>
            </a:r>
            <a:endParaRPr lang="en-US" dirty="0"/>
          </a:p>
        </p:txBody>
      </p:sp>
      <p:sp>
        <p:nvSpPr>
          <p:cNvPr id="4" name="Slide Number Placeholder 3"/>
          <p:cNvSpPr>
            <a:spLocks noGrp="1"/>
          </p:cNvSpPr>
          <p:nvPr>
            <p:ph type="sldNum" sz="quarter" idx="10"/>
          </p:nvPr>
        </p:nvSpPr>
        <p:spPr/>
        <p:txBody>
          <a:bodyPr/>
          <a:lstStyle/>
          <a:p>
            <a:pPr>
              <a:defRPr/>
            </a:pPr>
            <a:fld id="{4403030E-DAF8-4B33-9078-7391AD141DCD}" type="slidenum">
              <a:rPr lang="en-US" smtClean="0"/>
              <a:pPr>
                <a:defRPr/>
              </a:pPr>
              <a:t>2</a:t>
            </a:fld>
            <a:endParaRPr lang="en-US" dirty="0"/>
          </a:p>
        </p:txBody>
      </p:sp>
    </p:spTree>
    <p:extLst>
      <p:ext uri="{BB962C8B-B14F-4D97-AF65-F5344CB8AC3E}">
        <p14:creationId xmlns:p14="http://schemas.microsoft.com/office/powerpoint/2010/main" val="1546422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1. Domestic </a:t>
            </a:r>
          </a:p>
          <a:p>
            <a:r>
              <a:rPr lang="en-US" dirty="0" smtClean="0"/>
              <a:t>		a) Promoted economic expansion by cutting taxes and holding down prices. Economy boomed through the 1960s.</a:t>
            </a:r>
          </a:p>
          <a:p>
            <a:r>
              <a:rPr lang="en-US" dirty="0" smtClean="0"/>
              <a:t>		b) Many domestic programs proposed 	to address civil rights, Medicare, education issues. Very few actually won Congressional approval.</a:t>
            </a:r>
          </a:p>
          <a:p>
            <a:endParaRPr lang="en-US" dirty="0"/>
          </a:p>
        </p:txBody>
      </p:sp>
      <p:sp>
        <p:nvSpPr>
          <p:cNvPr id="4" name="Slide Number Placeholder 3"/>
          <p:cNvSpPr>
            <a:spLocks noGrp="1"/>
          </p:cNvSpPr>
          <p:nvPr>
            <p:ph type="sldNum" sz="quarter" idx="10"/>
          </p:nvPr>
        </p:nvSpPr>
        <p:spPr/>
        <p:txBody>
          <a:bodyPr/>
          <a:lstStyle/>
          <a:p>
            <a:pPr>
              <a:defRPr/>
            </a:pPr>
            <a:fld id="{4403030E-DAF8-4B33-9078-7391AD141DCD}" type="slidenum">
              <a:rPr lang="en-US" smtClean="0"/>
              <a:pPr>
                <a:defRPr/>
              </a:pPr>
              <a:t>10</a:t>
            </a:fld>
            <a:endParaRPr lang="en-US" dirty="0"/>
          </a:p>
        </p:txBody>
      </p:sp>
    </p:spTree>
    <p:extLst>
      <p:ext uri="{BB962C8B-B14F-4D97-AF65-F5344CB8AC3E}">
        <p14:creationId xmlns:p14="http://schemas.microsoft.com/office/powerpoint/2010/main" val="2888897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set out an agenda for societal reform, that included student rights, economic justice, and anti-nuclear war views.</a:t>
            </a:r>
          </a:p>
          <a:p>
            <a:endParaRPr lang="en-US" dirty="0"/>
          </a:p>
        </p:txBody>
      </p:sp>
      <p:sp>
        <p:nvSpPr>
          <p:cNvPr id="4" name="Slide Number Placeholder 3"/>
          <p:cNvSpPr>
            <a:spLocks noGrp="1"/>
          </p:cNvSpPr>
          <p:nvPr>
            <p:ph type="sldNum" sz="quarter" idx="10"/>
          </p:nvPr>
        </p:nvSpPr>
        <p:spPr/>
        <p:txBody>
          <a:bodyPr/>
          <a:lstStyle/>
          <a:p>
            <a:pPr>
              <a:defRPr/>
            </a:pPr>
            <a:fld id="{4403030E-DAF8-4B33-9078-7391AD141DCD}" type="slidenum">
              <a:rPr lang="en-US" smtClean="0"/>
              <a:pPr>
                <a:defRPr/>
              </a:pPr>
              <a:t>39</a:t>
            </a:fld>
            <a:endParaRPr lang="en-US" dirty="0"/>
          </a:p>
        </p:txBody>
      </p:sp>
    </p:spTree>
    <p:extLst>
      <p:ext uri="{BB962C8B-B14F-4D97-AF65-F5344CB8AC3E}">
        <p14:creationId xmlns:p14="http://schemas.microsoft.com/office/powerpoint/2010/main" val="610536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by Mario </a:t>
            </a:r>
            <a:r>
              <a:rPr lang="en-US" dirty="0" err="1" smtClean="0"/>
              <a:t>Savio</a:t>
            </a:r>
            <a:r>
              <a:rPr lang="en-US" dirty="0" smtClean="0"/>
              <a:t> in protest of university policies spread to other universities as general student unease focused on anti-establishment sentiments.</a:t>
            </a:r>
          </a:p>
          <a:p>
            <a:endParaRPr lang="en-US" dirty="0"/>
          </a:p>
        </p:txBody>
      </p:sp>
      <p:sp>
        <p:nvSpPr>
          <p:cNvPr id="4" name="Slide Number Placeholder 3"/>
          <p:cNvSpPr>
            <a:spLocks noGrp="1"/>
          </p:cNvSpPr>
          <p:nvPr>
            <p:ph type="sldNum" sz="quarter" idx="10"/>
          </p:nvPr>
        </p:nvSpPr>
        <p:spPr/>
        <p:txBody>
          <a:bodyPr/>
          <a:lstStyle/>
          <a:p>
            <a:pPr>
              <a:defRPr/>
            </a:pPr>
            <a:fld id="{4403030E-DAF8-4B33-9078-7391AD141DCD}" type="slidenum">
              <a:rPr lang="en-US" smtClean="0"/>
              <a:pPr>
                <a:defRPr/>
              </a:pPr>
              <a:t>40</a:t>
            </a:fld>
            <a:endParaRPr lang="en-US" dirty="0"/>
          </a:p>
        </p:txBody>
      </p:sp>
    </p:spTree>
    <p:extLst>
      <p:ext uri="{BB962C8B-B14F-4D97-AF65-F5344CB8AC3E}">
        <p14:creationId xmlns:p14="http://schemas.microsoft.com/office/powerpoint/2010/main" val="428551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EC21C9-F679-436C-A7DE-455B6FDEB688}" type="slidenum">
              <a:rPr lang="en-US" smtClean="0"/>
              <a:pPr>
                <a:defRPr/>
              </a:pPr>
              <a:t>‹#›</a:t>
            </a:fld>
            <a:endParaRPr lang="en-US" dirty="0"/>
          </a:p>
        </p:txBody>
      </p:sp>
    </p:spTree>
    <p:extLst>
      <p:ext uri="{BB962C8B-B14F-4D97-AF65-F5344CB8AC3E}">
        <p14:creationId xmlns:p14="http://schemas.microsoft.com/office/powerpoint/2010/main" val="2344114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65E86C4-6D8A-4C4F-9112-316761B10FE2}" type="slidenum">
              <a:rPr lang="en-US" smtClean="0"/>
              <a:pPr>
                <a:defRPr/>
              </a:pPr>
              <a:t>‹#›</a:t>
            </a:fld>
            <a:endParaRPr lang="en-US" dirty="0"/>
          </a:p>
        </p:txBody>
      </p:sp>
    </p:spTree>
    <p:extLst>
      <p:ext uri="{BB962C8B-B14F-4D97-AF65-F5344CB8AC3E}">
        <p14:creationId xmlns:p14="http://schemas.microsoft.com/office/powerpoint/2010/main" val="3863742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A1A3B32-5450-48CC-9BCF-41AE475F01B9}" type="slidenum">
              <a:rPr lang="en-US" smtClean="0"/>
              <a:pPr>
                <a:defRPr/>
              </a:pPr>
              <a:t>‹#›</a:t>
            </a:fld>
            <a:endParaRPr lang="en-US" dirty="0"/>
          </a:p>
        </p:txBody>
      </p:sp>
    </p:spTree>
    <p:extLst>
      <p:ext uri="{BB962C8B-B14F-4D97-AF65-F5344CB8AC3E}">
        <p14:creationId xmlns:p14="http://schemas.microsoft.com/office/powerpoint/2010/main" val="182955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58E2CEF-B062-48D4-890C-D74E84ECFBA7}" type="slidenum">
              <a:rPr lang="en-US" smtClean="0"/>
              <a:pPr>
                <a:defRPr/>
              </a:pPr>
              <a:t>‹#›</a:t>
            </a:fld>
            <a:endParaRPr lang="en-US" dirty="0"/>
          </a:p>
        </p:txBody>
      </p:sp>
    </p:spTree>
    <p:extLst>
      <p:ext uri="{BB962C8B-B14F-4D97-AF65-F5344CB8AC3E}">
        <p14:creationId xmlns:p14="http://schemas.microsoft.com/office/powerpoint/2010/main" val="303288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4065667-94E5-44C2-A653-3D035ABCE030}" type="slidenum">
              <a:rPr lang="en-US" smtClean="0"/>
              <a:pPr>
                <a:defRPr/>
              </a:pPr>
              <a:t>‹#›</a:t>
            </a:fld>
            <a:endParaRPr lang="en-US" dirty="0"/>
          </a:p>
        </p:txBody>
      </p:sp>
    </p:spTree>
    <p:extLst>
      <p:ext uri="{BB962C8B-B14F-4D97-AF65-F5344CB8AC3E}">
        <p14:creationId xmlns:p14="http://schemas.microsoft.com/office/powerpoint/2010/main" val="185119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F2CE834-D375-4CE6-A0A2-D5B919311884}" type="slidenum">
              <a:rPr lang="en-US" smtClean="0"/>
              <a:pPr>
                <a:defRPr/>
              </a:pPr>
              <a:t>‹#›</a:t>
            </a:fld>
            <a:endParaRPr lang="en-US" dirty="0"/>
          </a:p>
        </p:txBody>
      </p:sp>
    </p:spTree>
    <p:extLst>
      <p:ext uri="{BB962C8B-B14F-4D97-AF65-F5344CB8AC3E}">
        <p14:creationId xmlns:p14="http://schemas.microsoft.com/office/powerpoint/2010/main" val="78703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C6DEEC4-AD4B-4496-87AA-7DD8A9C6840D}" type="slidenum">
              <a:rPr lang="en-US" smtClean="0"/>
              <a:pPr>
                <a:defRPr/>
              </a:pPr>
              <a:t>‹#›</a:t>
            </a:fld>
            <a:endParaRPr lang="en-US" dirty="0"/>
          </a:p>
        </p:txBody>
      </p:sp>
    </p:spTree>
    <p:extLst>
      <p:ext uri="{BB962C8B-B14F-4D97-AF65-F5344CB8AC3E}">
        <p14:creationId xmlns:p14="http://schemas.microsoft.com/office/powerpoint/2010/main" val="116102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8CB25E-0C79-42DD-A265-F91EE1485AD5}" type="slidenum">
              <a:rPr lang="en-US" smtClean="0"/>
              <a:pPr>
                <a:defRPr/>
              </a:pPr>
              <a:t>‹#›</a:t>
            </a:fld>
            <a:endParaRPr lang="en-US" dirty="0"/>
          </a:p>
        </p:txBody>
      </p:sp>
    </p:spTree>
    <p:extLst>
      <p:ext uri="{BB962C8B-B14F-4D97-AF65-F5344CB8AC3E}">
        <p14:creationId xmlns:p14="http://schemas.microsoft.com/office/powerpoint/2010/main" val="147355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858CD0C-9A78-416D-A74B-C011F30B3FA6}" type="slidenum">
              <a:rPr lang="en-US" smtClean="0"/>
              <a:pPr>
                <a:defRPr/>
              </a:pPr>
              <a:t>‹#›</a:t>
            </a:fld>
            <a:endParaRPr lang="en-US" dirty="0"/>
          </a:p>
        </p:txBody>
      </p:sp>
    </p:spTree>
    <p:extLst>
      <p:ext uri="{BB962C8B-B14F-4D97-AF65-F5344CB8AC3E}">
        <p14:creationId xmlns:p14="http://schemas.microsoft.com/office/powerpoint/2010/main" val="1577250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A8E4C79-8321-43D7-A4BB-CE4547CEEC4F}" type="slidenum">
              <a:rPr lang="en-US" smtClean="0"/>
              <a:pPr>
                <a:defRPr/>
              </a:pPr>
              <a:t>‹#›</a:t>
            </a:fld>
            <a:endParaRPr lang="en-US" dirty="0"/>
          </a:p>
        </p:txBody>
      </p:sp>
    </p:spTree>
    <p:extLst>
      <p:ext uri="{BB962C8B-B14F-4D97-AF65-F5344CB8AC3E}">
        <p14:creationId xmlns:p14="http://schemas.microsoft.com/office/powerpoint/2010/main" val="1077342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E99BE09-54C5-4B99-BA2D-3959D820521E}" type="slidenum">
              <a:rPr lang="en-US" smtClean="0"/>
              <a:pPr>
                <a:defRPr/>
              </a:pPr>
              <a:t>‹#›</a:t>
            </a:fld>
            <a:endParaRPr lang="en-US" dirty="0"/>
          </a:p>
        </p:txBody>
      </p:sp>
    </p:spTree>
    <p:extLst>
      <p:ext uri="{BB962C8B-B14F-4D97-AF65-F5344CB8AC3E}">
        <p14:creationId xmlns:p14="http://schemas.microsoft.com/office/powerpoint/2010/main" val="3621815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mbria"/>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mbria"/>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mbria"/>
              </a:defRPr>
            </a:lvl1pPr>
          </a:lstStyle>
          <a:p>
            <a:pPr>
              <a:defRPr/>
            </a:pPr>
            <a:fld id="{21B160F5-2878-4CED-A605-0D15E002AA98}" type="slidenum">
              <a:rPr lang="en-US" smtClean="0"/>
              <a:pPr>
                <a:defRPr/>
              </a:pPr>
              <a:t>‹#›</a:t>
            </a:fld>
            <a:endParaRPr lang="en-US" dirty="0"/>
          </a:p>
        </p:txBody>
      </p:sp>
    </p:spTree>
    <p:extLst>
      <p:ext uri="{BB962C8B-B14F-4D97-AF65-F5344CB8AC3E}">
        <p14:creationId xmlns:p14="http://schemas.microsoft.com/office/powerpoint/2010/main" val="1725282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Cambri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 Id="rId11"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hyperlink" Target="http://peacecorpsonline.org/messages/messages/board-topics.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7.jpeg"/><Relationship Id="rId5" Type="http://schemas.openxmlformats.org/officeDocument/2006/relationships/image" Target="../media/image38.png"/><Relationship Id="rId1" Type="http://schemas.microsoft.com/office/2007/relationships/media" Target="file:///C:\Documents%20and%20Settings\cher.mcdonald\Desktop\Videos\Ich%20bin%20ein%20Berliner.wmv" TargetMode="External"/><Relationship Id="rId2" Type="http://schemas.openxmlformats.org/officeDocument/2006/relationships/video" Target="file:///C:\Documents%20and%20Settings\cher.mcdonald\Desktop\Videos\Ich%20bin%20ein%20Berliner.wmv"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9.jpeg"/><Relationship Id="rId5" Type="http://schemas.openxmlformats.org/officeDocument/2006/relationships/image" Target="../media/image60.png"/><Relationship Id="rId1" Type="http://schemas.microsoft.com/office/2007/relationships/media" Target="file://localhost/Users/michelle.gurr/Desktop/MLK%20assassination%20CBS.wmv" TargetMode="External"/><Relationship Id="rId2" Type="http://schemas.openxmlformats.org/officeDocument/2006/relationships/video" Target="file://localhost/Users/michelle.gurr/Desktop/MLK%20assassination%20CBS.wmv"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61.png"/><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hyperlink" Target="http://us.vdc.imdb.com/gallery/mptv/1328/2554_0138.jpg.html?path=pgallery&amp;path_key=Kennedy,%20Jacqueline%20(I)&amp;seq=3" TargetMode="External"/><Relationship Id="rId7"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hyperlink" Target="http://us.vdc.imdb.com/gallery/mptv/1328/0713_0561.jpg.html?seq=2"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file://localhost/Users/michelle.gurr/Desktop/Kennedy%20Inauguration.wmv" TargetMode="External"/><Relationship Id="rId2" Type="http://schemas.openxmlformats.org/officeDocument/2006/relationships/video" Target="file://localhost/Users/michelle.gurr/Desktop/Kennedy%20Inauguration.wmv"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pPr eaLnBrk="1" hangingPunct="1"/>
            <a:r>
              <a:rPr lang="en-US" smtClean="0"/>
              <a:t>John F. Kennedy </a:t>
            </a:r>
          </a:p>
        </p:txBody>
      </p:sp>
      <p:sp>
        <p:nvSpPr>
          <p:cNvPr id="8195" name="Rectangle 3"/>
          <p:cNvSpPr>
            <a:spLocks noGrp="1" noChangeArrowheads="1"/>
          </p:cNvSpPr>
          <p:nvPr>
            <p:ph type="subTitle" idx="1"/>
          </p:nvPr>
        </p:nvSpPr>
        <p:spPr/>
        <p:txBody>
          <a:bodyPr/>
          <a:lstStyle/>
          <a:p>
            <a:pPr eaLnBrk="1" hangingPunct="1"/>
            <a:r>
              <a:rPr lang="en-US" smtClean="0"/>
              <a:t>Unit 8B: The 1960s</a:t>
            </a:r>
          </a:p>
        </p:txBody>
      </p:sp>
      <p:pic>
        <p:nvPicPr>
          <p:cNvPr id="8196" name="Picture 5" descr="Celebrity-Image-John-F--Kennedy-227969"/>
          <p:cNvPicPr>
            <a:picLocks noChangeAspect="1" noChangeArrowheads="1"/>
          </p:cNvPicPr>
          <p:nvPr/>
        </p:nvPicPr>
        <p:blipFill>
          <a:blip r:embed="rId3" cstate="print"/>
          <a:srcRect/>
          <a:stretch>
            <a:fillRect/>
          </a:stretch>
        </p:blipFill>
        <p:spPr bwMode="auto">
          <a:xfrm>
            <a:off x="0" y="0"/>
            <a:ext cx="2133600" cy="2667000"/>
          </a:xfrm>
          <a:prstGeom prst="rect">
            <a:avLst/>
          </a:prstGeom>
          <a:noFill/>
          <a:ln w="9525">
            <a:noFill/>
            <a:miter lim="800000"/>
            <a:headEnd/>
            <a:tailEnd/>
          </a:ln>
        </p:spPr>
      </p:pic>
      <p:pic>
        <p:nvPicPr>
          <p:cNvPr id="8197" name="Picture 7" descr="john_f_kennedy"/>
          <p:cNvPicPr>
            <a:picLocks noChangeAspect="1" noChangeArrowheads="1"/>
          </p:cNvPicPr>
          <p:nvPr/>
        </p:nvPicPr>
        <p:blipFill>
          <a:blip r:embed="rId4" cstate="print"/>
          <a:srcRect/>
          <a:stretch>
            <a:fillRect/>
          </a:stretch>
        </p:blipFill>
        <p:spPr bwMode="auto">
          <a:xfrm>
            <a:off x="2133600" y="0"/>
            <a:ext cx="2346325" cy="2509838"/>
          </a:xfrm>
          <a:prstGeom prst="rect">
            <a:avLst/>
          </a:prstGeom>
          <a:noFill/>
          <a:ln w="9525">
            <a:noFill/>
            <a:miter lim="800000"/>
            <a:headEnd/>
            <a:tailEnd/>
          </a:ln>
        </p:spPr>
      </p:pic>
      <p:pic>
        <p:nvPicPr>
          <p:cNvPr id="8198" name="Picture 11" descr="29"/>
          <p:cNvPicPr>
            <a:picLocks noChangeAspect="1" noChangeArrowheads="1"/>
          </p:cNvPicPr>
          <p:nvPr/>
        </p:nvPicPr>
        <p:blipFill>
          <a:blip r:embed="rId5" cstate="print"/>
          <a:srcRect/>
          <a:stretch>
            <a:fillRect/>
          </a:stretch>
        </p:blipFill>
        <p:spPr bwMode="auto">
          <a:xfrm>
            <a:off x="6781800" y="1676400"/>
            <a:ext cx="2362200" cy="3124200"/>
          </a:xfrm>
          <a:prstGeom prst="rect">
            <a:avLst/>
          </a:prstGeom>
          <a:noFill/>
          <a:ln w="9525">
            <a:noFill/>
            <a:miter lim="800000"/>
            <a:headEnd/>
            <a:tailEnd/>
          </a:ln>
        </p:spPr>
      </p:pic>
      <p:pic>
        <p:nvPicPr>
          <p:cNvPr id="8199" name="Picture 13" descr="2554_0136"/>
          <p:cNvPicPr>
            <a:picLocks noChangeAspect="1" noChangeArrowheads="1"/>
          </p:cNvPicPr>
          <p:nvPr/>
        </p:nvPicPr>
        <p:blipFill>
          <a:blip r:embed="rId6" cstate="print"/>
          <a:srcRect/>
          <a:stretch>
            <a:fillRect/>
          </a:stretch>
        </p:blipFill>
        <p:spPr bwMode="auto">
          <a:xfrm>
            <a:off x="4419600" y="0"/>
            <a:ext cx="2362200" cy="2514600"/>
          </a:xfrm>
          <a:prstGeom prst="rect">
            <a:avLst/>
          </a:prstGeom>
          <a:noFill/>
          <a:ln w="9525">
            <a:noFill/>
            <a:miter lim="800000"/>
            <a:headEnd/>
            <a:tailEnd/>
          </a:ln>
        </p:spPr>
      </p:pic>
      <p:pic>
        <p:nvPicPr>
          <p:cNvPr id="8200" name="Picture 15" descr="STC2216204AUG1962"/>
          <p:cNvPicPr>
            <a:picLocks noChangeAspect="1" noChangeArrowheads="1"/>
          </p:cNvPicPr>
          <p:nvPr/>
        </p:nvPicPr>
        <p:blipFill>
          <a:blip r:embed="rId7" cstate="print"/>
          <a:srcRect/>
          <a:stretch>
            <a:fillRect/>
          </a:stretch>
        </p:blipFill>
        <p:spPr bwMode="auto">
          <a:xfrm>
            <a:off x="6781800" y="3581400"/>
            <a:ext cx="2362200" cy="3276600"/>
          </a:xfrm>
          <a:prstGeom prst="rect">
            <a:avLst/>
          </a:prstGeom>
          <a:noFill/>
          <a:ln w="9525">
            <a:noFill/>
            <a:miter lim="800000"/>
            <a:headEnd/>
            <a:tailEnd/>
          </a:ln>
        </p:spPr>
      </p:pic>
      <p:pic>
        <p:nvPicPr>
          <p:cNvPr id="8201" name="Picture 19" descr="eeis_01_img0095"/>
          <p:cNvPicPr>
            <a:picLocks noChangeAspect="1" noChangeArrowheads="1"/>
          </p:cNvPicPr>
          <p:nvPr/>
        </p:nvPicPr>
        <p:blipFill>
          <a:blip r:embed="rId8" cstate="print"/>
          <a:srcRect/>
          <a:stretch>
            <a:fillRect/>
          </a:stretch>
        </p:blipFill>
        <p:spPr bwMode="auto">
          <a:xfrm>
            <a:off x="2971800" y="4343400"/>
            <a:ext cx="3824288" cy="2514600"/>
          </a:xfrm>
          <a:prstGeom prst="rect">
            <a:avLst/>
          </a:prstGeom>
          <a:noFill/>
          <a:ln w="9525">
            <a:noFill/>
            <a:miter lim="800000"/>
            <a:headEnd/>
            <a:tailEnd/>
          </a:ln>
        </p:spPr>
      </p:pic>
      <p:pic>
        <p:nvPicPr>
          <p:cNvPr id="8202" name="Picture 23" descr="image?id=66755&amp;rendTypeId=4"/>
          <p:cNvPicPr>
            <a:picLocks noChangeAspect="1" noChangeArrowheads="1"/>
          </p:cNvPicPr>
          <p:nvPr/>
        </p:nvPicPr>
        <p:blipFill>
          <a:blip r:embed="rId9" cstate="print"/>
          <a:srcRect/>
          <a:stretch>
            <a:fillRect/>
          </a:stretch>
        </p:blipFill>
        <p:spPr bwMode="auto">
          <a:xfrm>
            <a:off x="-14288" y="2667000"/>
            <a:ext cx="2147888" cy="1752600"/>
          </a:xfrm>
          <a:prstGeom prst="rect">
            <a:avLst/>
          </a:prstGeom>
          <a:noFill/>
          <a:ln w="9525">
            <a:noFill/>
            <a:miter lim="800000"/>
            <a:headEnd/>
            <a:tailEnd/>
          </a:ln>
        </p:spPr>
      </p:pic>
      <p:pic>
        <p:nvPicPr>
          <p:cNvPr id="8203" name="Picture 25" descr="260px-JFKmotorcade"/>
          <p:cNvPicPr>
            <a:picLocks noChangeAspect="1" noChangeArrowheads="1"/>
          </p:cNvPicPr>
          <p:nvPr/>
        </p:nvPicPr>
        <p:blipFill>
          <a:blip r:embed="rId10" cstate="print"/>
          <a:srcRect/>
          <a:stretch>
            <a:fillRect/>
          </a:stretch>
        </p:blipFill>
        <p:spPr bwMode="auto">
          <a:xfrm>
            <a:off x="6667500" y="0"/>
            <a:ext cx="2476500" cy="1924050"/>
          </a:xfrm>
          <a:prstGeom prst="rect">
            <a:avLst/>
          </a:prstGeom>
          <a:noFill/>
          <a:ln w="9525">
            <a:noFill/>
            <a:miter lim="800000"/>
            <a:headEnd/>
            <a:tailEnd/>
          </a:ln>
        </p:spPr>
      </p:pic>
      <p:pic>
        <p:nvPicPr>
          <p:cNvPr id="8204" name="Picture 17" descr="JohnFKennedy36"/>
          <p:cNvPicPr>
            <a:picLocks noChangeAspect="1" noChangeArrowheads="1"/>
          </p:cNvPicPr>
          <p:nvPr/>
        </p:nvPicPr>
        <p:blipFill>
          <a:blip r:embed="rId11" cstate="print"/>
          <a:srcRect/>
          <a:stretch>
            <a:fillRect/>
          </a:stretch>
        </p:blipFill>
        <p:spPr bwMode="auto">
          <a:xfrm>
            <a:off x="0" y="4368800"/>
            <a:ext cx="2971800" cy="248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defRPr/>
            </a:pPr>
            <a:r>
              <a:rPr lang="en-US" dirty="0" smtClean="0"/>
              <a:t>D. Success and failures of New Frontier- Kennedy’s policies</a:t>
            </a:r>
          </a:p>
          <a:p>
            <a:pPr>
              <a:defRPr/>
            </a:pPr>
            <a:endParaRPr lang="en-US" sz="2200" dirty="0" smtClean="0"/>
          </a:p>
          <a:p>
            <a:pPr lvl="1">
              <a:defRPr/>
            </a:pPr>
            <a:r>
              <a:rPr lang="en-US" dirty="0" smtClean="0">
                <a:ea typeface="+mn-ea"/>
                <a:cs typeface="+mn-cs"/>
              </a:rPr>
              <a:t>“We stand at the edge of a New Frontier—the frontier of unfulfilled hopes and dreams. It will deal with unsolved problems of peace and war, unconquered pockets of ignorance and prejudice, unanswered questions of poverty and surplus.” DNC 1960</a:t>
            </a:r>
          </a:p>
          <a:p>
            <a:pPr>
              <a:defRPr/>
            </a:pPr>
            <a:endParaRPr lang="en-US" dirty="0"/>
          </a:p>
        </p:txBody>
      </p:sp>
      <p:pic>
        <p:nvPicPr>
          <p:cNvPr id="14339" name="Picture 2" descr="http://www.americanrhetoric.com/images/jfk1960dnc.jpeg"/>
          <p:cNvPicPr>
            <a:picLocks noChangeAspect="1" noChangeArrowheads="1"/>
          </p:cNvPicPr>
          <p:nvPr/>
        </p:nvPicPr>
        <p:blipFill>
          <a:blip r:embed="rId3" cstate="print"/>
          <a:srcRect/>
          <a:stretch>
            <a:fillRect/>
          </a:stretch>
        </p:blipFill>
        <p:spPr bwMode="auto">
          <a:xfrm>
            <a:off x="5257800" y="4181475"/>
            <a:ext cx="3543300" cy="26765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609600"/>
            <a:ext cx="8229600" cy="5516563"/>
          </a:xfrm>
        </p:spPr>
        <p:txBody>
          <a:bodyPr/>
          <a:lstStyle/>
          <a:p>
            <a:r>
              <a:rPr lang="en-US" dirty="0" smtClean="0"/>
              <a:t>	</a:t>
            </a:r>
            <a:r>
              <a:rPr lang="en-US" dirty="0" smtClean="0"/>
              <a:t>1. </a:t>
            </a:r>
            <a:r>
              <a:rPr lang="en-US" dirty="0" smtClean="0"/>
              <a:t>Foreign </a:t>
            </a:r>
          </a:p>
          <a:p>
            <a:r>
              <a:rPr lang="en-US" dirty="0" smtClean="0"/>
              <a:t>		a) Alliance for Progress--economic aid 	for Latin American nations.</a:t>
            </a:r>
          </a:p>
          <a:p>
            <a:r>
              <a:rPr lang="en-US" dirty="0" smtClean="0"/>
              <a:t>		</a:t>
            </a:r>
          </a:p>
          <a:p>
            <a:endParaRPr lang="en-US" dirty="0" smtClean="0"/>
          </a:p>
        </p:txBody>
      </p:sp>
      <p:pic>
        <p:nvPicPr>
          <p:cNvPr id="16387" name="Picture 4" descr="http://www.icdc.com/~paulwolf/colombia/alianzas.jpg"/>
          <p:cNvPicPr>
            <a:picLocks noChangeAspect="1" noChangeArrowheads="1"/>
          </p:cNvPicPr>
          <p:nvPr/>
        </p:nvPicPr>
        <p:blipFill>
          <a:blip r:embed="rId2" cstate="print"/>
          <a:srcRect/>
          <a:stretch>
            <a:fillRect/>
          </a:stretch>
        </p:blipFill>
        <p:spPr bwMode="auto">
          <a:xfrm>
            <a:off x="344488" y="2282825"/>
            <a:ext cx="8342312" cy="45751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History of the Peace Corps">
            <a:hlinkClick r:id="rId2"/>
          </p:cNvPr>
          <p:cNvPicPr>
            <a:picLocks noChangeAspect="1" noChangeArrowheads="1"/>
          </p:cNvPicPr>
          <p:nvPr/>
        </p:nvPicPr>
        <p:blipFill>
          <a:blip r:embed="rId3" cstate="print"/>
          <a:srcRect/>
          <a:stretch>
            <a:fillRect/>
          </a:stretch>
        </p:blipFill>
        <p:spPr bwMode="auto">
          <a:xfrm>
            <a:off x="0" y="4676775"/>
            <a:ext cx="3124200" cy="2181225"/>
          </a:xfrm>
          <a:prstGeom prst="rect">
            <a:avLst/>
          </a:prstGeom>
          <a:noFill/>
          <a:ln w="9525">
            <a:noFill/>
            <a:miter lim="800000"/>
            <a:headEnd/>
            <a:tailEnd/>
          </a:ln>
        </p:spPr>
      </p:pic>
      <p:sp>
        <p:nvSpPr>
          <p:cNvPr id="17411" name="Rectangle 3"/>
          <p:cNvSpPr>
            <a:spLocks noGrp="1" noChangeArrowheads="1"/>
          </p:cNvSpPr>
          <p:nvPr>
            <p:ph idx="1"/>
          </p:nvPr>
        </p:nvSpPr>
        <p:spPr>
          <a:xfrm>
            <a:off x="457200" y="228600"/>
            <a:ext cx="8229600" cy="4525963"/>
          </a:xfrm>
        </p:spPr>
        <p:txBody>
          <a:bodyPr/>
          <a:lstStyle/>
          <a:p>
            <a:pPr eaLnBrk="1" hangingPunct="1"/>
            <a:r>
              <a:rPr lang="en-US" smtClean="0"/>
              <a:t>		b) Peace Corps--paid volunteers 11¢ a 	day to assist underdeveloped nations 	with education, economic, and health 	programs.</a:t>
            </a:r>
          </a:p>
        </p:txBody>
      </p:sp>
      <p:pic>
        <p:nvPicPr>
          <p:cNvPr id="17412" name="Picture 5" descr="fdrl_09-2567a"/>
          <p:cNvPicPr>
            <a:picLocks noChangeAspect="1" noChangeArrowheads="1"/>
          </p:cNvPicPr>
          <p:nvPr/>
        </p:nvPicPr>
        <p:blipFill>
          <a:blip r:embed="rId4" cstate="print"/>
          <a:srcRect/>
          <a:stretch>
            <a:fillRect/>
          </a:stretch>
        </p:blipFill>
        <p:spPr bwMode="auto">
          <a:xfrm>
            <a:off x="2362200" y="2286000"/>
            <a:ext cx="3209925" cy="2733675"/>
          </a:xfrm>
          <a:prstGeom prst="rect">
            <a:avLst/>
          </a:prstGeom>
          <a:noFill/>
          <a:ln w="9525">
            <a:noFill/>
            <a:miter lim="800000"/>
            <a:headEnd/>
            <a:tailEnd/>
          </a:ln>
        </p:spPr>
      </p:pic>
      <p:pic>
        <p:nvPicPr>
          <p:cNvPr id="17413" name="Picture 7" descr="talkthp"/>
          <p:cNvPicPr>
            <a:picLocks noChangeAspect="1" noChangeArrowheads="1"/>
          </p:cNvPicPr>
          <p:nvPr/>
        </p:nvPicPr>
        <p:blipFill>
          <a:blip r:embed="rId5" cstate="print"/>
          <a:srcRect/>
          <a:stretch>
            <a:fillRect/>
          </a:stretch>
        </p:blipFill>
        <p:spPr bwMode="auto">
          <a:xfrm>
            <a:off x="5562600" y="1906588"/>
            <a:ext cx="3581400" cy="4951412"/>
          </a:xfrm>
          <a:prstGeom prst="rect">
            <a:avLst/>
          </a:prstGeom>
          <a:noFill/>
          <a:ln w="9525">
            <a:noFill/>
            <a:miter lim="800000"/>
            <a:headEnd/>
            <a:tailEnd/>
          </a:ln>
        </p:spPr>
      </p:pic>
      <p:pic>
        <p:nvPicPr>
          <p:cNvPr id="17414" name="Picture 2" descr="http://www.peacebuttons.info/E-News/images/PeaceCorpsLogo.jpg"/>
          <p:cNvPicPr>
            <a:picLocks noChangeAspect="1" noChangeArrowheads="1"/>
          </p:cNvPicPr>
          <p:nvPr/>
        </p:nvPicPr>
        <p:blipFill>
          <a:blip r:embed="rId6" cstate="print"/>
          <a:srcRect/>
          <a:stretch>
            <a:fillRect/>
          </a:stretch>
        </p:blipFill>
        <p:spPr bwMode="auto">
          <a:xfrm>
            <a:off x="3581400" y="5181600"/>
            <a:ext cx="1524000" cy="1524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457200" y="381000"/>
            <a:ext cx="8229600" cy="5745163"/>
          </a:xfrm>
        </p:spPr>
        <p:txBody>
          <a:bodyPr/>
          <a:lstStyle/>
          <a:p>
            <a:r>
              <a:rPr lang="en-US" dirty="0" smtClean="0"/>
              <a:t>		c) Bay of Pigs invasion (April 1961)--	Failed invasion by anti-Castro Cuban-	Americans embarrassed JFK as the </a:t>
            </a:r>
            <a:r>
              <a:rPr lang="en-US" dirty="0" smtClean="0"/>
              <a:t>CIA </a:t>
            </a:r>
            <a:r>
              <a:rPr lang="en-US" dirty="0" smtClean="0"/>
              <a:t>had trained and financed the </a:t>
            </a:r>
            <a:r>
              <a:rPr lang="en-US" dirty="0" smtClean="0"/>
              <a:t>mission</a:t>
            </a:r>
            <a:r>
              <a:rPr lang="en-US" dirty="0" smtClean="0"/>
              <a:t>. </a:t>
            </a:r>
          </a:p>
          <a:p>
            <a:endParaRPr lang="en-US" dirty="0" smtClean="0"/>
          </a:p>
        </p:txBody>
      </p:sp>
      <p:pic>
        <p:nvPicPr>
          <p:cNvPr id="19460" name="Picture 5" descr="image?id=65217&amp;rendTypeId=4"/>
          <p:cNvPicPr>
            <a:picLocks noChangeAspect="1" noChangeArrowheads="1"/>
          </p:cNvPicPr>
          <p:nvPr/>
        </p:nvPicPr>
        <p:blipFill>
          <a:blip r:embed="rId2" cstate="print"/>
          <a:srcRect/>
          <a:stretch>
            <a:fillRect/>
          </a:stretch>
        </p:blipFill>
        <p:spPr bwMode="auto">
          <a:xfrm>
            <a:off x="2286000" y="2667000"/>
            <a:ext cx="5105400" cy="3611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sp>
        <p:nvSpPr>
          <p:cNvPr id="20483" name="Content Placeholder 2"/>
          <p:cNvSpPr>
            <a:spLocks noGrp="1"/>
          </p:cNvSpPr>
          <p:nvPr>
            <p:ph idx="1"/>
          </p:nvPr>
        </p:nvSpPr>
        <p:spPr/>
        <p:txBody>
          <a:bodyPr/>
          <a:lstStyle/>
          <a:p>
            <a:endParaRPr lang="en-US" smtClean="0"/>
          </a:p>
        </p:txBody>
      </p:sp>
      <p:pic>
        <p:nvPicPr>
          <p:cNvPr id="20484" name="Picture 5" descr="florida"/>
          <p:cNvPicPr>
            <a:picLocks noChangeAspect="1" noChangeArrowheads="1"/>
          </p:cNvPicPr>
          <p:nvPr/>
        </p:nvPicPr>
        <p:blipFill>
          <a:blip r:embed="rId2" cstate="print"/>
          <a:srcRect/>
          <a:stretch>
            <a:fillRect/>
          </a:stretch>
        </p:blipFill>
        <p:spPr bwMode="auto">
          <a:xfrm>
            <a:off x="1946275" y="0"/>
            <a:ext cx="6892925"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9" descr="tpc_0003_0001_0_img0318"/>
          <p:cNvPicPr>
            <a:picLocks noChangeAspect="1" noChangeArrowheads="1"/>
          </p:cNvPicPr>
          <p:nvPr/>
        </p:nvPicPr>
        <p:blipFill>
          <a:blip r:embed="rId2" cstate="print"/>
          <a:srcRect/>
          <a:stretch>
            <a:fillRect/>
          </a:stretch>
        </p:blipFill>
        <p:spPr bwMode="auto">
          <a:xfrm>
            <a:off x="3406775" y="-685800"/>
            <a:ext cx="5737225" cy="5334000"/>
          </a:xfrm>
          <a:prstGeom prst="rect">
            <a:avLst/>
          </a:prstGeom>
          <a:noFill/>
          <a:ln w="9525">
            <a:noFill/>
            <a:miter lim="800000"/>
            <a:headEnd/>
            <a:tailEnd/>
          </a:ln>
        </p:spPr>
      </p:pic>
      <p:pic>
        <p:nvPicPr>
          <p:cNvPr id="21507" name="Picture 11" descr="538px-Fidel_Castro_-_MATS_Terminal_Washington_1959"/>
          <p:cNvPicPr>
            <a:picLocks noChangeAspect="1" noChangeArrowheads="1"/>
          </p:cNvPicPr>
          <p:nvPr/>
        </p:nvPicPr>
        <p:blipFill>
          <a:blip r:embed="rId3" cstate="print"/>
          <a:srcRect/>
          <a:stretch>
            <a:fillRect/>
          </a:stretch>
        </p:blipFill>
        <p:spPr bwMode="auto">
          <a:xfrm>
            <a:off x="5486400" y="4229100"/>
            <a:ext cx="2357438" cy="2628900"/>
          </a:xfrm>
          <a:prstGeom prst="rect">
            <a:avLst/>
          </a:prstGeom>
          <a:noFill/>
          <a:ln w="9525">
            <a:noFill/>
            <a:miter lim="800000"/>
            <a:headEnd/>
            <a:tailEnd/>
          </a:ln>
        </p:spPr>
      </p:pic>
      <p:pic>
        <p:nvPicPr>
          <p:cNvPr id="21508" name="Picture 7" descr="eeis_01_img0095"/>
          <p:cNvPicPr>
            <a:picLocks noChangeAspect="1" noChangeArrowheads="1"/>
          </p:cNvPicPr>
          <p:nvPr/>
        </p:nvPicPr>
        <p:blipFill>
          <a:blip r:embed="rId4" cstate="print"/>
          <a:srcRect/>
          <a:stretch>
            <a:fillRect/>
          </a:stretch>
        </p:blipFill>
        <p:spPr bwMode="auto">
          <a:xfrm>
            <a:off x="0" y="3124200"/>
            <a:ext cx="4938713" cy="3248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457200" y="381000"/>
            <a:ext cx="8229600" cy="5745163"/>
          </a:xfrm>
        </p:spPr>
        <p:txBody>
          <a:bodyPr/>
          <a:lstStyle/>
          <a:p>
            <a:r>
              <a:rPr lang="en-US" smtClean="0"/>
              <a:t>		d) Cuban Missile Crisis (October 1962)-	-Soviets placed offensive missiles in 	Cuba. U.S. used diplomatic and military 	pressure (embargo of ships bound for 	Cuba). After tense two-week period, 	Soviets removed missiles. </a:t>
            </a:r>
          </a:p>
          <a:p>
            <a:endParaRPr lang="en-US" smtClean="0"/>
          </a:p>
        </p:txBody>
      </p:sp>
      <p:pic>
        <p:nvPicPr>
          <p:cNvPr id="22531" name="Picture 5" descr="2974"/>
          <p:cNvPicPr>
            <a:picLocks noChangeAspect="1" noChangeArrowheads="1"/>
          </p:cNvPicPr>
          <p:nvPr/>
        </p:nvPicPr>
        <p:blipFill>
          <a:blip r:embed="rId2" cstate="print"/>
          <a:srcRect/>
          <a:stretch>
            <a:fillRect/>
          </a:stretch>
        </p:blipFill>
        <p:spPr bwMode="auto">
          <a:xfrm>
            <a:off x="2114550" y="3425825"/>
            <a:ext cx="5048250" cy="34321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 descr="http://cairsweb.llgc.org.uk/images/ilw1/ilw3584.gif"/>
          <p:cNvPicPr>
            <a:picLocks noChangeAspect="1" noChangeArrowheads="1"/>
          </p:cNvPicPr>
          <p:nvPr/>
        </p:nvPicPr>
        <p:blipFill>
          <a:blip r:embed="rId2" cstate="print"/>
          <a:srcRect/>
          <a:stretch>
            <a:fillRect/>
          </a:stretch>
        </p:blipFill>
        <p:spPr bwMode="auto">
          <a:xfrm>
            <a:off x="2514600" y="304800"/>
            <a:ext cx="4876800" cy="3316288"/>
          </a:xfrm>
          <a:prstGeom prst="rect">
            <a:avLst/>
          </a:prstGeom>
          <a:noFill/>
          <a:ln w="9525">
            <a:noFill/>
            <a:miter lim="800000"/>
            <a:headEnd/>
            <a:tailEnd/>
          </a:ln>
        </p:spPr>
      </p:pic>
      <p:pic>
        <p:nvPicPr>
          <p:cNvPr id="23555" name="Picture 6" descr="http://wiki.cacr.caltech.edu/danse-restricted/images/1/12/CubanMissileCrisisU2photo.jpg"/>
          <p:cNvPicPr>
            <a:picLocks noChangeAspect="1" noChangeArrowheads="1"/>
          </p:cNvPicPr>
          <p:nvPr/>
        </p:nvPicPr>
        <p:blipFill>
          <a:blip r:embed="rId3" cstate="print"/>
          <a:srcRect/>
          <a:stretch>
            <a:fillRect/>
          </a:stretch>
        </p:blipFill>
        <p:spPr bwMode="auto">
          <a:xfrm>
            <a:off x="2590800" y="3854450"/>
            <a:ext cx="4916488" cy="2971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 Cristobal, Cuba Oct. 15, 1962</a:t>
            </a:r>
          </a:p>
        </p:txBody>
      </p:sp>
      <p:pic>
        <p:nvPicPr>
          <p:cNvPr id="4" name="Picture 5" descr="COLDcubanmissile"/>
          <p:cNvPicPr>
            <a:picLocks noChangeAspect="1" noChangeArrowheads="1"/>
          </p:cNvPicPr>
          <p:nvPr/>
        </p:nvPicPr>
        <p:blipFill>
          <a:blip r:embed="rId2" cstate="print"/>
          <a:srcRect/>
          <a:stretch>
            <a:fillRect/>
          </a:stretch>
        </p:blipFill>
        <p:spPr bwMode="auto">
          <a:xfrm>
            <a:off x="1752600" y="1600200"/>
            <a:ext cx="5867400" cy="4089400"/>
          </a:xfrm>
          <a:prstGeom prst="rect">
            <a:avLst/>
          </a:prstGeom>
          <a:noFill/>
        </p:spPr>
      </p:pic>
    </p:spTree>
    <p:extLst>
      <p:ext uri="{BB962C8B-B14F-4D97-AF65-F5344CB8AC3E}">
        <p14:creationId xmlns:p14="http://schemas.microsoft.com/office/powerpoint/2010/main" val="371002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MRBM or SS4</a:t>
            </a:r>
          </a:p>
        </p:txBody>
      </p:sp>
      <p:pic>
        <p:nvPicPr>
          <p:cNvPr id="6" name="Picture 5" descr="SS-4 Missile"/>
          <p:cNvPicPr>
            <a:picLocks noChangeAspect="1" noChangeArrowheads="1"/>
          </p:cNvPicPr>
          <p:nvPr/>
        </p:nvPicPr>
        <p:blipFill>
          <a:blip r:embed="rId2" cstate="print"/>
          <a:srcRect/>
          <a:stretch>
            <a:fillRect/>
          </a:stretch>
        </p:blipFill>
        <p:spPr>
          <a:xfrm>
            <a:off x="533400" y="2209800"/>
            <a:ext cx="7924800" cy="2301875"/>
          </a:xfrm>
          <a:prstGeom prst="rect">
            <a:avLst/>
          </a:prstGeom>
          <a:noFill/>
          <a:ln/>
        </p:spPr>
      </p:pic>
    </p:spTree>
    <p:extLst>
      <p:ext uri="{BB962C8B-B14F-4D97-AF65-F5344CB8AC3E}">
        <p14:creationId xmlns:p14="http://schemas.microsoft.com/office/powerpoint/2010/main" val="3710627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t>13 Days</a:t>
            </a:r>
            <a:endParaRPr lang="en-US" dirty="0"/>
          </a:p>
        </p:txBody>
      </p:sp>
    </p:spTree>
    <p:extLst>
      <p:ext uri="{BB962C8B-B14F-4D97-AF65-F5344CB8AC3E}">
        <p14:creationId xmlns:p14="http://schemas.microsoft.com/office/powerpoint/2010/main" val="2733136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IRBM or SS5</a:t>
            </a:r>
          </a:p>
        </p:txBody>
      </p:sp>
      <p:pic>
        <p:nvPicPr>
          <p:cNvPr id="4" name="Picture 4" descr="SS-5"/>
          <p:cNvPicPr>
            <a:picLocks noChangeAspect="1" noChangeArrowheads="1"/>
          </p:cNvPicPr>
          <p:nvPr/>
        </p:nvPicPr>
        <p:blipFill>
          <a:blip r:embed="rId2" cstate="print"/>
          <a:srcRect/>
          <a:stretch>
            <a:fillRect/>
          </a:stretch>
        </p:blipFill>
        <p:spPr>
          <a:xfrm>
            <a:off x="2743200" y="2057400"/>
            <a:ext cx="4324350" cy="3489325"/>
          </a:xfrm>
          <a:prstGeom prst="rect">
            <a:avLst/>
          </a:prstGeom>
          <a:noFill/>
          <a:ln/>
        </p:spPr>
      </p:pic>
    </p:spTree>
    <p:extLst>
      <p:ext uri="{BB962C8B-B14F-4D97-AF65-F5344CB8AC3E}">
        <p14:creationId xmlns:p14="http://schemas.microsoft.com/office/powerpoint/2010/main" val="1363280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 of missiles</a:t>
            </a:r>
          </a:p>
        </p:txBody>
      </p:sp>
      <p:pic>
        <p:nvPicPr>
          <p:cNvPr id="4" name="Picture 7" descr="cmc_map_missile_range"/>
          <p:cNvPicPr>
            <a:picLocks noChangeAspect="1" noChangeArrowheads="1"/>
          </p:cNvPicPr>
          <p:nvPr/>
        </p:nvPicPr>
        <p:blipFill>
          <a:blip r:embed="rId2" cstate="print"/>
          <a:srcRect/>
          <a:stretch>
            <a:fillRect/>
          </a:stretch>
        </p:blipFill>
        <p:spPr bwMode="auto">
          <a:xfrm>
            <a:off x="2438400" y="1447800"/>
            <a:ext cx="3984859" cy="5257800"/>
          </a:xfrm>
          <a:prstGeom prst="rect">
            <a:avLst/>
          </a:prstGeom>
          <a:noFill/>
          <a:ln w="9525">
            <a:noFill/>
            <a:miter lim="800000"/>
            <a:headEnd/>
            <a:tailEnd/>
          </a:ln>
        </p:spPr>
      </p:pic>
    </p:spTree>
    <p:extLst>
      <p:ext uri="{BB962C8B-B14F-4D97-AF65-F5344CB8AC3E}">
        <p14:creationId xmlns:p14="http://schemas.microsoft.com/office/powerpoint/2010/main" val="3735837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ba Missile Map"/>
          <p:cNvPicPr>
            <a:picLocks noChangeAspect="1" noChangeArrowheads="1"/>
          </p:cNvPicPr>
          <p:nvPr/>
        </p:nvPicPr>
        <p:blipFill>
          <a:blip r:embed="rId2" cstate="print"/>
          <a:srcRect/>
          <a:stretch>
            <a:fillRect/>
          </a:stretch>
        </p:blipFill>
        <p:spPr bwMode="auto">
          <a:xfrm>
            <a:off x="685800" y="1143000"/>
            <a:ext cx="7467600" cy="4940300"/>
          </a:xfrm>
          <a:prstGeom prst="rect">
            <a:avLst/>
          </a:prstGeom>
          <a:noFill/>
        </p:spPr>
      </p:pic>
    </p:spTree>
    <p:extLst>
      <p:ext uri="{BB962C8B-B14F-4D97-AF65-F5344CB8AC3E}">
        <p14:creationId xmlns:p14="http://schemas.microsoft.com/office/powerpoint/2010/main" val="1053531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strike/invasion of Cuba</a:t>
            </a:r>
          </a:p>
        </p:txBody>
      </p:sp>
      <p:sp>
        <p:nvSpPr>
          <p:cNvPr id="3" name="Content Placeholder 2"/>
          <p:cNvSpPr>
            <a:spLocks noGrp="1"/>
          </p:cNvSpPr>
          <p:nvPr>
            <p:ph idx="1"/>
          </p:nvPr>
        </p:nvSpPr>
        <p:spPr/>
        <p:txBody>
          <a:bodyPr/>
          <a:lstStyle/>
          <a:p>
            <a:pPr>
              <a:lnSpc>
                <a:spcPct val="90000"/>
              </a:lnSpc>
            </a:pPr>
            <a:r>
              <a:rPr lang="en-US" altLang="zh-CN" dirty="0">
                <a:ea typeface="宋体" charset="-122"/>
              </a:rPr>
              <a:t>The US bombs and invades Cuba</a:t>
            </a:r>
          </a:p>
          <a:p>
            <a:pPr>
              <a:lnSpc>
                <a:spcPct val="90000"/>
              </a:lnSpc>
            </a:pPr>
            <a:r>
              <a:rPr lang="en-US" dirty="0"/>
              <a:t>The Soviet Union attacks and takes over West Berlin</a:t>
            </a:r>
          </a:p>
          <a:p>
            <a:pPr>
              <a:lnSpc>
                <a:spcPct val="90000"/>
              </a:lnSpc>
            </a:pPr>
            <a:r>
              <a:rPr lang="en-US" altLang="zh-CN" dirty="0">
                <a:ea typeface="宋体" charset="-122"/>
              </a:rPr>
              <a:t>NATO (including the US) go to war with the Soviet Union </a:t>
            </a:r>
          </a:p>
          <a:p>
            <a:pPr>
              <a:lnSpc>
                <a:spcPct val="90000"/>
              </a:lnSpc>
            </a:pPr>
            <a:r>
              <a:rPr lang="en-US" altLang="zh-CN" dirty="0">
                <a:ea typeface="宋体" charset="-122"/>
              </a:rPr>
              <a:t>Both the Soviet Union and the US launch their nuclear missiles against each other </a:t>
            </a:r>
          </a:p>
          <a:p>
            <a:endParaRPr lang="en-US" dirty="0"/>
          </a:p>
        </p:txBody>
      </p:sp>
    </p:spTree>
    <p:extLst>
      <p:ext uri="{BB962C8B-B14F-4D97-AF65-F5344CB8AC3E}">
        <p14:creationId xmlns:p14="http://schemas.microsoft.com/office/powerpoint/2010/main" val="3886583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Estimated results of Nuclear War</a:t>
            </a:r>
          </a:p>
        </p:txBody>
      </p:sp>
      <p:sp>
        <p:nvSpPr>
          <p:cNvPr id="3" name="Content Placeholder 2"/>
          <p:cNvSpPr>
            <a:spLocks noGrp="1"/>
          </p:cNvSpPr>
          <p:nvPr>
            <p:ph idx="1"/>
          </p:nvPr>
        </p:nvSpPr>
        <p:spPr/>
        <p:txBody>
          <a:bodyPr>
            <a:normAutofit fontScale="70000" lnSpcReduction="20000"/>
          </a:bodyPr>
          <a:lstStyle/>
          <a:p>
            <a:r>
              <a:rPr lang="en-US" dirty="0"/>
              <a:t>Each explosion produces a fireball which radiates intense light (flash) for about 10 seconds: all exposed combustible material ignites up to ranges of 2 to 5.5 miles; second degree burns to exposed skin and fires are produced up to 4 to 11.5 miles away. The atmospheric shock wave (blast) from each explosion causes partial or complete destruction of all buildings within 1 to 3 miles and causes moderate damage and 50% injuries or deaths at 3.5 to 9.5 miles in the 10 to 40 seconds following detonation. </a:t>
            </a:r>
          </a:p>
          <a:p>
            <a:r>
              <a:rPr lang="en-US" dirty="0"/>
              <a:t>Ten hours later, in the U.S. about 110,000,000 people have died altogether. In the U.S.S.R. about 40,000,000 have been killed.</a:t>
            </a:r>
          </a:p>
          <a:p>
            <a:r>
              <a:rPr lang="en-US" altLang="zh-CN" dirty="0">
                <a:ea typeface="宋体" charset="-122"/>
              </a:rPr>
              <a:t>A month later a total of 140,000,000 Americans have died </a:t>
            </a:r>
            <a:endParaRPr lang="en-US" dirty="0"/>
          </a:p>
          <a:p>
            <a:pPr>
              <a:buFont typeface="Wingdings" pitchFamily="2" charset="2"/>
              <a:buNone/>
            </a:pPr>
            <a:endParaRPr lang="en-US" dirty="0"/>
          </a:p>
          <a:p>
            <a:endParaRPr lang="en-US" dirty="0"/>
          </a:p>
        </p:txBody>
      </p:sp>
    </p:spTree>
    <p:extLst>
      <p:ext uri="{BB962C8B-B14F-4D97-AF65-F5344CB8AC3E}">
        <p14:creationId xmlns:p14="http://schemas.microsoft.com/office/powerpoint/2010/main" val="918223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Diplomacy</a:t>
            </a:r>
          </a:p>
        </p:txBody>
      </p:sp>
      <p:sp>
        <p:nvSpPr>
          <p:cNvPr id="3" name="Content Placeholder 2"/>
          <p:cNvSpPr>
            <a:spLocks noGrp="1"/>
          </p:cNvSpPr>
          <p:nvPr>
            <p:ph idx="1"/>
          </p:nvPr>
        </p:nvSpPr>
        <p:spPr/>
        <p:txBody>
          <a:bodyPr/>
          <a:lstStyle/>
          <a:p>
            <a:r>
              <a:rPr lang="en-US" dirty="0" err="1"/>
              <a:t>Khrushev</a:t>
            </a:r>
            <a:r>
              <a:rPr lang="en-US" dirty="0"/>
              <a:t> realizes that he can push the US without the US responding</a:t>
            </a:r>
          </a:p>
          <a:p>
            <a:r>
              <a:rPr lang="en-US" dirty="0"/>
              <a:t>He decides to test the US further and takes West Berlin</a:t>
            </a:r>
          </a:p>
          <a:p>
            <a:r>
              <a:rPr lang="en-US" dirty="0"/>
              <a:t>NATO(including the US) declare war</a:t>
            </a:r>
          </a:p>
          <a:p>
            <a:r>
              <a:rPr lang="en-US" dirty="0"/>
              <a:t>Both the Soviet Union and the US launch their nuclear missiles</a:t>
            </a:r>
          </a:p>
          <a:p>
            <a:endParaRPr lang="en-US" dirty="0"/>
          </a:p>
        </p:txBody>
      </p:sp>
    </p:spTree>
    <p:extLst>
      <p:ext uri="{BB962C8B-B14F-4D97-AF65-F5344CB8AC3E}">
        <p14:creationId xmlns:p14="http://schemas.microsoft.com/office/powerpoint/2010/main" val="981078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Blockade-the actual decision</a:t>
            </a:r>
          </a:p>
        </p:txBody>
      </p:sp>
      <p:sp>
        <p:nvSpPr>
          <p:cNvPr id="3" name="Content Placeholder 2"/>
          <p:cNvSpPr>
            <a:spLocks noGrp="1"/>
          </p:cNvSpPr>
          <p:nvPr>
            <p:ph idx="1"/>
          </p:nvPr>
        </p:nvSpPr>
        <p:spPr/>
        <p:txBody>
          <a:bodyPr>
            <a:normAutofit fontScale="92500" lnSpcReduction="20000"/>
          </a:bodyPr>
          <a:lstStyle/>
          <a:p>
            <a:r>
              <a:rPr lang="en-US" dirty="0"/>
              <a:t>If you were </a:t>
            </a:r>
            <a:r>
              <a:rPr lang="en-US" dirty="0" err="1"/>
              <a:t>Khrushev</a:t>
            </a:r>
            <a:r>
              <a:rPr lang="en-US" dirty="0"/>
              <a:t>, how would you respond to the US blockade?</a:t>
            </a:r>
          </a:p>
          <a:p>
            <a:r>
              <a:rPr lang="en-US" dirty="0" err="1"/>
              <a:t>Khrushev</a:t>
            </a:r>
            <a:r>
              <a:rPr lang="en-US" dirty="0"/>
              <a:t> denounced as act of war</a:t>
            </a:r>
          </a:p>
          <a:p>
            <a:r>
              <a:rPr lang="en-US" dirty="0"/>
              <a:t>All ships carrying missiles were turned back</a:t>
            </a:r>
          </a:p>
          <a:p>
            <a:r>
              <a:rPr lang="en-US" dirty="0" err="1"/>
              <a:t>Krushev</a:t>
            </a:r>
            <a:r>
              <a:rPr lang="en-US" dirty="0"/>
              <a:t> sent a letter to JFK proposing that the USSR would dismantle its missiles in Cuba if the Americans removed their missile installations in Turkey.</a:t>
            </a:r>
          </a:p>
          <a:p>
            <a:r>
              <a:rPr lang="en-US" dirty="0"/>
              <a:t>Secret communications between both leaders led to a diffusion of the situation. </a:t>
            </a:r>
          </a:p>
          <a:p>
            <a:pPr>
              <a:buFont typeface="Wingdings" pitchFamily="2" charset="2"/>
              <a:buNone/>
            </a:pPr>
            <a:endParaRPr lang="en-US" dirty="0"/>
          </a:p>
          <a:p>
            <a:endParaRPr lang="en-US" dirty="0"/>
          </a:p>
          <a:p>
            <a:endParaRPr lang="en-US" dirty="0"/>
          </a:p>
        </p:txBody>
      </p:sp>
    </p:spTree>
    <p:extLst>
      <p:ext uri="{BB962C8B-B14F-4D97-AF65-F5344CB8AC3E}">
        <p14:creationId xmlns:p14="http://schemas.microsoft.com/office/powerpoint/2010/main" val="1238061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Now?</a:t>
            </a:r>
          </a:p>
        </p:txBody>
      </p:sp>
      <p:sp>
        <p:nvSpPr>
          <p:cNvPr id="3" name="Content Placeholder 2"/>
          <p:cNvSpPr>
            <a:spLocks noGrp="1"/>
          </p:cNvSpPr>
          <p:nvPr>
            <p:ph idx="1"/>
          </p:nvPr>
        </p:nvSpPr>
        <p:spPr/>
        <p:txBody>
          <a:bodyPr/>
          <a:lstStyle/>
          <a:p>
            <a:r>
              <a:rPr lang="en-US" dirty="0"/>
              <a:t>Negotiations</a:t>
            </a:r>
          </a:p>
          <a:p>
            <a:r>
              <a:rPr lang="en-US" dirty="0"/>
              <a:t>What does the US have to negotiate?</a:t>
            </a:r>
          </a:p>
          <a:p>
            <a:r>
              <a:rPr lang="en-US" dirty="0"/>
              <a:t>Missiles in Turkey</a:t>
            </a:r>
          </a:p>
          <a:p>
            <a:r>
              <a:rPr lang="en-US" dirty="0"/>
              <a:t>Remove blockade</a:t>
            </a:r>
          </a:p>
          <a:p>
            <a:r>
              <a:rPr lang="en-US" dirty="0"/>
              <a:t>Promise not to invade Cuba</a:t>
            </a:r>
          </a:p>
          <a:p>
            <a:endParaRPr lang="en-US" dirty="0"/>
          </a:p>
        </p:txBody>
      </p:sp>
    </p:spTree>
    <p:extLst>
      <p:ext uri="{BB962C8B-B14F-4D97-AF65-F5344CB8AC3E}">
        <p14:creationId xmlns:p14="http://schemas.microsoft.com/office/powerpoint/2010/main" val="3258915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a:xfrm>
            <a:off x="381000" y="152400"/>
            <a:ext cx="8229600" cy="3352800"/>
          </a:xfrm>
        </p:spPr>
        <p:txBody>
          <a:bodyPr/>
          <a:lstStyle/>
          <a:p>
            <a:r>
              <a:rPr lang="en-US" dirty="0" smtClean="0"/>
              <a:t>		e) Berlin Visit (1962)--JFK declared 	"</a:t>
            </a:r>
            <a:r>
              <a:rPr lang="en-US" dirty="0" err="1" smtClean="0"/>
              <a:t>Ich</a:t>
            </a:r>
            <a:r>
              <a:rPr lang="en-US" dirty="0" smtClean="0"/>
              <a:t> bin </a:t>
            </a:r>
            <a:r>
              <a:rPr lang="en-US" dirty="0" err="1" smtClean="0"/>
              <a:t>ein</a:t>
            </a:r>
            <a:r>
              <a:rPr lang="en-US" dirty="0" smtClean="0"/>
              <a:t> Berliner" to huge crowd in a	challenge to Soviet presence and 	response to building of the Berlin Wall 	("For those who say communism is a </a:t>
            </a:r>
            <a:r>
              <a:rPr lang="en-US" dirty="0" smtClean="0"/>
              <a:t>better </a:t>
            </a:r>
            <a:r>
              <a:rPr lang="en-US" dirty="0" smtClean="0"/>
              <a:t>system, let them come to </a:t>
            </a:r>
            <a:r>
              <a:rPr lang="en-US" dirty="0" smtClean="0"/>
              <a:t>Berlin</a:t>
            </a:r>
            <a:r>
              <a:rPr lang="en-US" dirty="0" smtClean="0"/>
              <a:t>.") </a:t>
            </a:r>
          </a:p>
        </p:txBody>
      </p:sp>
      <p:pic>
        <p:nvPicPr>
          <p:cNvPr id="24579" name="Picture 5" descr="berlin"/>
          <p:cNvPicPr>
            <a:picLocks noChangeAspect="1" noChangeArrowheads="1"/>
          </p:cNvPicPr>
          <p:nvPr/>
        </p:nvPicPr>
        <p:blipFill>
          <a:blip r:embed="rId4" cstate="print"/>
          <a:srcRect/>
          <a:stretch>
            <a:fillRect/>
          </a:stretch>
        </p:blipFill>
        <p:spPr bwMode="auto">
          <a:xfrm>
            <a:off x="0" y="3789363"/>
            <a:ext cx="3933825" cy="3068637"/>
          </a:xfrm>
          <a:prstGeom prst="rect">
            <a:avLst/>
          </a:prstGeom>
          <a:noFill/>
          <a:ln w="9525">
            <a:noFill/>
            <a:miter lim="800000"/>
            <a:headEnd/>
            <a:tailEnd/>
          </a:ln>
        </p:spPr>
      </p:pic>
      <p:pic>
        <p:nvPicPr>
          <p:cNvPr id="6" name="Ich bin ein Berliner.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4470400" y="3352800"/>
            <a:ext cx="4673600" cy="3505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0" y="0"/>
            <a:ext cx="9144000" cy="4525963"/>
          </a:xfrm>
        </p:spPr>
        <p:txBody>
          <a:bodyPr/>
          <a:lstStyle/>
          <a:p>
            <a:r>
              <a:rPr lang="en-US" dirty="0" smtClean="0"/>
              <a:t>		f) Vietnam Quagmire- JFK continued 	Eisenhower's policy of support for </a:t>
            </a:r>
            <a:r>
              <a:rPr lang="en-US" dirty="0" smtClean="0"/>
              <a:t>anti</a:t>
            </a:r>
            <a:r>
              <a:rPr lang="en-US" dirty="0"/>
              <a:t> </a:t>
            </a:r>
            <a:r>
              <a:rPr lang="en-US" dirty="0" smtClean="0"/>
              <a:t>communist </a:t>
            </a:r>
            <a:r>
              <a:rPr lang="en-US" dirty="0" smtClean="0"/>
              <a:t>forces in Southeast Asia to </a:t>
            </a:r>
            <a:r>
              <a:rPr lang="en-US" dirty="0" smtClean="0"/>
              <a:t>prevent </a:t>
            </a:r>
            <a:r>
              <a:rPr lang="en-US" dirty="0" smtClean="0"/>
              <a:t>"domino effect" of nations 	falling under communist control.</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solidFill>
                  <a:schemeClr val="tx1"/>
                </a:solidFill>
                <a:ea typeface="+mn-ea"/>
                <a:cs typeface="+mn-cs"/>
              </a:rPr>
              <a:t>I. The New Frontier of John F. Kennedy (1961-1963) </a:t>
            </a:r>
            <a:endParaRPr lang="en-US" dirty="0"/>
          </a:p>
        </p:txBody>
      </p:sp>
      <p:sp>
        <p:nvSpPr>
          <p:cNvPr id="9219" name="Content Placeholder 2"/>
          <p:cNvSpPr>
            <a:spLocks noGrp="1"/>
          </p:cNvSpPr>
          <p:nvPr>
            <p:ph idx="1"/>
          </p:nvPr>
        </p:nvSpPr>
        <p:spPr/>
        <p:txBody>
          <a:bodyPr/>
          <a:lstStyle/>
          <a:p>
            <a:r>
              <a:rPr lang="en-US" smtClean="0"/>
              <a:t>A. JFK defeated Richard Nixon in 1960 in a very close election, partially decided by a series of televised debates.</a:t>
            </a:r>
          </a:p>
          <a:p>
            <a:endParaRPr lang="en-US" smtClean="0"/>
          </a:p>
          <a:p>
            <a:pPr eaLnBrk="1" hangingPunct="1">
              <a:lnSpc>
                <a:spcPct val="80000"/>
              </a:lnSpc>
            </a:pPr>
            <a:r>
              <a:rPr lang="en-US" sz="2000" smtClean="0"/>
              <a:t>Why was it a close race?</a:t>
            </a:r>
          </a:p>
          <a:p>
            <a:pPr eaLnBrk="1" hangingPunct="1">
              <a:lnSpc>
                <a:spcPct val="80000"/>
              </a:lnSpc>
            </a:pPr>
            <a:r>
              <a:rPr lang="en-US" sz="2000" smtClean="0"/>
              <a:t>Kennedy was:</a:t>
            </a:r>
          </a:p>
          <a:p>
            <a:pPr eaLnBrk="1" hangingPunct="1">
              <a:lnSpc>
                <a:spcPct val="80000"/>
              </a:lnSpc>
            </a:pPr>
            <a:r>
              <a:rPr lang="en-US" sz="2000" smtClean="0"/>
              <a:t>-43 yrs old</a:t>
            </a:r>
          </a:p>
          <a:p>
            <a:pPr eaLnBrk="1" hangingPunct="1">
              <a:lnSpc>
                <a:spcPct val="80000"/>
              </a:lnSpc>
            </a:pPr>
            <a:r>
              <a:rPr lang="en-US" sz="2000" smtClean="0"/>
              <a:t>-youngest ever </a:t>
            </a:r>
            <a:r>
              <a:rPr lang="en-US" sz="2000" u="sng" smtClean="0"/>
              <a:t>elected</a:t>
            </a:r>
            <a:endParaRPr lang="en-US" sz="2000" smtClean="0"/>
          </a:p>
          <a:p>
            <a:pPr eaLnBrk="1" hangingPunct="1">
              <a:lnSpc>
                <a:spcPct val="80000"/>
              </a:lnSpc>
            </a:pPr>
            <a:r>
              <a:rPr lang="en-US" sz="2000" smtClean="0"/>
              <a:t>-Catholic</a:t>
            </a:r>
          </a:p>
          <a:p>
            <a:endParaRPr lang="en-US" smtClean="0"/>
          </a:p>
        </p:txBody>
      </p:sp>
      <p:pic>
        <p:nvPicPr>
          <p:cNvPr id="9220" name="Picture 5" descr="image?id=71302&amp;rendTypeId=4"/>
          <p:cNvPicPr>
            <a:picLocks noChangeAspect="1" noChangeArrowheads="1"/>
          </p:cNvPicPr>
          <p:nvPr/>
        </p:nvPicPr>
        <p:blipFill>
          <a:blip r:embed="rId2" cstate="print"/>
          <a:srcRect/>
          <a:stretch>
            <a:fillRect/>
          </a:stretch>
        </p:blipFill>
        <p:spPr bwMode="auto">
          <a:xfrm>
            <a:off x="3565525" y="3886200"/>
            <a:ext cx="5578475" cy="2971800"/>
          </a:xfrm>
          <a:prstGeom prst="rect">
            <a:avLst/>
          </a:prstGeom>
          <a:noFill/>
          <a:ln w="9525">
            <a:noFill/>
            <a:miter lim="800000"/>
            <a:headEnd/>
            <a:tailEnd/>
          </a:ln>
        </p:spPr>
      </p:pic>
      <p:sp>
        <p:nvSpPr>
          <p:cNvPr id="9221" name="TextBox 4"/>
          <p:cNvSpPr txBox="1">
            <a:spLocks noChangeArrowheads="1"/>
          </p:cNvSpPr>
          <p:nvPr/>
        </p:nvSpPr>
        <p:spPr bwMode="auto">
          <a:xfrm>
            <a:off x="4800600" y="3124200"/>
            <a:ext cx="4191000" cy="1016000"/>
          </a:xfrm>
          <a:prstGeom prst="rect">
            <a:avLst/>
          </a:prstGeom>
          <a:noFill/>
          <a:ln w="9525">
            <a:noFill/>
            <a:miter lim="800000"/>
            <a:headEnd/>
            <a:tailEnd/>
          </a:ln>
        </p:spPr>
        <p:txBody>
          <a:bodyPr>
            <a:spAutoFit/>
          </a:bodyPr>
          <a:lstStyle/>
          <a:p>
            <a:pPr algn="r"/>
            <a:r>
              <a:rPr lang="en-US" sz="1200" dirty="0">
                <a:solidFill>
                  <a:srgbClr val="FF0000"/>
                </a:solidFill>
                <a:latin typeface="Cambria"/>
              </a:rPr>
              <a:t>September 26, 1960-Kennedy and Nixon square off in 1st televised presidential debate! 70 million TV viewers deemed Kennedy the winner, yet radio listeners thought Nixon won.  Issue still debated.</a:t>
            </a:r>
          </a:p>
          <a:p>
            <a:endParaRPr lang="en-US" sz="1200" dirty="0">
              <a:latin typeface="Cambria"/>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 descr="http://www.zeitenschrift.net/magazin/2-jfk.jpg"/>
          <p:cNvPicPr>
            <a:picLocks noChangeAspect="1" noChangeArrowheads="1"/>
          </p:cNvPicPr>
          <p:nvPr/>
        </p:nvPicPr>
        <p:blipFill>
          <a:blip r:embed="rId2" cstate="print"/>
          <a:srcRect/>
          <a:stretch>
            <a:fillRect/>
          </a:stretch>
        </p:blipFill>
        <p:spPr bwMode="auto">
          <a:xfrm>
            <a:off x="2667000" y="4838700"/>
            <a:ext cx="2933700" cy="2019300"/>
          </a:xfrm>
          <a:prstGeom prst="rect">
            <a:avLst/>
          </a:prstGeom>
          <a:noFill/>
          <a:ln w="9525">
            <a:noFill/>
            <a:miter lim="800000"/>
            <a:headEnd/>
            <a:tailEnd/>
          </a:ln>
        </p:spPr>
      </p:pic>
      <p:sp>
        <p:nvSpPr>
          <p:cNvPr id="26627" name="Content Placeholder 2"/>
          <p:cNvSpPr>
            <a:spLocks noGrp="1"/>
          </p:cNvSpPr>
          <p:nvPr>
            <p:ph idx="1"/>
          </p:nvPr>
        </p:nvSpPr>
        <p:spPr>
          <a:xfrm>
            <a:off x="457200" y="304800"/>
            <a:ext cx="8229600" cy="5821363"/>
          </a:xfrm>
        </p:spPr>
        <p:txBody>
          <a:bodyPr/>
          <a:lstStyle/>
          <a:p>
            <a:r>
              <a:rPr lang="en-US" dirty="0" smtClean="0"/>
              <a:t>D. Kennedy's assassination (November 22, 1963) in Dallas, Texas by Lee Harvey Oswald (a pro-Castro malcontent) ended his presidency, about which historians have widely differing assessments.</a:t>
            </a:r>
          </a:p>
          <a:p>
            <a:endParaRPr lang="en-US" dirty="0" smtClean="0"/>
          </a:p>
        </p:txBody>
      </p:sp>
      <p:pic>
        <p:nvPicPr>
          <p:cNvPr id="26628" name="Picture 2" descr="http://content.answers.com/main/content/wp/en/thumb/1/12/260px-JFKmotorcade.jpg"/>
          <p:cNvPicPr>
            <a:picLocks noChangeAspect="1" noChangeArrowheads="1"/>
          </p:cNvPicPr>
          <p:nvPr/>
        </p:nvPicPr>
        <p:blipFill>
          <a:blip r:embed="rId3" cstate="print"/>
          <a:srcRect/>
          <a:stretch>
            <a:fillRect/>
          </a:stretch>
        </p:blipFill>
        <p:spPr bwMode="auto">
          <a:xfrm>
            <a:off x="1066800" y="3124200"/>
            <a:ext cx="2476500" cy="1924050"/>
          </a:xfrm>
          <a:prstGeom prst="rect">
            <a:avLst/>
          </a:prstGeom>
          <a:noFill/>
          <a:ln w="9525">
            <a:noFill/>
            <a:miter lim="800000"/>
            <a:headEnd/>
            <a:tailEnd/>
          </a:ln>
        </p:spPr>
      </p:pic>
      <p:pic>
        <p:nvPicPr>
          <p:cNvPr id="26629" name="Picture 4" descr="http://img.nytstore.com/IMAGES/NSRP003K_LARGE.JPG"/>
          <p:cNvPicPr>
            <a:picLocks noChangeAspect="1" noChangeArrowheads="1"/>
          </p:cNvPicPr>
          <p:nvPr/>
        </p:nvPicPr>
        <p:blipFill>
          <a:blip r:embed="rId4" cstate="print"/>
          <a:srcRect/>
          <a:stretch>
            <a:fillRect/>
          </a:stretch>
        </p:blipFill>
        <p:spPr bwMode="auto">
          <a:xfrm>
            <a:off x="5810250" y="4191000"/>
            <a:ext cx="3333750" cy="3333750"/>
          </a:xfrm>
          <a:prstGeom prst="rect">
            <a:avLst/>
          </a:prstGeom>
          <a:noFill/>
          <a:ln w="9525">
            <a:noFill/>
            <a:miter lim="800000"/>
            <a:headEnd/>
            <a:tailEnd/>
          </a:ln>
        </p:spPr>
      </p:pic>
      <p:pic>
        <p:nvPicPr>
          <p:cNvPr id="26630" name="Picture 6" descr="http://teaching.arts.usyd.edu.au/history/hsty3080/StudentWebSites/AMELIA/My%20Webs/AMELIA%20RFK%20WEB/images/photoalbum/images/dallas_jpg.jpg"/>
          <p:cNvPicPr>
            <a:picLocks noChangeAspect="1" noChangeArrowheads="1"/>
          </p:cNvPicPr>
          <p:nvPr/>
        </p:nvPicPr>
        <p:blipFill>
          <a:blip r:embed="rId5" cstate="print"/>
          <a:srcRect/>
          <a:stretch>
            <a:fillRect/>
          </a:stretch>
        </p:blipFill>
        <p:spPr bwMode="auto">
          <a:xfrm>
            <a:off x="0" y="4892675"/>
            <a:ext cx="1774825" cy="1965325"/>
          </a:xfrm>
          <a:prstGeom prst="rect">
            <a:avLst/>
          </a:prstGeom>
          <a:noFill/>
          <a:ln w="9525">
            <a:noFill/>
            <a:miter lim="800000"/>
            <a:headEnd/>
            <a:tailEnd/>
          </a:ln>
        </p:spPr>
      </p:pic>
      <p:pic>
        <p:nvPicPr>
          <p:cNvPr id="26631" name="Picture 8" descr="http://teaching.arts.usyd.edu.au/history/hsty3080/StudentWebSites/AMELIA/My%20Webs/AMELIA%20RFK%20WEB/images/photoalbum/images/swearing%20in%20LBJ_jpg.jpg"/>
          <p:cNvPicPr>
            <a:picLocks noChangeAspect="1" noChangeArrowheads="1"/>
          </p:cNvPicPr>
          <p:nvPr/>
        </p:nvPicPr>
        <p:blipFill>
          <a:blip r:embed="rId6" cstate="print"/>
          <a:srcRect/>
          <a:stretch>
            <a:fillRect/>
          </a:stretch>
        </p:blipFill>
        <p:spPr bwMode="auto">
          <a:xfrm>
            <a:off x="3962400" y="3124200"/>
            <a:ext cx="2819400" cy="1743075"/>
          </a:xfrm>
          <a:prstGeom prst="rect">
            <a:avLst/>
          </a:prstGeom>
          <a:noFill/>
          <a:ln w="9525">
            <a:noFill/>
            <a:miter lim="800000"/>
            <a:headEnd/>
            <a:tailEnd/>
          </a:ln>
        </p:spPr>
      </p:pic>
      <p:pic>
        <p:nvPicPr>
          <p:cNvPr id="26632" name="Picture 12" descr="http://www.deathreference.com/images/medd_01_img0030.jpg"/>
          <p:cNvPicPr>
            <a:picLocks noChangeAspect="1" noChangeArrowheads="1"/>
          </p:cNvPicPr>
          <p:nvPr/>
        </p:nvPicPr>
        <p:blipFill>
          <a:blip r:embed="rId7" cstate="print"/>
          <a:srcRect/>
          <a:stretch>
            <a:fillRect/>
          </a:stretch>
        </p:blipFill>
        <p:spPr bwMode="auto">
          <a:xfrm>
            <a:off x="7375525" y="2362200"/>
            <a:ext cx="1768475" cy="22288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838200" y="2438400"/>
            <a:ext cx="7772400" cy="1470025"/>
          </a:xfrm>
        </p:spPr>
        <p:txBody>
          <a:bodyPr/>
          <a:lstStyle/>
          <a:p>
            <a:pPr eaLnBrk="1" hangingPunct="1"/>
            <a:r>
              <a:rPr lang="en-US" smtClean="0"/>
              <a:t>Lyndon B. Johnson</a:t>
            </a:r>
          </a:p>
        </p:txBody>
      </p:sp>
      <p:pic>
        <p:nvPicPr>
          <p:cNvPr id="27651" name="Picture 5" descr="image?id=78243&amp;rendTypeId=4"/>
          <p:cNvPicPr>
            <a:picLocks noChangeAspect="1" noChangeArrowheads="1"/>
          </p:cNvPicPr>
          <p:nvPr/>
        </p:nvPicPr>
        <p:blipFill>
          <a:blip r:embed="rId2" cstate="print"/>
          <a:srcRect/>
          <a:stretch>
            <a:fillRect/>
          </a:stretch>
        </p:blipFill>
        <p:spPr bwMode="auto">
          <a:xfrm>
            <a:off x="0" y="0"/>
            <a:ext cx="2139950" cy="2743200"/>
          </a:xfrm>
          <a:prstGeom prst="rect">
            <a:avLst/>
          </a:prstGeom>
          <a:noFill/>
          <a:ln w="9525">
            <a:noFill/>
            <a:miter lim="800000"/>
            <a:headEnd/>
            <a:tailEnd/>
          </a:ln>
        </p:spPr>
      </p:pic>
      <p:pic>
        <p:nvPicPr>
          <p:cNvPr id="27652" name="Picture 9" descr="image?id=75417&amp;rendTypeId=4"/>
          <p:cNvPicPr>
            <a:picLocks noChangeAspect="1" noChangeArrowheads="1"/>
          </p:cNvPicPr>
          <p:nvPr/>
        </p:nvPicPr>
        <p:blipFill>
          <a:blip r:embed="rId3" cstate="print"/>
          <a:srcRect/>
          <a:stretch>
            <a:fillRect/>
          </a:stretch>
        </p:blipFill>
        <p:spPr bwMode="auto">
          <a:xfrm>
            <a:off x="5257800" y="4432300"/>
            <a:ext cx="3886200" cy="2425700"/>
          </a:xfrm>
          <a:prstGeom prst="rect">
            <a:avLst/>
          </a:prstGeom>
          <a:noFill/>
          <a:ln w="9525">
            <a:noFill/>
            <a:miter lim="800000"/>
            <a:headEnd/>
            <a:tailEnd/>
          </a:ln>
        </p:spPr>
      </p:pic>
      <p:pic>
        <p:nvPicPr>
          <p:cNvPr id="27653" name="Picture 11" descr="lbj"/>
          <p:cNvPicPr>
            <a:picLocks noChangeAspect="1" noChangeArrowheads="1"/>
          </p:cNvPicPr>
          <p:nvPr/>
        </p:nvPicPr>
        <p:blipFill>
          <a:blip r:embed="rId4" cstate="print"/>
          <a:srcRect/>
          <a:stretch>
            <a:fillRect/>
          </a:stretch>
        </p:blipFill>
        <p:spPr bwMode="auto">
          <a:xfrm>
            <a:off x="1600200" y="4419600"/>
            <a:ext cx="3657600" cy="2438400"/>
          </a:xfrm>
          <a:prstGeom prst="rect">
            <a:avLst/>
          </a:prstGeom>
          <a:noFill/>
          <a:ln w="9525">
            <a:noFill/>
            <a:miter lim="800000"/>
            <a:headEnd/>
            <a:tailEnd/>
          </a:ln>
        </p:spPr>
      </p:pic>
      <p:pic>
        <p:nvPicPr>
          <p:cNvPr id="27654" name="Picture 13" descr="viet16"/>
          <p:cNvPicPr>
            <a:picLocks noChangeAspect="1" noChangeArrowheads="1"/>
          </p:cNvPicPr>
          <p:nvPr/>
        </p:nvPicPr>
        <p:blipFill>
          <a:blip r:embed="rId5" cstate="print"/>
          <a:srcRect/>
          <a:stretch>
            <a:fillRect/>
          </a:stretch>
        </p:blipFill>
        <p:spPr bwMode="auto">
          <a:xfrm>
            <a:off x="2133600" y="0"/>
            <a:ext cx="3962400" cy="2705100"/>
          </a:xfrm>
          <a:prstGeom prst="rect">
            <a:avLst/>
          </a:prstGeom>
          <a:noFill/>
          <a:ln w="9525">
            <a:noFill/>
            <a:miter lim="800000"/>
            <a:headEnd/>
            <a:tailEnd/>
          </a:ln>
        </p:spPr>
      </p:pic>
      <p:pic>
        <p:nvPicPr>
          <p:cNvPr id="27655" name="Picture 15" descr="back_lbj_vietnam_sm"/>
          <p:cNvPicPr>
            <a:picLocks noChangeAspect="1" noChangeArrowheads="1"/>
          </p:cNvPicPr>
          <p:nvPr/>
        </p:nvPicPr>
        <p:blipFill>
          <a:blip r:embed="rId6" cstate="print"/>
          <a:srcRect/>
          <a:stretch>
            <a:fillRect/>
          </a:stretch>
        </p:blipFill>
        <p:spPr bwMode="auto">
          <a:xfrm>
            <a:off x="0" y="2743200"/>
            <a:ext cx="2144713" cy="3200400"/>
          </a:xfrm>
          <a:prstGeom prst="rect">
            <a:avLst/>
          </a:prstGeom>
          <a:noFill/>
          <a:ln w="9525">
            <a:noFill/>
            <a:miter lim="800000"/>
            <a:headEnd/>
            <a:tailEnd/>
          </a:ln>
        </p:spPr>
      </p:pic>
      <p:pic>
        <p:nvPicPr>
          <p:cNvPr id="27656" name="Picture 17" descr="000001d9"/>
          <p:cNvPicPr>
            <a:picLocks noChangeAspect="1" noChangeArrowheads="1"/>
          </p:cNvPicPr>
          <p:nvPr/>
        </p:nvPicPr>
        <p:blipFill>
          <a:blip r:embed="rId7" cstate="print"/>
          <a:srcRect/>
          <a:stretch>
            <a:fillRect/>
          </a:stretch>
        </p:blipFill>
        <p:spPr bwMode="auto">
          <a:xfrm>
            <a:off x="7602538" y="2514600"/>
            <a:ext cx="1541462" cy="2343150"/>
          </a:xfrm>
          <a:prstGeom prst="rect">
            <a:avLst/>
          </a:prstGeom>
          <a:noFill/>
          <a:ln w="9525">
            <a:noFill/>
            <a:miter lim="800000"/>
            <a:headEnd/>
            <a:tailEnd/>
          </a:ln>
        </p:spPr>
      </p:pic>
      <p:pic>
        <p:nvPicPr>
          <p:cNvPr id="27657" name="Picture 5" descr="lbj"/>
          <p:cNvPicPr>
            <a:picLocks noChangeAspect="1" noChangeArrowheads="1"/>
          </p:cNvPicPr>
          <p:nvPr/>
        </p:nvPicPr>
        <p:blipFill>
          <a:blip r:embed="rId8" cstate="print"/>
          <a:srcRect/>
          <a:stretch>
            <a:fillRect/>
          </a:stretch>
        </p:blipFill>
        <p:spPr bwMode="auto">
          <a:xfrm>
            <a:off x="0" y="5105400"/>
            <a:ext cx="1636713" cy="1752600"/>
          </a:xfrm>
          <a:prstGeom prst="rect">
            <a:avLst/>
          </a:prstGeom>
          <a:noFill/>
          <a:ln w="9525">
            <a:noFill/>
            <a:miter lim="800000"/>
            <a:headEnd/>
            <a:tailEnd/>
          </a:ln>
        </p:spPr>
      </p:pic>
      <p:pic>
        <p:nvPicPr>
          <p:cNvPr id="27658" name="Picture 7" descr="758px-Lyndon_B"/>
          <p:cNvPicPr>
            <a:picLocks noChangeAspect="1" noChangeArrowheads="1"/>
          </p:cNvPicPr>
          <p:nvPr/>
        </p:nvPicPr>
        <p:blipFill>
          <a:blip r:embed="rId9" cstate="print"/>
          <a:srcRect/>
          <a:stretch>
            <a:fillRect/>
          </a:stretch>
        </p:blipFill>
        <p:spPr bwMode="auto">
          <a:xfrm>
            <a:off x="5775325" y="0"/>
            <a:ext cx="3368675" cy="2667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bj"/>
          <p:cNvPicPr>
            <a:picLocks noChangeAspect="1" noChangeArrowheads="1"/>
          </p:cNvPicPr>
          <p:nvPr/>
        </p:nvPicPr>
        <p:blipFill>
          <a:blip r:embed="rId2" cstate="print"/>
          <a:srcRect/>
          <a:stretch>
            <a:fillRect/>
          </a:stretch>
        </p:blipFill>
        <p:spPr bwMode="auto">
          <a:xfrm>
            <a:off x="2362200" y="4114800"/>
            <a:ext cx="2560638" cy="2743200"/>
          </a:xfrm>
          <a:prstGeom prst="rect">
            <a:avLst/>
          </a:prstGeom>
          <a:noFill/>
          <a:ln w="9525">
            <a:noFill/>
            <a:miter lim="800000"/>
            <a:headEnd/>
            <a:tailEnd/>
          </a:ln>
        </p:spPr>
      </p:pic>
      <p:pic>
        <p:nvPicPr>
          <p:cNvPr id="28675" name="Picture 7" descr="156663184X"/>
          <p:cNvPicPr>
            <a:picLocks noChangeAspect="1" noChangeArrowheads="1"/>
          </p:cNvPicPr>
          <p:nvPr/>
        </p:nvPicPr>
        <p:blipFill>
          <a:blip r:embed="rId3" cstate="print"/>
          <a:srcRect/>
          <a:stretch>
            <a:fillRect/>
          </a:stretch>
        </p:blipFill>
        <p:spPr bwMode="auto">
          <a:xfrm>
            <a:off x="0" y="2971800"/>
            <a:ext cx="2462213" cy="3886200"/>
          </a:xfrm>
          <a:prstGeom prst="rect">
            <a:avLst/>
          </a:prstGeom>
          <a:noFill/>
          <a:ln w="9525">
            <a:noFill/>
            <a:miter lim="800000"/>
            <a:headEnd/>
            <a:tailEnd/>
          </a:ln>
        </p:spPr>
      </p:pic>
      <p:pic>
        <p:nvPicPr>
          <p:cNvPr id="28676" name="Picture 9" descr="image?id=7547&amp;rendTypeId=4"/>
          <p:cNvPicPr>
            <a:picLocks noChangeAspect="1" noChangeArrowheads="1"/>
          </p:cNvPicPr>
          <p:nvPr/>
        </p:nvPicPr>
        <p:blipFill>
          <a:blip r:embed="rId4" cstate="print"/>
          <a:srcRect/>
          <a:stretch>
            <a:fillRect/>
          </a:stretch>
        </p:blipFill>
        <p:spPr bwMode="auto">
          <a:xfrm>
            <a:off x="4914900" y="4000500"/>
            <a:ext cx="4229100" cy="2857500"/>
          </a:xfrm>
          <a:prstGeom prst="rect">
            <a:avLst/>
          </a:prstGeom>
          <a:noFill/>
          <a:ln w="9525">
            <a:noFill/>
            <a:miter lim="800000"/>
            <a:headEnd/>
            <a:tailEnd/>
          </a:ln>
        </p:spPr>
      </p:pic>
      <p:sp>
        <p:nvSpPr>
          <p:cNvPr id="7" name="Content Placeholder 2"/>
          <p:cNvSpPr txBox="1">
            <a:spLocks/>
          </p:cNvSpPr>
          <p:nvPr/>
        </p:nvSpPr>
        <p:spPr bwMode="auto">
          <a:xfrm>
            <a:off x="609600" y="1752600"/>
            <a:ext cx="8229600" cy="4525963"/>
          </a:xfrm>
          <a:prstGeom prst="rect">
            <a:avLst/>
          </a:prstGeom>
          <a:noFill/>
          <a:ln w="9525">
            <a:noFill/>
            <a:miter lim="800000"/>
            <a:headEnd/>
            <a:tailEnd/>
          </a:ln>
        </p:spPr>
        <p:txBody>
          <a:bodyPr/>
          <a:lstStyle/>
          <a:p>
            <a:pPr marL="342900" indent="-342900" eaLnBrk="0" hangingPunct="0">
              <a:spcBef>
                <a:spcPct val="20000"/>
              </a:spcBef>
              <a:defRPr/>
            </a:pPr>
            <a:r>
              <a:rPr lang="en-US" sz="3200" kern="0" dirty="0">
                <a:latin typeface="Cambria"/>
              </a:rPr>
              <a:t>A. LBJ pushed through more domestic legislation than any 20th century president except FDR. </a:t>
            </a:r>
          </a:p>
          <a:p>
            <a:pPr marL="342900" indent="-342900" eaLnBrk="0" hangingPunct="0">
              <a:spcBef>
                <a:spcPct val="20000"/>
              </a:spcBef>
              <a:defRPr/>
            </a:pPr>
            <a:endParaRPr lang="en-US" sz="3200" kern="0" dirty="0">
              <a:latin typeface="Cambria"/>
            </a:endParaRPr>
          </a:p>
        </p:txBody>
      </p:sp>
      <p:sp>
        <p:nvSpPr>
          <p:cNvPr id="8" name="Title 1"/>
          <p:cNvSpPr>
            <a:spLocks noGrp="1"/>
          </p:cNvSpPr>
          <p:nvPr>
            <p:ph type="title"/>
          </p:nvPr>
        </p:nvSpPr>
        <p:spPr/>
        <p:txBody>
          <a:bodyPr>
            <a:normAutofit fontScale="90000"/>
          </a:bodyPr>
          <a:lstStyle/>
          <a:p>
            <a:pPr algn="l">
              <a:defRPr/>
            </a:pPr>
            <a:r>
              <a:rPr lang="en-US" dirty="0" smtClean="0">
                <a:solidFill>
                  <a:schemeClr val="tx1"/>
                </a:solidFill>
                <a:ea typeface="+mn-ea"/>
                <a:cs typeface="+mn-cs"/>
              </a:rPr>
              <a:t>II. Johnson Presidency (1963-1969)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457200" y="533400"/>
            <a:ext cx="8229600" cy="5592763"/>
          </a:xfrm>
        </p:spPr>
        <p:txBody>
          <a:bodyPr/>
          <a:lstStyle/>
          <a:p>
            <a:r>
              <a:rPr lang="en-US" smtClean="0"/>
              <a:t>	1. Declared a war on poverty and creation of a “Great Society”</a:t>
            </a:r>
          </a:p>
          <a:p>
            <a:r>
              <a:rPr lang="en-US" smtClean="0"/>
              <a:t>		a) Medicare and Medicaid programs </a:t>
            </a:r>
          </a:p>
          <a:p>
            <a:r>
              <a:rPr lang="en-US" smtClean="0"/>
              <a:t>		b) VISTA--domestic Peace Corps </a:t>
            </a:r>
          </a:p>
          <a:p>
            <a:endParaRPr lang="en-US" smtClean="0"/>
          </a:p>
        </p:txBody>
      </p:sp>
      <p:pic>
        <p:nvPicPr>
          <p:cNvPr id="29699" name="Picture 7" descr="300px-L_B_Johnson_Model_Khe_Sanh"/>
          <p:cNvPicPr>
            <a:picLocks noChangeAspect="1" noChangeArrowheads="1"/>
          </p:cNvPicPr>
          <p:nvPr/>
        </p:nvPicPr>
        <p:blipFill>
          <a:blip r:embed="rId2" cstate="print"/>
          <a:srcRect/>
          <a:stretch>
            <a:fillRect/>
          </a:stretch>
        </p:blipFill>
        <p:spPr bwMode="auto">
          <a:xfrm>
            <a:off x="4683125" y="3810000"/>
            <a:ext cx="4460875" cy="3048000"/>
          </a:xfrm>
          <a:prstGeom prst="rect">
            <a:avLst/>
          </a:prstGeom>
          <a:noFill/>
          <a:ln w="9525">
            <a:noFill/>
            <a:miter lim="800000"/>
            <a:headEnd/>
            <a:tailEnd/>
          </a:ln>
        </p:spPr>
      </p:pic>
      <p:pic>
        <p:nvPicPr>
          <p:cNvPr id="29700" name="Picture 2" descr="I'm Ready To Serve in AmeriCorps VISTA!"/>
          <p:cNvPicPr>
            <a:picLocks noChangeAspect="1" noChangeArrowheads="1"/>
          </p:cNvPicPr>
          <p:nvPr/>
        </p:nvPicPr>
        <p:blipFill>
          <a:blip r:embed="rId3" cstate="print"/>
          <a:srcRect/>
          <a:stretch>
            <a:fillRect/>
          </a:stretch>
        </p:blipFill>
        <p:spPr bwMode="auto">
          <a:xfrm>
            <a:off x="2057400" y="5943600"/>
            <a:ext cx="2857500" cy="914400"/>
          </a:xfrm>
          <a:prstGeom prst="rect">
            <a:avLst/>
          </a:prstGeom>
          <a:noFill/>
          <a:ln w="9525">
            <a:noFill/>
            <a:miter lim="800000"/>
            <a:headEnd/>
            <a:tailEnd/>
          </a:ln>
        </p:spPr>
      </p:pic>
      <p:pic>
        <p:nvPicPr>
          <p:cNvPr id="29701" name="Picture 9" descr="1960-3"/>
          <p:cNvPicPr>
            <a:picLocks noChangeAspect="1" noChangeArrowheads="1"/>
          </p:cNvPicPr>
          <p:nvPr/>
        </p:nvPicPr>
        <p:blipFill>
          <a:blip r:embed="rId4" cstate="print"/>
          <a:srcRect/>
          <a:stretch>
            <a:fillRect/>
          </a:stretch>
        </p:blipFill>
        <p:spPr bwMode="auto">
          <a:xfrm>
            <a:off x="0" y="3352800"/>
            <a:ext cx="3810000" cy="26003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304800"/>
            <a:ext cx="8229600" cy="5821363"/>
          </a:xfrm>
        </p:spPr>
        <p:txBody>
          <a:bodyPr/>
          <a:lstStyle/>
          <a:p>
            <a:r>
              <a:rPr lang="en-US" smtClean="0"/>
              <a:t>		c) New cabinet offices created in 		Transportation and Housing and Urban 	Development. </a:t>
            </a:r>
          </a:p>
          <a:p>
            <a:r>
              <a:rPr lang="en-US" smtClean="0"/>
              <a:t>		d) Head Start programs to aid 	underprivileged children. </a:t>
            </a:r>
          </a:p>
          <a:p>
            <a:r>
              <a:rPr lang="en-US" smtClean="0"/>
              <a:t>		e) Food Stamp aid to help poor 	families.</a:t>
            </a:r>
          </a:p>
          <a:p>
            <a:endParaRPr lang="en-US" smtClean="0"/>
          </a:p>
        </p:txBody>
      </p:sp>
      <p:pic>
        <p:nvPicPr>
          <p:cNvPr id="30723" name="Picture 5" descr="ednext20041_26b"/>
          <p:cNvPicPr>
            <a:picLocks noChangeAspect="1" noChangeArrowheads="1"/>
          </p:cNvPicPr>
          <p:nvPr/>
        </p:nvPicPr>
        <p:blipFill>
          <a:blip r:embed="rId2" cstate="print"/>
          <a:srcRect/>
          <a:stretch>
            <a:fillRect/>
          </a:stretch>
        </p:blipFill>
        <p:spPr bwMode="auto">
          <a:xfrm>
            <a:off x="4572000" y="3698875"/>
            <a:ext cx="4572000" cy="3159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4191000" y="838200"/>
            <a:ext cx="4953000" cy="5287963"/>
          </a:xfrm>
        </p:spPr>
        <p:txBody>
          <a:bodyPr/>
          <a:lstStyle/>
          <a:p>
            <a:r>
              <a:rPr lang="en-US" dirty="0" smtClean="0"/>
              <a:t>	2. Significant civil rights legislation passed through Congress, including Voting Rights Act and Civil Rights Acts.</a:t>
            </a:r>
          </a:p>
          <a:p>
            <a:endParaRPr lang="en-US" dirty="0" smtClean="0"/>
          </a:p>
        </p:txBody>
      </p:sp>
      <p:pic>
        <p:nvPicPr>
          <p:cNvPr id="31748" name="Picture 4" descr="Signing of the Civil Rights Act of 1964 by President Lyndon B. Johnson as Martin Luther King Jr. looks on"/>
          <p:cNvPicPr>
            <a:picLocks noChangeAspect="1" noChangeArrowheads="1"/>
          </p:cNvPicPr>
          <p:nvPr/>
        </p:nvPicPr>
        <p:blipFill>
          <a:blip r:embed="rId2" cstate="print"/>
          <a:srcRect/>
          <a:stretch>
            <a:fillRect/>
          </a:stretch>
        </p:blipFill>
        <p:spPr bwMode="auto">
          <a:xfrm>
            <a:off x="0" y="1785938"/>
            <a:ext cx="4267200" cy="50720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76200" y="228600"/>
            <a:ext cx="8763000" cy="5440363"/>
          </a:xfrm>
        </p:spPr>
        <p:txBody>
          <a:bodyPr/>
          <a:lstStyle/>
          <a:p>
            <a:r>
              <a:rPr lang="en-US" dirty="0" smtClean="0"/>
              <a:t>3. Martin Luther King's assassination in April 1968 further antagonized racial tensions. National Commission concluded "Our nation is moving towards two societies, black and white, separate and unequal."</a:t>
            </a:r>
          </a:p>
          <a:p>
            <a:endParaRPr lang="en-US" dirty="0" smtClean="0"/>
          </a:p>
        </p:txBody>
      </p:sp>
      <p:pic>
        <p:nvPicPr>
          <p:cNvPr id="33795" name="Picture 2" descr="http://images.google.com/url?q=http://www.newsmakingnews.com/vm,mb,mlk,lorrainemotel.jpg&amp;usg=AFQjCNEnFR_WHbvIbiAhjrztiz2NOPVe2A"/>
          <p:cNvPicPr>
            <a:picLocks noChangeAspect="1" noChangeArrowheads="1"/>
          </p:cNvPicPr>
          <p:nvPr/>
        </p:nvPicPr>
        <p:blipFill>
          <a:blip r:embed="rId4" cstate="print"/>
          <a:srcRect/>
          <a:stretch>
            <a:fillRect/>
          </a:stretch>
        </p:blipFill>
        <p:spPr bwMode="auto">
          <a:xfrm>
            <a:off x="304800" y="3483188"/>
            <a:ext cx="4038600" cy="3174788"/>
          </a:xfrm>
          <a:prstGeom prst="rect">
            <a:avLst/>
          </a:prstGeom>
          <a:noFill/>
          <a:ln w="9525">
            <a:noFill/>
            <a:miter lim="800000"/>
            <a:headEnd/>
            <a:tailEnd/>
          </a:ln>
        </p:spPr>
      </p:pic>
      <p:pic>
        <p:nvPicPr>
          <p:cNvPr id="6" name="MLK assassination CBS.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4572000" y="3429000"/>
            <a:ext cx="4267200" cy="3200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p:cNvSpPr>
            <a:spLocks noGrp="1"/>
          </p:cNvSpPr>
          <p:nvPr>
            <p:ph idx="1"/>
          </p:nvPr>
        </p:nvSpPr>
        <p:spPr/>
        <p:txBody>
          <a:bodyPr/>
          <a:lstStyle/>
          <a:p>
            <a:r>
              <a:rPr lang="en-US" smtClean="0"/>
              <a:t>C. Foreign problems </a:t>
            </a:r>
          </a:p>
          <a:p>
            <a:r>
              <a:rPr lang="en-US" smtClean="0"/>
              <a:t>	1. U.S. invasion of Dominican Republic to bolster pro-American dictator put down revolt but weakened LBJ's credibility in foreign affairs. </a:t>
            </a:r>
          </a:p>
          <a:p>
            <a:r>
              <a:rPr lang="en-US" smtClean="0"/>
              <a:t>	</a:t>
            </a:r>
          </a:p>
          <a:p>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1"/>
          </p:nvPr>
        </p:nvSpPr>
        <p:spPr>
          <a:xfrm>
            <a:off x="685800" y="457200"/>
            <a:ext cx="7924800" cy="2743200"/>
          </a:xfrm>
        </p:spPr>
        <p:txBody>
          <a:bodyPr/>
          <a:lstStyle/>
          <a:p>
            <a:pPr eaLnBrk="1" hangingPunct="1"/>
            <a:r>
              <a:rPr lang="en-US" smtClean="0"/>
              <a:t>	2. Vietnam - Because of criticism, LBJ announced on March 31, 1968 he would not seek second full term as president in 1968 election.</a:t>
            </a:r>
          </a:p>
        </p:txBody>
      </p:sp>
      <p:pic>
        <p:nvPicPr>
          <p:cNvPr id="37891" name="Picture 5" descr="viet16"/>
          <p:cNvPicPr>
            <a:picLocks noChangeAspect="1" noChangeArrowheads="1"/>
          </p:cNvPicPr>
          <p:nvPr/>
        </p:nvPicPr>
        <p:blipFill>
          <a:blip r:embed="rId2" cstate="print"/>
          <a:srcRect/>
          <a:stretch>
            <a:fillRect/>
          </a:stretch>
        </p:blipFill>
        <p:spPr bwMode="auto">
          <a:xfrm>
            <a:off x="685800" y="3962400"/>
            <a:ext cx="3810000" cy="2600325"/>
          </a:xfrm>
          <a:prstGeom prst="rect">
            <a:avLst/>
          </a:prstGeom>
          <a:noFill/>
          <a:ln w="9525">
            <a:noFill/>
            <a:miter lim="800000"/>
            <a:headEnd/>
            <a:tailEnd/>
          </a:ln>
        </p:spPr>
      </p:pic>
      <p:pic>
        <p:nvPicPr>
          <p:cNvPr id="37892" name="Picture 7" descr="lbj"/>
          <p:cNvPicPr>
            <a:picLocks noChangeAspect="1" noChangeArrowheads="1"/>
          </p:cNvPicPr>
          <p:nvPr/>
        </p:nvPicPr>
        <p:blipFill>
          <a:blip r:embed="rId3" cstate="print"/>
          <a:srcRect/>
          <a:stretch>
            <a:fillRect/>
          </a:stretch>
        </p:blipFill>
        <p:spPr bwMode="auto">
          <a:xfrm>
            <a:off x="1676400" y="2667000"/>
            <a:ext cx="2286000" cy="1582738"/>
          </a:xfrm>
          <a:prstGeom prst="rect">
            <a:avLst/>
          </a:prstGeom>
          <a:noFill/>
          <a:ln w="9525">
            <a:noFill/>
            <a:miter lim="800000"/>
            <a:headEnd/>
            <a:tailEnd/>
          </a:ln>
        </p:spPr>
      </p:pic>
      <p:pic>
        <p:nvPicPr>
          <p:cNvPr id="37893" name="Picture 9" descr="29-2613a"/>
          <p:cNvPicPr>
            <a:picLocks noChangeAspect="1" noChangeArrowheads="1"/>
          </p:cNvPicPr>
          <p:nvPr/>
        </p:nvPicPr>
        <p:blipFill>
          <a:blip r:embed="rId4" cstate="print"/>
          <a:srcRect/>
          <a:stretch>
            <a:fillRect/>
          </a:stretch>
        </p:blipFill>
        <p:spPr bwMode="auto">
          <a:xfrm>
            <a:off x="3962400" y="2286000"/>
            <a:ext cx="2667000" cy="1827213"/>
          </a:xfrm>
          <a:prstGeom prst="rect">
            <a:avLst/>
          </a:prstGeom>
          <a:noFill/>
          <a:ln w="9525">
            <a:noFill/>
            <a:miter lim="800000"/>
            <a:headEnd/>
            <a:tailEnd/>
          </a:ln>
        </p:spPr>
      </p:pic>
      <p:pic>
        <p:nvPicPr>
          <p:cNvPr id="37894" name="Picture 11" descr="vietphoto2"/>
          <p:cNvPicPr>
            <a:picLocks noChangeAspect="1" noChangeArrowheads="1"/>
          </p:cNvPicPr>
          <p:nvPr/>
        </p:nvPicPr>
        <p:blipFill>
          <a:blip r:embed="rId5" cstate="print"/>
          <a:srcRect/>
          <a:stretch>
            <a:fillRect/>
          </a:stretch>
        </p:blipFill>
        <p:spPr bwMode="auto">
          <a:xfrm>
            <a:off x="4343400" y="3863975"/>
            <a:ext cx="4572000" cy="299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dirty="0" smtClean="0">
                <a:solidFill>
                  <a:schemeClr val="tx1"/>
                </a:solidFill>
                <a:ea typeface="+mn-ea"/>
                <a:cs typeface="+mn-cs"/>
              </a:rPr>
              <a:t>III. Countercultural Movements </a:t>
            </a:r>
            <a:endParaRPr lang="en-US" dirty="0"/>
          </a:p>
        </p:txBody>
      </p:sp>
      <p:sp>
        <p:nvSpPr>
          <p:cNvPr id="38915" name="Content Placeholder 2"/>
          <p:cNvSpPr>
            <a:spLocks noGrp="1"/>
          </p:cNvSpPr>
          <p:nvPr>
            <p:ph idx="1"/>
          </p:nvPr>
        </p:nvSpPr>
        <p:spPr>
          <a:xfrm>
            <a:off x="76200" y="1219200"/>
            <a:ext cx="8915400" cy="4906963"/>
          </a:xfrm>
        </p:spPr>
        <p:txBody>
          <a:bodyPr/>
          <a:lstStyle/>
          <a:p>
            <a:r>
              <a:rPr lang="en-US" dirty="0" smtClean="0"/>
              <a:t>A. Port Huron Statement (1962)--group of young intellectuals formed the SDS (Students for a Democratic Society</a:t>
            </a:r>
            <a:r>
              <a:rPr lang="en-US" dirty="0" smtClean="0"/>
              <a:t>)</a:t>
            </a:r>
            <a:endParaRPr lang="en-US" dirty="0" smtClean="0"/>
          </a:p>
        </p:txBody>
      </p:sp>
      <p:pic>
        <p:nvPicPr>
          <p:cNvPr id="38916" name="Picture 2" descr="http://cache.viewimages.com/xc/2814352.jpg?v=1&amp;c=ViewImages&amp;k=2&amp;d=596F5CCB38524BA8A1773E7947CB4289A55A1E4F32AD3138"/>
          <p:cNvPicPr>
            <a:picLocks noChangeAspect="1" noChangeArrowheads="1"/>
          </p:cNvPicPr>
          <p:nvPr/>
        </p:nvPicPr>
        <p:blipFill>
          <a:blip r:embed="rId3" cstate="print"/>
          <a:srcRect/>
          <a:stretch>
            <a:fillRect/>
          </a:stretch>
        </p:blipFill>
        <p:spPr bwMode="auto">
          <a:xfrm>
            <a:off x="2667000" y="3806825"/>
            <a:ext cx="4419600" cy="30511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Nixon-Kennedy Debates</a:t>
            </a:r>
            <a:endParaRPr lang="en-US" dirty="0"/>
          </a:p>
        </p:txBody>
      </p:sp>
      <p:pic>
        <p:nvPicPr>
          <p:cNvPr id="4" name="Kennedy vs. Nixon - 1st 1960 Deb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600" y="1828800"/>
            <a:ext cx="4064000" cy="3048000"/>
          </a:xfrm>
          <a:prstGeom prst="rect">
            <a:avLst/>
          </a:prstGeom>
        </p:spPr>
      </p:pic>
    </p:spTree>
    <p:extLst>
      <p:ext uri="{BB962C8B-B14F-4D97-AF65-F5344CB8AC3E}">
        <p14:creationId xmlns:p14="http://schemas.microsoft.com/office/powerpoint/2010/main" val="32935849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457200" y="304800"/>
            <a:ext cx="8229600" cy="5821363"/>
          </a:xfrm>
        </p:spPr>
        <p:txBody>
          <a:bodyPr/>
          <a:lstStyle/>
          <a:p>
            <a:r>
              <a:rPr lang="en-US" dirty="0" smtClean="0"/>
              <a:t>B. Free Speech Movement (1964) begun at UC </a:t>
            </a:r>
            <a:r>
              <a:rPr lang="en-US" dirty="0" smtClean="0"/>
              <a:t>Berkeley</a:t>
            </a:r>
            <a:endParaRPr lang="en-US" dirty="0" smtClean="0"/>
          </a:p>
        </p:txBody>
      </p:sp>
      <p:pic>
        <p:nvPicPr>
          <p:cNvPr id="39939" name="Picture 2" descr="http://www.lbl.gov/Publications/Currents/Archive/view-assets/Apr-21-2006/free_speech.jpg"/>
          <p:cNvPicPr>
            <a:picLocks noChangeAspect="1" noChangeArrowheads="1"/>
          </p:cNvPicPr>
          <p:nvPr/>
        </p:nvPicPr>
        <p:blipFill>
          <a:blip r:embed="rId3" cstate="print"/>
          <a:srcRect/>
          <a:stretch>
            <a:fillRect/>
          </a:stretch>
        </p:blipFill>
        <p:spPr bwMode="auto">
          <a:xfrm>
            <a:off x="0" y="2590800"/>
            <a:ext cx="4716463" cy="3124200"/>
          </a:xfrm>
          <a:prstGeom prst="rect">
            <a:avLst/>
          </a:prstGeom>
          <a:noFill/>
          <a:ln w="9525">
            <a:noFill/>
            <a:miter lim="800000"/>
            <a:headEnd/>
            <a:tailEnd/>
          </a:ln>
        </p:spPr>
      </p:pic>
      <p:pic>
        <p:nvPicPr>
          <p:cNvPr id="39940" name="Picture 4" descr="http://www.berkeley.edu/news/berkeleyan/2001/04/images/savio.jpg"/>
          <p:cNvPicPr>
            <a:picLocks noChangeAspect="1" noChangeArrowheads="1"/>
          </p:cNvPicPr>
          <p:nvPr/>
        </p:nvPicPr>
        <p:blipFill>
          <a:blip r:embed="rId4" cstate="print"/>
          <a:srcRect/>
          <a:stretch>
            <a:fillRect/>
          </a:stretch>
        </p:blipFill>
        <p:spPr bwMode="auto">
          <a:xfrm>
            <a:off x="4572000" y="2895600"/>
            <a:ext cx="2133600" cy="2857500"/>
          </a:xfrm>
          <a:prstGeom prst="rect">
            <a:avLst/>
          </a:prstGeom>
          <a:noFill/>
          <a:ln w="9525">
            <a:noFill/>
            <a:miter lim="800000"/>
            <a:headEnd/>
            <a:tailEnd/>
          </a:ln>
        </p:spPr>
      </p:pic>
      <p:pic>
        <p:nvPicPr>
          <p:cNvPr id="39941" name="Picture 6" descr="http://www.fromthevaultradio.org/home/wp-content/images/FTV038%20Free%20Speech%20Movement/Free%20Speech%20movement%2001%20mario%20on%20car%20top%20b-w.jpg"/>
          <p:cNvPicPr>
            <a:picLocks noChangeAspect="1" noChangeArrowheads="1"/>
          </p:cNvPicPr>
          <p:nvPr/>
        </p:nvPicPr>
        <p:blipFill>
          <a:blip r:embed="rId5" cstate="print"/>
          <a:srcRect/>
          <a:stretch>
            <a:fillRect/>
          </a:stretch>
        </p:blipFill>
        <p:spPr bwMode="auto">
          <a:xfrm>
            <a:off x="6661150" y="2057400"/>
            <a:ext cx="2514600" cy="3733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p:txBody>
          <a:bodyPr/>
          <a:lstStyle/>
          <a:p>
            <a:r>
              <a:rPr lang="en-US" smtClean="0"/>
              <a:t>C. Radicalization of American students led to challenge to Establishment norms and laws </a:t>
            </a:r>
          </a:p>
          <a:p>
            <a:r>
              <a:rPr lang="en-US" smtClean="0"/>
              <a:t>	1. Youth culture openly scornful of middle class values. </a:t>
            </a:r>
          </a:p>
          <a:p>
            <a:r>
              <a:rPr lang="en-US" smtClean="0"/>
              <a:t>	2. Increased and public use of hallucinogenic drugs. </a:t>
            </a:r>
          </a:p>
          <a:p>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smtClean="0"/>
          </a:p>
        </p:txBody>
      </p:sp>
      <p:sp>
        <p:nvSpPr>
          <p:cNvPr id="41987" name="Content Placeholder 2"/>
          <p:cNvSpPr>
            <a:spLocks noGrp="1"/>
          </p:cNvSpPr>
          <p:nvPr>
            <p:ph idx="1"/>
          </p:nvPr>
        </p:nvSpPr>
        <p:spPr/>
        <p:txBody>
          <a:bodyPr/>
          <a:lstStyle/>
          <a:p>
            <a:r>
              <a:rPr lang="en-US" smtClean="0"/>
              <a:t>3. Rise of hippies ("tune in, turn on, drop out") led to development of communes and other counterculture movements. </a:t>
            </a:r>
          </a:p>
          <a:p>
            <a:endParaRPr lang="en-US" smtClean="0"/>
          </a:p>
        </p:txBody>
      </p:sp>
      <p:pic>
        <p:nvPicPr>
          <p:cNvPr id="41988" name="Picture 2" descr="CHANTING IN THE HAIGHT"/>
          <p:cNvPicPr>
            <a:picLocks noChangeAspect="1" noChangeArrowheads="1"/>
          </p:cNvPicPr>
          <p:nvPr/>
        </p:nvPicPr>
        <p:blipFill>
          <a:blip r:embed="rId2" cstate="print"/>
          <a:srcRect/>
          <a:stretch>
            <a:fillRect/>
          </a:stretch>
        </p:blipFill>
        <p:spPr bwMode="auto">
          <a:xfrm>
            <a:off x="4648200" y="3886200"/>
            <a:ext cx="3821113" cy="2971800"/>
          </a:xfrm>
          <a:prstGeom prst="rect">
            <a:avLst/>
          </a:prstGeom>
          <a:noFill/>
          <a:ln w="9525">
            <a:noFill/>
            <a:miter lim="800000"/>
            <a:headEnd/>
            <a:tailEnd/>
          </a:ln>
        </p:spPr>
      </p:pic>
      <p:pic>
        <p:nvPicPr>
          <p:cNvPr id="41989" name="Picture 4" descr="RUNAWAYS / WHITE FLIGHT"/>
          <p:cNvPicPr>
            <a:picLocks noChangeAspect="1" noChangeArrowheads="1"/>
          </p:cNvPicPr>
          <p:nvPr/>
        </p:nvPicPr>
        <p:blipFill>
          <a:blip r:embed="rId3" cstate="print"/>
          <a:srcRect/>
          <a:stretch>
            <a:fillRect/>
          </a:stretch>
        </p:blipFill>
        <p:spPr bwMode="auto">
          <a:xfrm>
            <a:off x="457200" y="3200400"/>
            <a:ext cx="4321175" cy="2895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0" y="457200"/>
            <a:ext cx="9144000" cy="5668963"/>
          </a:xfrm>
        </p:spPr>
        <p:txBody>
          <a:bodyPr/>
          <a:lstStyle/>
          <a:p>
            <a:r>
              <a:rPr lang="en-US" dirty="0" smtClean="0"/>
              <a:t>	4. Rock and folk music reflected iconoclastic views of the counter culture. </a:t>
            </a:r>
          </a:p>
          <a:p>
            <a:r>
              <a:rPr lang="en-US" dirty="0" smtClean="0"/>
              <a:t>		a) Rock groups such as the Beatles, </a:t>
            </a:r>
            <a:r>
              <a:rPr lang="en-US" dirty="0" smtClean="0"/>
              <a:t>the </a:t>
            </a:r>
            <a:r>
              <a:rPr lang="en-US" dirty="0" smtClean="0"/>
              <a:t>Rolling Stones, and the Doors </a:t>
            </a:r>
            <a:r>
              <a:rPr lang="en-US" dirty="0" smtClean="0"/>
              <a:t>expressed </a:t>
            </a:r>
            <a:r>
              <a:rPr lang="en-US" dirty="0" smtClean="0"/>
              <a:t>mystical approach that </a:t>
            </a:r>
            <a:r>
              <a:rPr lang="en-US" dirty="0" smtClean="0"/>
              <a:t>embraced </a:t>
            </a:r>
            <a:r>
              <a:rPr lang="en-US" dirty="0" smtClean="0"/>
              <a:t>drugs and Eastern religions </a:t>
            </a:r>
            <a:r>
              <a:rPr lang="en-US" dirty="0" smtClean="0"/>
              <a:t>as </a:t>
            </a:r>
            <a:r>
              <a:rPr lang="en-US" dirty="0" smtClean="0"/>
              <a:t>well as themes of anger, frustration, </a:t>
            </a:r>
            <a:r>
              <a:rPr lang="en-US" dirty="0" smtClean="0"/>
              <a:t>and </a:t>
            </a:r>
            <a:r>
              <a:rPr lang="en-US" dirty="0" smtClean="0"/>
              <a:t>rebelliousness. </a:t>
            </a:r>
          </a:p>
          <a:p>
            <a:endParaRPr lang="en-US" dirty="0" smtClean="0"/>
          </a:p>
        </p:txBody>
      </p:sp>
      <p:pic>
        <p:nvPicPr>
          <p:cNvPr id="43011" name="Picture 2" descr="http://www.freewebs.com/chtfreak64/Beatles.jpg"/>
          <p:cNvPicPr>
            <a:picLocks noChangeAspect="1" noChangeArrowheads="1"/>
          </p:cNvPicPr>
          <p:nvPr/>
        </p:nvPicPr>
        <p:blipFill>
          <a:blip r:embed="rId2" cstate="print"/>
          <a:srcRect/>
          <a:stretch>
            <a:fillRect/>
          </a:stretch>
        </p:blipFill>
        <p:spPr bwMode="auto">
          <a:xfrm>
            <a:off x="0" y="5059363"/>
            <a:ext cx="2362200" cy="1798637"/>
          </a:xfrm>
          <a:prstGeom prst="rect">
            <a:avLst/>
          </a:prstGeom>
          <a:noFill/>
          <a:ln w="9525">
            <a:noFill/>
            <a:miter lim="800000"/>
            <a:headEnd/>
            <a:tailEnd/>
          </a:ln>
        </p:spPr>
      </p:pic>
      <p:pic>
        <p:nvPicPr>
          <p:cNvPr id="43012" name="Picture 4" descr="http://www.beatles.ws/abbrd2.jpg"/>
          <p:cNvPicPr>
            <a:picLocks noChangeAspect="1" noChangeArrowheads="1"/>
          </p:cNvPicPr>
          <p:nvPr/>
        </p:nvPicPr>
        <p:blipFill>
          <a:blip r:embed="rId3" cstate="print"/>
          <a:srcRect/>
          <a:stretch>
            <a:fillRect/>
          </a:stretch>
        </p:blipFill>
        <p:spPr bwMode="auto">
          <a:xfrm>
            <a:off x="2286000" y="4614863"/>
            <a:ext cx="1524000" cy="2243137"/>
          </a:xfrm>
          <a:prstGeom prst="rect">
            <a:avLst/>
          </a:prstGeom>
          <a:noFill/>
          <a:ln w="9525">
            <a:noFill/>
            <a:miter lim="800000"/>
            <a:headEnd/>
            <a:tailEnd/>
          </a:ln>
        </p:spPr>
      </p:pic>
      <p:pic>
        <p:nvPicPr>
          <p:cNvPr id="43013" name="Picture 6" descr="http://www.poster.net/rolling-stones-the/rolling-stones-the-photo-xxl-the-rolling-stones-6214887.jpg"/>
          <p:cNvPicPr>
            <a:picLocks noChangeAspect="1" noChangeArrowheads="1"/>
          </p:cNvPicPr>
          <p:nvPr/>
        </p:nvPicPr>
        <p:blipFill>
          <a:blip r:embed="rId4" cstate="print"/>
          <a:srcRect/>
          <a:stretch>
            <a:fillRect/>
          </a:stretch>
        </p:blipFill>
        <p:spPr bwMode="auto">
          <a:xfrm>
            <a:off x="3810000" y="5024438"/>
            <a:ext cx="2286000" cy="1833562"/>
          </a:xfrm>
          <a:prstGeom prst="rect">
            <a:avLst/>
          </a:prstGeom>
          <a:noFill/>
          <a:ln w="9525">
            <a:noFill/>
            <a:miter lim="800000"/>
            <a:headEnd/>
            <a:tailEnd/>
          </a:ln>
        </p:spPr>
      </p:pic>
      <p:pic>
        <p:nvPicPr>
          <p:cNvPr id="43014" name="Picture 8" descr="Photograph:The Doors performing in Frankfurt am Main, Germany, 1968."/>
          <p:cNvPicPr>
            <a:picLocks noChangeAspect="1" noChangeArrowheads="1"/>
          </p:cNvPicPr>
          <p:nvPr/>
        </p:nvPicPr>
        <p:blipFill>
          <a:blip r:embed="rId5" cstate="print"/>
          <a:srcRect/>
          <a:stretch>
            <a:fillRect/>
          </a:stretch>
        </p:blipFill>
        <p:spPr bwMode="auto">
          <a:xfrm>
            <a:off x="6051550" y="4800600"/>
            <a:ext cx="3092450" cy="2057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457200" y="914400"/>
            <a:ext cx="8229600" cy="5211763"/>
          </a:xfrm>
        </p:spPr>
        <p:txBody>
          <a:bodyPr/>
          <a:lstStyle/>
          <a:p>
            <a:r>
              <a:rPr lang="en-US" smtClean="0"/>
              <a:t>b) Folk singers (Joan Baez, Bob Dylan) expressed explicit radicalism and challenged traditional mores.</a:t>
            </a:r>
          </a:p>
          <a:p>
            <a:endParaRPr lang="en-US" smtClean="0"/>
          </a:p>
        </p:txBody>
      </p:sp>
      <p:pic>
        <p:nvPicPr>
          <p:cNvPr id="44036" name="Picture 2" descr="http://upload.wikimedia.org/wikipedia/commons/3/33/Joan_Baez_Bob_Dylan.jpg"/>
          <p:cNvPicPr>
            <a:picLocks noChangeAspect="1" noChangeArrowheads="1"/>
          </p:cNvPicPr>
          <p:nvPr/>
        </p:nvPicPr>
        <p:blipFill>
          <a:blip r:embed="rId2" cstate="print"/>
          <a:srcRect/>
          <a:stretch>
            <a:fillRect/>
          </a:stretch>
        </p:blipFill>
        <p:spPr bwMode="auto">
          <a:xfrm>
            <a:off x="4898225" y="2438400"/>
            <a:ext cx="3788575" cy="2667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1752600"/>
            <a:ext cx="8229600" cy="609600"/>
          </a:xfrm>
        </p:spPr>
        <p:txBody>
          <a:bodyPr>
            <a:normAutofit fontScale="90000"/>
          </a:bodyPr>
          <a:lstStyle/>
          <a:p>
            <a:r>
              <a:rPr lang="en-US" sz="2200" i="1" smtClean="0">
                <a:solidFill>
                  <a:srgbClr val="996633"/>
                </a:solidFill>
              </a:rPr>
              <a:t>AIM- American Indian Movement activists occupy Alcatraz for 19 months starting in November of 1969.</a:t>
            </a:r>
          </a:p>
        </p:txBody>
      </p:sp>
      <p:sp>
        <p:nvSpPr>
          <p:cNvPr id="45059" name="Content Placeholder 2"/>
          <p:cNvSpPr>
            <a:spLocks noGrp="1"/>
          </p:cNvSpPr>
          <p:nvPr>
            <p:ph idx="1"/>
          </p:nvPr>
        </p:nvSpPr>
        <p:spPr>
          <a:xfrm>
            <a:off x="457200" y="2438400"/>
            <a:ext cx="8229600" cy="3687763"/>
          </a:xfrm>
        </p:spPr>
        <p:txBody>
          <a:bodyPr/>
          <a:lstStyle/>
          <a:p>
            <a:r>
              <a:rPr lang="en-US" smtClean="0"/>
              <a:t>D. New militancy among ethnic groups (Native Americans and Hispanics) and feminists also challenged values and laws.</a:t>
            </a:r>
          </a:p>
          <a:p>
            <a:r>
              <a:rPr lang="en-US" smtClean="0"/>
              <a:t>	1. Affirmative action and university programs focused on correcting past abuses.</a:t>
            </a:r>
          </a:p>
          <a:p>
            <a:endParaRPr lang="en-US" smtClean="0"/>
          </a:p>
        </p:txBody>
      </p:sp>
      <p:pic>
        <p:nvPicPr>
          <p:cNvPr id="45060" name="Picture 2" descr="you are on Indian land"/>
          <p:cNvPicPr>
            <a:picLocks noChangeAspect="1" noChangeArrowheads="1"/>
          </p:cNvPicPr>
          <p:nvPr/>
        </p:nvPicPr>
        <p:blipFill>
          <a:blip r:embed="rId2" cstate="print"/>
          <a:srcRect/>
          <a:stretch>
            <a:fillRect/>
          </a:stretch>
        </p:blipFill>
        <p:spPr bwMode="auto">
          <a:xfrm>
            <a:off x="228600" y="0"/>
            <a:ext cx="2333625" cy="1552575"/>
          </a:xfrm>
          <a:prstGeom prst="rect">
            <a:avLst/>
          </a:prstGeom>
          <a:noFill/>
          <a:ln w="9525">
            <a:noFill/>
            <a:miter lim="800000"/>
            <a:headEnd/>
            <a:tailEnd/>
          </a:ln>
        </p:spPr>
      </p:pic>
      <p:pic>
        <p:nvPicPr>
          <p:cNvPr id="45061" name="Picture 4" descr="a march on Alcatraz"/>
          <p:cNvPicPr>
            <a:picLocks noChangeAspect="1" noChangeArrowheads="1"/>
          </p:cNvPicPr>
          <p:nvPr/>
        </p:nvPicPr>
        <p:blipFill>
          <a:blip r:embed="rId3" cstate="print"/>
          <a:srcRect/>
          <a:stretch>
            <a:fillRect/>
          </a:stretch>
        </p:blipFill>
        <p:spPr bwMode="auto">
          <a:xfrm>
            <a:off x="3048000" y="0"/>
            <a:ext cx="2286000" cy="1571625"/>
          </a:xfrm>
          <a:prstGeom prst="rect">
            <a:avLst/>
          </a:prstGeom>
          <a:noFill/>
          <a:ln w="9525">
            <a:noFill/>
            <a:miter lim="800000"/>
            <a:headEnd/>
            <a:tailEnd/>
          </a:ln>
        </p:spPr>
      </p:pic>
      <p:pic>
        <p:nvPicPr>
          <p:cNvPr id="45062" name="Picture 6" descr="woman on Alcatraz giving a peace sign"/>
          <p:cNvPicPr>
            <a:picLocks noChangeAspect="1" noChangeArrowheads="1"/>
          </p:cNvPicPr>
          <p:nvPr/>
        </p:nvPicPr>
        <p:blipFill>
          <a:blip r:embed="rId4" cstate="print"/>
          <a:srcRect/>
          <a:stretch>
            <a:fillRect/>
          </a:stretch>
        </p:blipFill>
        <p:spPr bwMode="auto">
          <a:xfrm>
            <a:off x="6019800" y="-76200"/>
            <a:ext cx="2286000" cy="16097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Birth Control 1960s</a:t>
            </a:r>
            <a:endParaRPr lang="en-US" dirty="0"/>
          </a:p>
        </p:txBody>
      </p:sp>
    </p:spTree>
    <p:extLst>
      <p:ext uri="{BB962C8B-B14F-4D97-AF65-F5344CB8AC3E}">
        <p14:creationId xmlns:p14="http://schemas.microsoft.com/office/powerpoint/2010/main" val="3981857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4876800"/>
            <a:ext cx="3429000" cy="1828800"/>
          </a:xfrm>
        </p:spPr>
        <p:txBody>
          <a:bodyPr>
            <a:normAutofit fontScale="90000"/>
          </a:bodyPr>
          <a:lstStyle/>
          <a:p>
            <a:r>
              <a:rPr lang="en-US" sz="2800" smtClean="0"/>
              <a:t>Colored Theatre  Leland, Mississippi  June 1937. Photograph by Dorothea Lange.</a:t>
            </a:r>
            <a:endParaRPr lang="en-US" sz="2800" dirty="0" smtClean="0"/>
          </a:p>
        </p:txBody>
      </p:sp>
      <p:pic>
        <p:nvPicPr>
          <p:cNvPr id="46083" name="Content Placeholder 5" descr="Colored Theatre  Leland, Mississippi  June 1937. Photograph by Dorothea Lange..jpg"/>
          <p:cNvPicPr>
            <a:picLocks noGrp="1" noChangeAspect="1"/>
          </p:cNvPicPr>
          <p:nvPr>
            <p:ph idx="1"/>
          </p:nvPr>
        </p:nvPicPr>
        <p:blipFill>
          <a:blip r:embed="rId2" cstate="print"/>
          <a:srcRect t="17264" b="17264"/>
          <a:stretch>
            <a:fillRect/>
          </a:stretch>
        </p:blipFill>
        <p:spPr>
          <a:xfrm>
            <a:off x="381000" y="381000"/>
            <a:ext cx="8229600" cy="4525963"/>
          </a:xfr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Title: 1960s</a:t>
            </a:r>
            <a:endParaRPr lang="en-US" dirty="0"/>
          </a:p>
        </p:txBody>
      </p:sp>
      <p:sp>
        <p:nvSpPr>
          <p:cNvPr id="5" name="Content Placeholder 4"/>
          <p:cNvSpPr>
            <a:spLocks noGrp="1"/>
          </p:cNvSpPr>
          <p:nvPr>
            <p:ph idx="1"/>
          </p:nvPr>
        </p:nvSpPr>
        <p:spPr/>
        <p:txBody>
          <a:bodyPr/>
          <a:lstStyle/>
          <a:p>
            <a:r>
              <a:rPr lang="en-US" dirty="0" smtClean="0"/>
              <a:t>Write a paragraph about what you know about the 1960s.  What happened? Who was involved, etc.</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smtClean="0"/>
              <a:t>Title: On the Brink</a:t>
            </a:r>
          </a:p>
        </p:txBody>
      </p:sp>
      <p:sp>
        <p:nvSpPr>
          <p:cNvPr id="2051" name="Content Placeholder 2"/>
          <p:cNvSpPr>
            <a:spLocks noGrp="1"/>
          </p:cNvSpPr>
          <p:nvPr>
            <p:ph idx="1"/>
          </p:nvPr>
        </p:nvSpPr>
        <p:spPr>
          <a:xfrm>
            <a:off x="457200" y="1143000"/>
            <a:ext cx="8229600" cy="4983163"/>
          </a:xfrm>
        </p:spPr>
        <p:txBody>
          <a:bodyPr>
            <a:normAutofit fontScale="92500"/>
          </a:bodyPr>
          <a:lstStyle/>
          <a:p>
            <a:r>
              <a:rPr lang="en-US" smtClean="0"/>
              <a:t>For 14 days in 1962, the US and the USSR teetered on the brink of nuclear war.  Soviet leader Khrushchev positioned Soviet missiles in Cuba, and US President John F. Kennedy demanded that the Soviets withdraw them.  Both sides seemed ready to start a nuclear war.</a:t>
            </a:r>
          </a:p>
          <a:p>
            <a:pPr>
              <a:buFontTx/>
              <a:buChar char="•"/>
            </a:pPr>
            <a:r>
              <a:rPr lang="en-US" smtClean="0"/>
              <a:t>Imagine that you are either an American or a Russian student during the Cuban missile crisis.  Write a diary entry about what you’re feeling.</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John F. Kennedy and Jackie Kennedy at Laguardia Airport leaving for Cape Cod">
            <a:hlinkClick r:id="rId2"/>
          </p:cNvPr>
          <p:cNvPicPr>
            <a:picLocks noChangeAspect="1" noChangeArrowheads="1"/>
          </p:cNvPicPr>
          <p:nvPr/>
        </p:nvPicPr>
        <p:blipFill>
          <a:blip r:embed="rId3" cstate="print"/>
          <a:srcRect/>
          <a:stretch>
            <a:fillRect/>
          </a:stretch>
        </p:blipFill>
        <p:spPr bwMode="auto">
          <a:xfrm>
            <a:off x="3200400" y="2743200"/>
            <a:ext cx="3200400" cy="4114800"/>
          </a:xfrm>
          <a:prstGeom prst="rect">
            <a:avLst/>
          </a:prstGeom>
          <a:noFill/>
          <a:ln w="9525">
            <a:noFill/>
            <a:miter lim="800000"/>
            <a:headEnd/>
            <a:tailEnd/>
          </a:ln>
        </p:spPr>
      </p:pic>
      <p:sp>
        <p:nvSpPr>
          <p:cNvPr id="10243" name="Content Placeholder 2"/>
          <p:cNvSpPr>
            <a:spLocks noGrp="1"/>
          </p:cNvSpPr>
          <p:nvPr>
            <p:ph idx="1"/>
          </p:nvPr>
        </p:nvSpPr>
        <p:spPr>
          <a:xfrm>
            <a:off x="228600" y="228600"/>
            <a:ext cx="5943600" cy="2667000"/>
          </a:xfrm>
        </p:spPr>
        <p:txBody>
          <a:bodyPr/>
          <a:lstStyle/>
          <a:p>
            <a:r>
              <a:rPr lang="en-US" smtClean="0"/>
              <a:t>B. The nation had a spirit of optimism and “Camelot-image” that inspired Kennedy's supporters and frustrated his opponents.</a:t>
            </a:r>
          </a:p>
          <a:p>
            <a:endParaRPr lang="en-US" smtClean="0"/>
          </a:p>
        </p:txBody>
      </p:sp>
      <p:pic>
        <p:nvPicPr>
          <p:cNvPr id="10244" name="Picture 2" descr="http://xroads.virginia.edu/~UG03/omara-alwala/images/CamelotVI.jpg"/>
          <p:cNvPicPr>
            <a:picLocks noChangeAspect="1" noChangeArrowheads="1"/>
          </p:cNvPicPr>
          <p:nvPr/>
        </p:nvPicPr>
        <p:blipFill>
          <a:blip r:embed="rId4" cstate="print"/>
          <a:srcRect/>
          <a:stretch>
            <a:fillRect/>
          </a:stretch>
        </p:blipFill>
        <p:spPr bwMode="auto">
          <a:xfrm>
            <a:off x="6324600" y="0"/>
            <a:ext cx="2479675" cy="3224213"/>
          </a:xfrm>
          <a:prstGeom prst="rect">
            <a:avLst/>
          </a:prstGeom>
          <a:noFill/>
          <a:ln w="9525">
            <a:noFill/>
            <a:miter lim="800000"/>
            <a:headEnd/>
            <a:tailEnd/>
          </a:ln>
        </p:spPr>
      </p:pic>
      <p:pic>
        <p:nvPicPr>
          <p:cNvPr id="10245" name="Picture 5" descr="kennedyb"/>
          <p:cNvPicPr>
            <a:picLocks noChangeAspect="1" noChangeArrowheads="1"/>
          </p:cNvPicPr>
          <p:nvPr/>
        </p:nvPicPr>
        <p:blipFill>
          <a:blip r:embed="rId5" cstate="print"/>
          <a:srcRect/>
          <a:stretch>
            <a:fillRect/>
          </a:stretch>
        </p:blipFill>
        <p:spPr bwMode="auto">
          <a:xfrm>
            <a:off x="6248400" y="2857500"/>
            <a:ext cx="2733675" cy="4000500"/>
          </a:xfrm>
          <a:prstGeom prst="rect">
            <a:avLst/>
          </a:prstGeom>
          <a:noFill/>
          <a:ln w="9525">
            <a:noFill/>
            <a:miter lim="800000"/>
            <a:headEnd/>
            <a:tailEnd/>
          </a:ln>
        </p:spPr>
      </p:pic>
      <p:pic>
        <p:nvPicPr>
          <p:cNvPr id="10246" name="Picture 4" descr="John F. Kennedy and Jackie Kennedy at a White House function 1961">
            <a:hlinkClick r:id="rId6"/>
          </p:cNvPr>
          <p:cNvPicPr>
            <a:picLocks noChangeAspect="1" noChangeArrowheads="1"/>
          </p:cNvPicPr>
          <p:nvPr/>
        </p:nvPicPr>
        <p:blipFill>
          <a:blip r:embed="rId7" cstate="print"/>
          <a:srcRect/>
          <a:stretch>
            <a:fillRect/>
          </a:stretch>
        </p:blipFill>
        <p:spPr bwMode="auto">
          <a:xfrm>
            <a:off x="533400" y="2895600"/>
            <a:ext cx="2693988" cy="37528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Title: Against Poverty</a:t>
            </a:r>
          </a:p>
        </p:txBody>
      </p:sp>
      <p:sp>
        <p:nvSpPr>
          <p:cNvPr id="6147" name="Content Placeholder 2"/>
          <p:cNvSpPr>
            <a:spLocks noGrp="1"/>
          </p:cNvSpPr>
          <p:nvPr>
            <p:ph idx="1"/>
          </p:nvPr>
        </p:nvSpPr>
        <p:spPr/>
        <p:txBody>
          <a:bodyPr/>
          <a:lstStyle/>
          <a:p>
            <a:r>
              <a:rPr lang="en-US" smtClean="0"/>
              <a:t>President Lyndon Johnson launched what he called the </a:t>
            </a:r>
            <a:r>
              <a:rPr lang="en-US" b="1" smtClean="0"/>
              <a:t>War on Poverty</a:t>
            </a:r>
            <a:r>
              <a:rPr lang="en-US" smtClean="0"/>
              <a:t>.  </a:t>
            </a:r>
          </a:p>
          <a:p>
            <a:r>
              <a:rPr lang="en-US" smtClean="0"/>
              <a:t>If you were in charge of war on poverty, what would you do?  </a:t>
            </a:r>
          </a:p>
          <a:p>
            <a:r>
              <a:rPr lang="en-US" smtClean="0"/>
              <a:t>What measures would you take to combat poverty?</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Title: Lunch Counter Protest</a:t>
            </a:r>
          </a:p>
        </p:txBody>
      </p:sp>
      <p:sp>
        <p:nvSpPr>
          <p:cNvPr id="3075" name="Content Placeholder 2"/>
          <p:cNvSpPr>
            <a:spLocks noGrp="1"/>
          </p:cNvSpPr>
          <p:nvPr>
            <p:ph idx="1"/>
          </p:nvPr>
        </p:nvSpPr>
        <p:spPr>
          <a:xfrm>
            <a:off x="457200" y="1219200"/>
            <a:ext cx="8229600" cy="4906963"/>
          </a:xfrm>
        </p:spPr>
        <p:txBody>
          <a:bodyPr>
            <a:normAutofit fontScale="92500"/>
          </a:bodyPr>
          <a:lstStyle/>
          <a:p>
            <a:r>
              <a:rPr lang="en-US" sz="3000" dirty="0" smtClean="0"/>
              <a:t>In 1960, a few black college students protested against segregated restaurants by staging a sit-in at a lunch counter in Greensboro, North Carolina.  The nonviolent tactic proved effective.</a:t>
            </a:r>
          </a:p>
          <a:p>
            <a:pPr>
              <a:buFontTx/>
              <a:buChar char="•"/>
            </a:pPr>
            <a:r>
              <a:rPr lang="en-US" sz="3000" dirty="0" smtClean="0"/>
              <a:t>What other nonviolent protest tactics can you think of?</a:t>
            </a:r>
          </a:p>
          <a:p>
            <a:pPr>
              <a:buFontTx/>
              <a:buChar char="•"/>
            </a:pPr>
            <a:r>
              <a:rPr lang="en-US" sz="3000" dirty="0" smtClean="0"/>
              <a:t>Which do you consider most useful?</a:t>
            </a:r>
          </a:p>
          <a:p>
            <a:pPr>
              <a:buFontTx/>
              <a:buChar char="•"/>
            </a:pPr>
            <a:r>
              <a:rPr lang="en-US" sz="3000" dirty="0" smtClean="0"/>
              <a:t>Which would you employ if you wanted to protest something?	</a:t>
            </a:r>
          </a:p>
          <a:p>
            <a:pPr>
              <a:buFontTx/>
              <a:buChar char="•"/>
            </a:pPr>
            <a:r>
              <a:rPr lang="en-US" sz="3000" dirty="0" smtClean="0"/>
              <a:t>Explain your answers.</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Title: Wallace for Segregation</a:t>
            </a:r>
          </a:p>
        </p:txBody>
      </p:sp>
      <p:sp>
        <p:nvSpPr>
          <p:cNvPr id="4099" name="Content Placeholder 2"/>
          <p:cNvSpPr>
            <a:spLocks noGrp="1"/>
          </p:cNvSpPr>
          <p:nvPr>
            <p:ph idx="1"/>
          </p:nvPr>
        </p:nvSpPr>
        <p:spPr>
          <a:xfrm>
            <a:off x="457200" y="1219200"/>
            <a:ext cx="8229600" cy="4906963"/>
          </a:xfrm>
        </p:spPr>
        <p:txBody>
          <a:bodyPr/>
          <a:lstStyle/>
          <a:p>
            <a:r>
              <a:rPr lang="en-US" smtClean="0"/>
              <a:t>In June of 1963, Alabama Governor George Wallace stood in the doorway an Alabama university to physically prevent two African-American students from entering the school.  The governor actually proclaimed, “Segregation now! Segregation tomorrow! Segregation forever!”</a:t>
            </a:r>
          </a:p>
          <a:p>
            <a:pPr>
              <a:buFontTx/>
              <a:buChar char="•"/>
            </a:pPr>
            <a:r>
              <a:rPr lang="en-US" smtClean="0"/>
              <a:t>Write a letter to Governor Wallace criticizing his position on segregation.</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74638"/>
            <a:ext cx="8229600" cy="563562"/>
          </a:xfrm>
        </p:spPr>
        <p:txBody>
          <a:bodyPr>
            <a:normAutofit fontScale="90000"/>
          </a:bodyPr>
          <a:lstStyle/>
          <a:p>
            <a:r>
              <a:rPr lang="en-US" smtClean="0"/>
              <a:t>Title: Vote</a:t>
            </a:r>
          </a:p>
        </p:txBody>
      </p:sp>
      <p:sp>
        <p:nvSpPr>
          <p:cNvPr id="5123" name="Content Placeholder 2"/>
          <p:cNvSpPr>
            <a:spLocks noGrp="1"/>
          </p:cNvSpPr>
          <p:nvPr>
            <p:ph idx="1"/>
          </p:nvPr>
        </p:nvSpPr>
        <p:spPr>
          <a:xfrm>
            <a:off x="457200" y="914400"/>
            <a:ext cx="8229600" cy="5211763"/>
          </a:xfrm>
        </p:spPr>
        <p:txBody>
          <a:bodyPr>
            <a:normAutofit fontScale="92500"/>
          </a:bodyPr>
          <a:lstStyle/>
          <a:p>
            <a:r>
              <a:rPr lang="en-US" smtClean="0"/>
              <a:t>During the 1960s, civil rights activists traveled throughout the South to help citizens register to vote.  President Lyndon Johnson aided the Civil Rights Movement by sending federal voting registrars to the South and by pushing through legislation that outlawed literacy test for potential voters.  </a:t>
            </a:r>
          </a:p>
          <a:p>
            <a:pPr>
              <a:buFontTx/>
              <a:buChar char="•"/>
            </a:pPr>
            <a:r>
              <a:rPr lang="en-US" smtClean="0"/>
              <a:t>Minority citizens already had the right to vote, so why do you think civil rights activists had to work so hard to get out the vote?</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Title: Hippie Culture</a:t>
            </a:r>
          </a:p>
        </p:txBody>
      </p:sp>
      <p:sp>
        <p:nvSpPr>
          <p:cNvPr id="7171" name="Content Placeholder 2"/>
          <p:cNvSpPr>
            <a:spLocks noGrp="1"/>
          </p:cNvSpPr>
          <p:nvPr>
            <p:ph idx="1"/>
          </p:nvPr>
        </p:nvSpPr>
        <p:spPr>
          <a:xfrm>
            <a:off x="457200" y="1219200"/>
            <a:ext cx="8229600" cy="4906963"/>
          </a:xfrm>
        </p:spPr>
        <p:txBody>
          <a:bodyPr/>
          <a:lstStyle/>
          <a:p>
            <a:r>
              <a:rPr lang="en-US" sz="3000" dirty="0" smtClean="0"/>
              <a:t>During the 1960s, a counterculture emerged in the United States unlike any the country had seen before.  Hippies and students across the country questioned authority, pushed social boundaries, and explored new religions and philosophies.  These new attitudes were reflected in the music, art, and fashion of the era. </a:t>
            </a:r>
          </a:p>
          <a:p>
            <a:r>
              <a:rPr lang="en-US" sz="3000" dirty="0" smtClean="0"/>
              <a:t>How did the counterculture impact society and culture then and now?</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457200" y="381000"/>
            <a:ext cx="8229600" cy="5745163"/>
          </a:xfrm>
        </p:spPr>
        <p:txBody>
          <a:bodyPr/>
          <a:lstStyle/>
          <a:p>
            <a:r>
              <a:rPr lang="en-US" smtClean="0"/>
              <a:t>C. His inauguration speech heralded new approaches. </a:t>
            </a:r>
          </a:p>
          <a:p>
            <a:r>
              <a:rPr lang="en-US" smtClean="0"/>
              <a:t>	1. "Ask not what your country can do for you, ask what you can do for your country." </a:t>
            </a:r>
          </a:p>
          <a:p>
            <a:r>
              <a:rPr lang="en-US" smtClean="0"/>
              <a:t>	2. Promised a landing on the moon by the end of the decade. </a:t>
            </a:r>
          </a:p>
          <a:p>
            <a:endParaRPr lang="en-US" smtClean="0"/>
          </a:p>
        </p:txBody>
      </p:sp>
      <p:pic>
        <p:nvPicPr>
          <p:cNvPr id="11267" name="Picture 2" descr="http://www.americanrhetoric.com/images/jfkinaguralamericanrhetoric2.jpg"/>
          <p:cNvPicPr>
            <a:picLocks noChangeAspect="1" noChangeArrowheads="1"/>
          </p:cNvPicPr>
          <p:nvPr/>
        </p:nvPicPr>
        <p:blipFill>
          <a:blip r:embed="rId2" cstate="print"/>
          <a:srcRect/>
          <a:stretch>
            <a:fillRect/>
          </a:stretch>
        </p:blipFill>
        <p:spPr bwMode="auto">
          <a:xfrm>
            <a:off x="5105400" y="3735388"/>
            <a:ext cx="4038600" cy="31226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152400" y="1066800"/>
            <a:ext cx="5029200" cy="5059363"/>
          </a:xfrm>
        </p:spPr>
        <p:txBody>
          <a:bodyPr/>
          <a:lstStyle/>
          <a:p>
            <a:r>
              <a:rPr lang="en-US" dirty="0" smtClean="0"/>
              <a:t>	3. Strong challenge to the Soviet bloc to respect human rights.</a:t>
            </a:r>
          </a:p>
          <a:p>
            <a:r>
              <a:rPr lang="en-US" dirty="0" smtClean="0"/>
              <a:t>	4. Committed to ending poverty, “We pledge our best efforts to help them help themselves.”</a:t>
            </a:r>
          </a:p>
          <a:p>
            <a:endParaRPr lang="en-US" dirty="0" smtClean="0"/>
          </a:p>
        </p:txBody>
      </p:sp>
      <p:pic>
        <p:nvPicPr>
          <p:cNvPr id="12291" name="Picture 2" descr="http://www.coverbrowser.com/image/life/1257-1.jpg"/>
          <p:cNvPicPr>
            <a:picLocks noChangeAspect="1" noChangeArrowheads="1"/>
          </p:cNvPicPr>
          <p:nvPr/>
        </p:nvPicPr>
        <p:blipFill>
          <a:blip r:embed="rId2" cstate="print"/>
          <a:srcRect/>
          <a:stretch>
            <a:fillRect/>
          </a:stretch>
        </p:blipFill>
        <p:spPr bwMode="auto">
          <a:xfrm>
            <a:off x="5143500" y="1524000"/>
            <a:ext cx="4000500" cy="5334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t>JFK Inauguration January 20</a:t>
            </a:r>
            <a:r>
              <a:rPr lang="en-US" sz="3800" baseline="30000" dirty="0" smtClean="0"/>
              <a:t>th</a:t>
            </a:r>
            <a:r>
              <a:rPr lang="en-US" sz="3800" dirty="0" smtClean="0"/>
              <a:t>, 1961 </a:t>
            </a:r>
            <a:br>
              <a:rPr lang="en-US" sz="3800" dirty="0" smtClean="0"/>
            </a:br>
            <a:r>
              <a:rPr lang="en-US" sz="2200" dirty="0" smtClean="0"/>
              <a:t>Read along with your copy of the inauguration looking for the main themes of his speech and what he does to make his speech more powerful.</a:t>
            </a:r>
            <a:endParaRPr lang="en-US" sz="2200" dirty="0"/>
          </a:p>
        </p:txBody>
      </p:sp>
      <p:pic>
        <p:nvPicPr>
          <p:cNvPr id="6" name="Kennedy Inauguration.wmv">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1066800" y="1657350"/>
            <a:ext cx="6934200" cy="520065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639762"/>
          </a:xfrm>
        </p:spPr>
        <p:txBody>
          <a:bodyPr/>
          <a:lstStyle/>
          <a:p>
            <a:r>
              <a:rPr lang="en-US" sz="1700" smtClean="0"/>
              <a:t>Lyrics to “Camelot” from the Broadway musical</a:t>
            </a:r>
          </a:p>
        </p:txBody>
      </p:sp>
      <p:sp>
        <p:nvSpPr>
          <p:cNvPr id="13315" name="Content Placeholder 2"/>
          <p:cNvSpPr>
            <a:spLocks noGrp="1"/>
          </p:cNvSpPr>
          <p:nvPr>
            <p:ph idx="1"/>
          </p:nvPr>
        </p:nvSpPr>
        <p:spPr>
          <a:xfrm>
            <a:off x="152400" y="990600"/>
            <a:ext cx="4343400" cy="5135563"/>
          </a:xfrm>
        </p:spPr>
        <p:txBody>
          <a:bodyPr/>
          <a:lstStyle/>
          <a:p>
            <a:r>
              <a:rPr lang="en-US" sz="1700" smtClean="0"/>
              <a:t>ARTHUR:</a:t>
            </a:r>
            <a:br>
              <a:rPr lang="en-US" sz="1700" smtClean="0"/>
            </a:br>
            <a:r>
              <a:rPr lang="en-US" sz="1700" smtClean="0"/>
              <a:t>It's true! It's true! The crown has made it clear.</a:t>
            </a:r>
            <a:br>
              <a:rPr lang="en-US" sz="1700" smtClean="0"/>
            </a:br>
            <a:r>
              <a:rPr lang="en-US" sz="1700" smtClean="0"/>
              <a:t>The climate must be perfect all the year.</a:t>
            </a:r>
            <a:br>
              <a:rPr lang="en-US" sz="1700" smtClean="0"/>
            </a:br>
            <a:r>
              <a:rPr lang="en-US" sz="1700" smtClean="0"/>
              <a:t>A law was made a distant moon ago here:</a:t>
            </a:r>
            <a:br>
              <a:rPr lang="en-US" sz="1700" smtClean="0"/>
            </a:br>
            <a:r>
              <a:rPr lang="en-US" sz="1700" smtClean="0"/>
              <a:t>July and August cannot be too hot.</a:t>
            </a:r>
            <a:br>
              <a:rPr lang="en-US" sz="1700" smtClean="0"/>
            </a:br>
            <a:r>
              <a:rPr lang="en-US" sz="1700" smtClean="0"/>
              <a:t>And there's a legal limit to the snow here</a:t>
            </a:r>
            <a:br>
              <a:rPr lang="en-US" sz="1700" smtClean="0"/>
            </a:br>
            <a:r>
              <a:rPr lang="en-US" sz="1700" smtClean="0"/>
              <a:t>In Camelot.</a:t>
            </a:r>
            <a:br>
              <a:rPr lang="en-US" sz="1700" smtClean="0"/>
            </a:br>
            <a:r>
              <a:rPr lang="en-US" sz="1700" smtClean="0"/>
              <a:t>The winter is forbidden till December</a:t>
            </a:r>
            <a:br>
              <a:rPr lang="en-US" sz="1700" smtClean="0"/>
            </a:br>
            <a:r>
              <a:rPr lang="en-US" sz="1700" smtClean="0"/>
              <a:t>And exits March the second on the dot.</a:t>
            </a:r>
            <a:br>
              <a:rPr lang="en-US" sz="1700" smtClean="0"/>
            </a:br>
            <a:r>
              <a:rPr lang="en-US" sz="1700" smtClean="0"/>
              <a:t>By order, summer lingers through September.  In Camelot.</a:t>
            </a:r>
            <a:br>
              <a:rPr lang="en-US" sz="1700" smtClean="0"/>
            </a:br>
            <a:r>
              <a:rPr lang="en-US" sz="1700" smtClean="0"/>
              <a:t>Camelot! Camelot!</a:t>
            </a:r>
            <a:br>
              <a:rPr lang="en-US" sz="1700" smtClean="0"/>
            </a:br>
            <a:r>
              <a:rPr lang="en-US" sz="1700" smtClean="0"/>
              <a:t>I know it sounds a bit bizarre,</a:t>
            </a:r>
            <a:br>
              <a:rPr lang="en-US" sz="1700" smtClean="0"/>
            </a:br>
            <a:r>
              <a:rPr lang="en-US" sz="1700" smtClean="0"/>
              <a:t>But in Camelot, Camelot</a:t>
            </a:r>
            <a:br>
              <a:rPr lang="en-US" sz="1700" smtClean="0"/>
            </a:br>
            <a:r>
              <a:rPr lang="en-US" sz="1700" smtClean="0"/>
              <a:t>That's how conditions are.</a:t>
            </a:r>
            <a:br>
              <a:rPr lang="en-US" sz="1700" smtClean="0"/>
            </a:br>
            <a:r>
              <a:rPr lang="en-US" sz="1700" smtClean="0"/>
              <a:t/>
            </a:r>
            <a:br>
              <a:rPr lang="en-US" sz="1700" smtClean="0"/>
            </a:br>
            <a:endParaRPr lang="en-US" sz="1700" smtClean="0"/>
          </a:p>
        </p:txBody>
      </p:sp>
      <p:sp>
        <p:nvSpPr>
          <p:cNvPr id="13316" name="TextBox 3"/>
          <p:cNvSpPr txBox="1">
            <a:spLocks noChangeArrowheads="1"/>
          </p:cNvSpPr>
          <p:nvPr/>
        </p:nvSpPr>
        <p:spPr bwMode="auto">
          <a:xfrm>
            <a:off x="5029200" y="990600"/>
            <a:ext cx="4114800" cy="4801314"/>
          </a:xfrm>
          <a:prstGeom prst="rect">
            <a:avLst/>
          </a:prstGeom>
          <a:noFill/>
          <a:ln w="9525">
            <a:noFill/>
            <a:miter lim="800000"/>
            <a:headEnd/>
            <a:tailEnd/>
          </a:ln>
        </p:spPr>
        <p:txBody>
          <a:bodyPr>
            <a:spAutoFit/>
          </a:bodyPr>
          <a:lstStyle/>
          <a:p>
            <a:r>
              <a:rPr lang="en-US" sz="1700" dirty="0">
                <a:latin typeface="Cambria"/>
              </a:rPr>
              <a:t>The rain may never fall till after sundown.</a:t>
            </a:r>
            <a:br>
              <a:rPr lang="en-US" sz="1700" dirty="0">
                <a:latin typeface="Cambria"/>
              </a:rPr>
            </a:br>
            <a:r>
              <a:rPr lang="en-US" sz="1700" dirty="0">
                <a:latin typeface="Cambria"/>
              </a:rPr>
              <a:t>By eight, the morning fog must disappear.</a:t>
            </a:r>
            <a:br>
              <a:rPr lang="en-US" sz="1700" dirty="0">
                <a:latin typeface="Cambria"/>
              </a:rPr>
            </a:br>
            <a:r>
              <a:rPr lang="en-US" sz="1700" dirty="0">
                <a:latin typeface="Cambria"/>
              </a:rPr>
              <a:t>In short, there's simply not</a:t>
            </a:r>
            <a:br>
              <a:rPr lang="en-US" sz="1700" dirty="0">
                <a:latin typeface="Cambria"/>
              </a:rPr>
            </a:br>
            <a:r>
              <a:rPr lang="en-US" sz="1700" dirty="0">
                <a:latin typeface="Cambria"/>
              </a:rPr>
              <a:t>A more congenial spot</a:t>
            </a:r>
            <a:br>
              <a:rPr lang="en-US" sz="1700" dirty="0">
                <a:latin typeface="Cambria"/>
              </a:rPr>
            </a:br>
            <a:r>
              <a:rPr lang="en-US" sz="1700" dirty="0">
                <a:latin typeface="Cambria"/>
              </a:rPr>
              <a:t>For happily-ever-</a:t>
            </a:r>
            <a:r>
              <a:rPr lang="en-US" sz="1700" dirty="0" err="1">
                <a:latin typeface="Cambria"/>
              </a:rPr>
              <a:t>aftering</a:t>
            </a:r>
            <a:r>
              <a:rPr lang="en-US" sz="1700" dirty="0">
                <a:latin typeface="Cambria"/>
              </a:rPr>
              <a:t> than here</a:t>
            </a:r>
            <a:br>
              <a:rPr lang="en-US" sz="1700" dirty="0">
                <a:latin typeface="Cambria"/>
              </a:rPr>
            </a:br>
            <a:r>
              <a:rPr lang="en-US" sz="1700" dirty="0">
                <a:latin typeface="Cambria"/>
              </a:rPr>
              <a:t>In Camelot.</a:t>
            </a:r>
            <a:br>
              <a:rPr lang="en-US" sz="1700" dirty="0">
                <a:latin typeface="Cambria"/>
              </a:rPr>
            </a:br>
            <a:r>
              <a:rPr lang="en-US" sz="1700" dirty="0">
                <a:latin typeface="Cambria"/>
              </a:rPr>
              <a:t/>
            </a:r>
            <a:br>
              <a:rPr lang="en-US" sz="1700" dirty="0">
                <a:latin typeface="Cambria"/>
              </a:rPr>
            </a:br>
            <a:r>
              <a:rPr lang="en-US" sz="1700" dirty="0">
                <a:latin typeface="Cambria"/>
              </a:rPr>
              <a:t>Camelot! Camelot!</a:t>
            </a:r>
            <a:br>
              <a:rPr lang="en-US" sz="1700" dirty="0">
                <a:latin typeface="Cambria"/>
              </a:rPr>
            </a:br>
            <a:r>
              <a:rPr lang="en-US" sz="1700" dirty="0">
                <a:latin typeface="Cambria"/>
              </a:rPr>
              <a:t>I know it gives a person pause,</a:t>
            </a:r>
            <a:br>
              <a:rPr lang="en-US" sz="1700" dirty="0">
                <a:latin typeface="Cambria"/>
              </a:rPr>
            </a:br>
            <a:r>
              <a:rPr lang="en-US" sz="1700" dirty="0">
                <a:latin typeface="Cambria"/>
              </a:rPr>
              <a:t>But in Camelot, Camelot</a:t>
            </a:r>
            <a:br>
              <a:rPr lang="en-US" sz="1700" dirty="0">
                <a:latin typeface="Cambria"/>
              </a:rPr>
            </a:br>
            <a:r>
              <a:rPr lang="en-US" sz="1700" dirty="0">
                <a:latin typeface="Cambria"/>
              </a:rPr>
              <a:t>Those are the legal laws.</a:t>
            </a:r>
            <a:br>
              <a:rPr lang="en-US" sz="1700" dirty="0">
                <a:latin typeface="Cambria"/>
              </a:rPr>
            </a:br>
            <a:r>
              <a:rPr lang="en-US" sz="1700" dirty="0">
                <a:latin typeface="Cambria"/>
              </a:rPr>
              <a:t>The snow may never slush upon the hillside.</a:t>
            </a:r>
            <a:br>
              <a:rPr lang="en-US" sz="1700" dirty="0">
                <a:latin typeface="Cambria"/>
              </a:rPr>
            </a:br>
            <a:r>
              <a:rPr lang="en-US" sz="1700" dirty="0">
                <a:latin typeface="Cambria"/>
              </a:rPr>
              <a:t>By nine p.m. the moonlight must appear.</a:t>
            </a:r>
            <a:br>
              <a:rPr lang="en-US" sz="1700" dirty="0">
                <a:latin typeface="Cambria"/>
              </a:rPr>
            </a:br>
            <a:r>
              <a:rPr lang="en-US" sz="1700" dirty="0">
                <a:latin typeface="Cambria"/>
              </a:rPr>
              <a:t>In short, there's simply not</a:t>
            </a:r>
            <a:br>
              <a:rPr lang="en-US" sz="1700" dirty="0">
                <a:latin typeface="Cambria"/>
              </a:rPr>
            </a:br>
            <a:r>
              <a:rPr lang="en-US" sz="1700" dirty="0">
                <a:latin typeface="Cambria"/>
              </a:rPr>
              <a:t>A more congenial spot</a:t>
            </a:r>
            <a:br>
              <a:rPr lang="en-US" sz="1700" dirty="0">
                <a:latin typeface="Cambria"/>
              </a:rPr>
            </a:br>
            <a:r>
              <a:rPr lang="en-US" sz="1700" dirty="0">
                <a:latin typeface="Cambria"/>
              </a:rPr>
              <a:t>For happily-ever-</a:t>
            </a:r>
            <a:r>
              <a:rPr lang="en-US" sz="1700" dirty="0" err="1">
                <a:latin typeface="Cambria"/>
              </a:rPr>
              <a:t>aftering</a:t>
            </a:r>
            <a:r>
              <a:rPr lang="en-US" sz="1700" dirty="0">
                <a:latin typeface="Cambria"/>
              </a:rPr>
              <a:t> than here</a:t>
            </a:r>
            <a:br>
              <a:rPr lang="en-US" sz="1700" dirty="0">
                <a:latin typeface="Cambria"/>
              </a:rPr>
            </a:br>
            <a:r>
              <a:rPr lang="en-US" sz="1700" dirty="0">
                <a:latin typeface="Cambria"/>
              </a:rPr>
              <a:t>In Camelot.</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3656</TotalTime>
  <Words>1310</Words>
  <Application>Microsoft Macintosh PowerPoint</Application>
  <PresentationFormat>On-screen Show (4:3)</PresentationFormat>
  <Paragraphs>131</Paragraphs>
  <Slides>54</Slides>
  <Notes>5</Notes>
  <HiddenSlides>0</HiddenSlides>
  <MMClips>4</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John F. Kennedy </vt:lpstr>
      <vt:lpstr>13 Days</vt:lpstr>
      <vt:lpstr>I. The New Frontier of John F. Kennedy (1961-1963) </vt:lpstr>
      <vt:lpstr>Nixon-Kennedy Debates</vt:lpstr>
      <vt:lpstr>PowerPoint Presentation</vt:lpstr>
      <vt:lpstr>PowerPoint Presentation</vt:lpstr>
      <vt:lpstr>PowerPoint Presentation</vt:lpstr>
      <vt:lpstr>JFK Inauguration January 20th, 1961  Read along with your copy of the inauguration looking for the main themes of his speech and what he does to make his speech more powerful.</vt:lpstr>
      <vt:lpstr>Lyrics to “Camelot” from the Broadway musical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 Cristobal, Cuba Oct. 15, 1962</vt:lpstr>
      <vt:lpstr>MRBM or SS4</vt:lpstr>
      <vt:lpstr>IRBM or SS5</vt:lpstr>
      <vt:lpstr>Range of missiles</vt:lpstr>
      <vt:lpstr>PowerPoint Presentation</vt:lpstr>
      <vt:lpstr>Air strike/invasion of Cuba</vt:lpstr>
      <vt:lpstr>Estimated results of Nuclear War</vt:lpstr>
      <vt:lpstr>Diplomacy</vt:lpstr>
      <vt:lpstr>Blockade-the actual decision</vt:lpstr>
      <vt:lpstr>What Now?</vt:lpstr>
      <vt:lpstr>PowerPoint Presentation</vt:lpstr>
      <vt:lpstr>PowerPoint Presentation</vt:lpstr>
      <vt:lpstr>PowerPoint Presentation</vt:lpstr>
      <vt:lpstr>Lyndon B. Johnson</vt:lpstr>
      <vt:lpstr>II. Johnson Presidency (1963-1969) </vt:lpstr>
      <vt:lpstr>PowerPoint Presentation</vt:lpstr>
      <vt:lpstr>PowerPoint Presentation</vt:lpstr>
      <vt:lpstr>PowerPoint Presentation</vt:lpstr>
      <vt:lpstr>PowerPoint Presentation</vt:lpstr>
      <vt:lpstr>PowerPoint Presentation</vt:lpstr>
      <vt:lpstr>PowerPoint Presentation</vt:lpstr>
      <vt:lpstr>III. Countercultural Movements </vt:lpstr>
      <vt:lpstr>PowerPoint Presentation</vt:lpstr>
      <vt:lpstr>PowerPoint Presentation</vt:lpstr>
      <vt:lpstr>PowerPoint Presentation</vt:lpstr>
      <vt:lpstr>PowerPoint Presentation</vt:lpstr>
      <vt:lpstr>PowerPoint Presentation</vt:lpstr>
      <vt:lpstr>AIM- American Indian Movement activists occupy Alcatraz for 19 months starting in November of 1969.</vt:lpstr>
      <vt:lpstr>Birth Control 1960s</vt:lpstr>
      <vt:lpstr>Colored Theatre  Leland, Mississippi  June 1937. Photograph by Dorothea Lange.</vt:lpstr>
      <vt:lpstr>Title: 1960s</vt:lpstr>
      <vt:lpstr>Title: On the Brink</vt:lpstr>
      <vt:lpstr>Title: Against Poverty</vt:lpstr>
      <vt:lpstr>Title: Lunch Counter Protest</vt:lpstr>
      <vt:lpstr>Title: Wallace for Segregation</vt:lpstr>
      <vt:lpstr>Title: Vote</vt:lpstr>
      <vt:lpstr>Title: Hippie Culture</vt:lpstr>
    </vt:vector>
  </TitlesOfParts>
  <Company>Hatboro Horsham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F. Kennedy </dc:title>
  <dc:creator>Hatboro-Horsham School District</dc:creator>
  <cp:lastModifiedBy>michelle.gurr bothwell</cp:lastModifiedBy>
  <cp:revision>29</cp:revision>
  <dcterms:created xsi:type="dcterms:W3CDTF">2007-05-03T13:59:54Z</dcterms:created>
  <dcterms:modified xsi:type="dcterms:W3CDTF">2014-05-19T19:16:45Z</dcterms:modified>
</cp:coreProperties>
</file>