
<file path=[Content_Types].xml><?xml version="1.0" encoding="utf-8"?>
<Types xmlns="http://schemas.openxmlformats.org/package/2006/content-types">
  <Default Extension="xml" ContentType="application/xml"/>
  <Default Extension="wmv" ContentType="video/unknown"/>
  <Default Extension="jpe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notesMasterIdLst>
    <p:notesMasterId r:id="rId77"/>
  </p:notesMasterIdLst>
  <p:handoutMasterIdLst>
    <p:handoutMasterId r:id="rId78"/>
  </p:handoutMasterIdLst>
  <p:sldIdLst>
    <p:sldId id="256" r:id="rId2"/>
    <p:sldId id="355" r:id="rId3"/>
    <p:sldId id="356" r:id="rId4"/>
    <p:sldId id="358" r:id="rId5"/>
    <p:sldId id="359" r:id="rId6"/>
    <p:sldId id="360" r:id="rId7"/>
    <p:sldId id="361" r:id="rId8"/>
    <p:sldId id="362" r:id="rId9"/>
    <p:sldId id="363" r:id="rId10"/>
    <p:sldId id="364" r:id="rId11"/>
    <p:sldId id="291" r:id="rId12"/>
    <p:sldId id="372" r:id="rId13"/>
    <p:sldId id="292" r:id="rId14"/>
    <p:sldId id="293" r:id="rId15"/>
    <p:sldId id="295" r:id="rId16"/>
    <p:sldId id="337" r:id="rId17"/>
    <p:sldId id="341" r:id="rId18"/>
    <p:sldId id="343" r:id="rId19"/>
    <p:sldId id="278" r:id="rId20"/>
    <p:sldId id="367" r:id="rId21"/>
    <p:sldId id="338" r:id="rId22"/>
    <p:sldId id="377" r:id="rId23"/>
    <p:sldId id="380" r:id="rId24"/>
    <p:sldId id="381" r:id="rId25"/>
    <p:sldId id="382" r:id="rId26"/>
    <p:sldId id="383" r:id="rId27"/>
    <p:sldId id="386" r:id="rId28"/>
    <p:sldId id="299" r:id="rId29"/>
    <p:sldId id="344" r:id="rId30"/>
    <p:sldId id="300" r:id="rId31"/>
    <p:sldId id="301" r:id="rId32"/>
    <p:sldId id="352" r:id="rId33"/>
    <p:sldId id="303" r:id="rId34"/>
    <p:sldId id="369" r:id="rId35"/>
    <p:sldId id="279" r:id="rId36"/>
    <p:sldId id="340" r:id="rId37"/>
    <p:sldId id="305" r:id="rId38"/>
    <p:sldId id="306" r:id="rId39"/>
    <p:sldId id="275" r:id="rId40"/>
    <p:sldId id="311" r:id="rId41"/>
    <p:sldId id="348" r:id="rId42"/>
    <p:sldId id="319" r:id="rId43"/>
    <p:sldId id="350" r:id="rId44"/>
    <p:sldId id="314" r:id="rId45"/>
    <p:sldId id="346" r:id="rId46"/>
    <p:sldId id="345" r:id="rId47"/>
    <p:sldId id="317" r:id="rId48"/>
    <p:sldId id="318" r:id="rId49"/>
    <p:sldId id="315" r:id="rId50"/>
    <p:sldId id="373" r:id="rId51"/>
    <p:sldId id="320" r:id="rId52"/>
    <p:sldId id="322" r:id="rId53"/>
    <p:sldId id="325" r:id="rId54"/>
    <p:sldId id="327" r:id="rId55"/>
    <p:sldId id="329" r:id="rId56"/>
    <p:sldId id="351" r:id="rId57"/>
    <p:sldId id="330" r:id="rId58"/>
    <p:sldId id="331" r:id="rId59"/>
    <p:sldId id="332" r:id="rId60"/>
    <p:sldId id="387" r:id="rId61"/>
    <p:sldId id="335" r:id="rId62"/>
    <p:sldId id="336" r:id="rId63"/>
    <p:sldId id="374" r:id="rId64"/>
    <p:sldId id="379" r:id="rId65"/>
    <p:sldId id="280" r:id="rId66"/>
    <p:sldId id="283" r:id="rId67"/>
    <p:sldId id="281" r:id="rId68"/>
    <p:sldId id="353" r:id="rId69"/>
    <p:sldId id="354" r:id="rId70"/>
    <p:sldId id="384" r:id="rId71"/>
    <p:sldId id="284" r:id="rId72"/>
    <p:sldId id="287" r:id="rId73"/>
    <p:sldId id="285" r:id="rId74"/>
    <p:sldId id="286" r:id="rId75"/>
    <p:sldId id="385" r:id="rId76"/>
  </p:sldIdLst>
  <p:sldSz cx="9144000" cy="6858000" type="screen4x3"/>
  <p:notesSz cx="6858000" cy="91074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405" autoAdjust="0"/>
    <p:restoredTop sz="82330" autoAdjust="0"/>
  </p:normalViewPr>
  <p:slideViewPr>
    <p:cSldViewPr>
      <p:cViewPr varScale="1">
        <p:scale>
          <a:sx n="108" d="100"/>
          <a:sy n="108" d="100"/>
        </p:scale>
        <p:origin x="-744"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25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presProps" Target="presProps.xml"/><Relationship Id="rId81" Type="http://schemas.openxmlformats.org/officeDocument/2006/relationships/viewProps" Target="viewProps.xml"/><Relationship Id="rId82" Type="http://schemas.openxmlformats.org/officeDocument/2006/relationships/theme" Target="theme/theme1.xml"/><Relationship Id="rId83"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notesMaster" Target="notesMasters/notesMaster1.xml"/><Relationship Id="rId78" Type="http://schemas.openxmlformats.org/officeDocument/2006/relationships/handoutMaster" Target="handoutMasters/handoutMaster1.xml"/><Relationship Id="rId79" Type="http://schemas.openxmlformats.org/officeDocument/2006/relationships/printerSettings" Target="printerSettings/printerSettings1.bin"/><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5613"/>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5613"/>
          </a:xfrm>
          <a:prstGeom prst="rect">
            <a:avLst/>
          </a:prstGeom>
        </p:spPr>
        <p:txBody>
          <a:bodyPr vert="horz" lIns="91440" tIns="45720" rIns="91440" bIns="45720" rtlCol="0"/>
          <a:lstStyle>
            <a:lvl1pPr algn="r">
              <a:defRPr sz="1200"/>
            </a:lvl1pPr>
          </a:lstStyle>
          <a:p>
            <a:fld id="{538E9A4F-8C4E-445F-B7B2-3718092C96AA}" type="datetimeFigureOut">
              <a:rPr lang="en-US" smtClean="0"/>
              <a:pPr/>
              <a:t>4/29/14</a:t>
            </a:fld>
            <a:endParaRPr lang="en-US" dirty="0"/>
          </a:p>
        </p:txBody>
      </p:sp>
      <p:sp>
        <p:nvSpPr>
          <p:cNvPr id="4" name="Footer Placeholder 3"/>
          <p:cNvSpPr>
            <a:spLocks noGrp="1"/>
          </p:cNvSpPr>
          <p:nvPr>
            <p:ph type="ftr" sz="quarter" idx="2"/>
          </p:nvPr>
        </p:nvSpPr>
        <p:spPr>
          <a:xfrm>
            <a:off x="0" y="8650288"/>
            <a:ext cx="2971800" cy="455612"/>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50288"/>
            <a:ext cx="2971800" cy="455612"/>
          </a:xfrm>
          <a:prstGeom prst="rect">
            <a:avLst/>
          </a:prstGeom>
        </p:spPr>
        <p:txBody>
          <a:bodyPr vert="horz" lIns="91440" tIns="45720" rIns="91440" bIns="45720" rtlCol="0" anchor="b"/>
          <a:lstStyle>
            <a:lvl1pPr algn="r">
              <a:defRPr sz="1200"/>
            </a:lvl1pPr>
          </a:lstStyle>
          <a:p>
            <a:fld id="{BF5DF835-892F-416C-9976-4DED458CA787}" type="slidenum">
              <a:rPr lang="en-US" smtClean="0"/>
              <a:pPr/>
              <a:t>‹#›</a:t>
            </a:fld>
            <a:endParaRPr lang="en-US" dirty="0"/>
          </a:p>
        </p:txBody>
      </p:sp>
    </p:spTree>
    <p:extLst>
      <p:ext uri="{BB962C8B-B14F-4D97-AF65-F5344CB8AC3E}">
        <p14:creationId xmlns:p14="http://schemas.microsoft.com/office/powerpoint/2010/main" val="20989193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5613"/>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5613"/>
          </a:xfrm>
          <a:prstGeom prst="rect">
            <a:avLst/>
          </a:prstGeom>
        </p:spPr>
        <p:txBody>
          <a:bodyPr vert="horz" lIns="91440" tIns="45720" rIns="91440" bIns="45720" rtlCol="0"/>
          <a:lstStyle>
            <a:lvl1pPr algn="r">
              <a:defRPr sz="1200"/>
            </a:lvl1pPr>
          </a:lstStyle>
          <a:p>
            <a:fld id="{44898982-FEFE-4860-9905-FD92AA3BC32F}" type="datetimeFigureOut">
              <a:rPr lang="en-US" smtClean="0"/>
              <a:pPr/>
              <a:t>4/29/14</a:t>
            </a:fld>
            <a:endParaRPr lang="en-US" dirty="0"/>
          </a:p>
        </p:txBody>
      </p:sp>
      <p:sp>
        <p:nvSpPr>
          <p:cNvPr id="4" name="Slide Image Placeholder 3"/>
          <p:cNvSpPr>
            <a:spLocks noGrp="1" noRot="1" noChangeAspect="1"/>
          </p:cNvSpPr>
          <p:nvPr>
            <p:ph type="sldImg" idx="2"/>
          </p:nvPr>
        </p:nvSpPr>
        <p:spPr>
          <a:xfrm>
            <a:off x="1150938" y="682625"/>
            <a:ext cx="4556125" cy="34163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25938"/>
            <a:ext cx="5486400" cy="409892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50288"/>
            <a:ext cx="2971800" cy="455612"/>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50288"/>
            <a:ext cx="2971800" cy="455612"/>
          </a:xfrm>
          <a:prstGeom prst="rect">
            <a:avLst/>
          </a:prstGeom>
        </p:spPr>
        <p:txBody>
          <a:bodyPr vert="horz" lIns="91440" tIns="45720" rIns="91440" bIns="45720" rtlCol="0" anchor="b"/>
          <a:lstStyle>
            <a:lvl1pPr algn="r">
              <a:defRPr sz="1200"/>
            </a:lvl1pPr>
          </a:lstStyle>
          <a:p>
            <a:fld id="{92394A23-376B-4A89-9BAC-FFF689F51C66}" type="slidenum">
              <a:rPr lang="en-US" smtClean="0"/>
              <a:pPr/>
              <a:t>‹#›</a:t>
            </a:fld>
            <a:endParaRPr lang="en-US" dirty="0"/>
          </a:p>
        </p:txBody>
      </p:sp>
    </p:spTree>
    <p:extLst>
      <p:ext uri="{BB962C8B-B14F-4D97-AF65-F5344CB8AC3E}">
        <p14:creationId xmlns:p14="http://schemas.microsoft.com/office/powerpoint/2010/main" val="17025266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They needed to defeat Germany.</a:t>
            </a:r>
          </a:p>
          <a:p>
            <a:endParaRPr lang="en-US" dirty="0" smtClean="0"/>
          </a:p>
          <a:p>
            <a:r>
              <a:rPr lang="en-US" dirty="0" smtClean="0"/>
              <a:t>After WWII we</a:t>
            </a:r>
            <a:r>
              <a:rPr lang="en-US" baseline="0" dirty="0" smtClean="0"/>
              <a:t> were determined to be mightier than the U.S.S.R.</a:t>
            </a:r>
          </a:p>
          <a:p>
            <a:r>
              <a:rPr lang="en-US" baseline="0" dirty="0" smtClean="0"/>
              <a:t>	We spent huge sums of money on our our military forces</a:t>
            </a:r>
          </a:p>
          <a:p>
            <a:r>
              <a:rPr lang="en-US" baseline="0" dirty="0" smtClean="0"/>
              <a:t>	Huge stockpiles of weapons (more than enough to blow up he world)</a:t>
            </a:r>
            <a:endParaRPr lang="en-US" dirty="0"/>
          </a:p>
        </p:txBody>
      </p:sp>
      <p:sp>
        <p:nvSpPr>
          <p:cNvPr id="4" name="Slide Number Placeholder 3"/>
          <p:cNvSpPr>
            <a:spLocks noGrp="1"/>
          </p:cNvSpPr>
          <p:nvPr>
            <p:ph type="sldNum" sz="quarter" idx="10"/>
          </p:nvPr>
        </p:nvSpPr>
        <p:spPr/>
        <p:txBody>
          <a:bodyPr/>
          <a:lstStyle/>
          <a:p>
            <a:fld id="{92394A23-376B-4A89-9BAC-FFF689F51C66}" type="slidenum">
              <a:rPr lang="en-US" smtClean="0"/>
              <a:pPr/>
              <a:t>2</a:t>
            </a:fld>
            <a:endParaRPr lang="en-US" dirty="0"/>
          </a:p>
        </p:txBody>
      </p:sp>
    </p:spTree>
    <p:extLst>
      <p:ext uri="{BB962C8B-B14F-4D97-AF65-F5344CB8AC3E}">
        <p14:creationId xmlns:p14="http://schemas.microsoft.com/office/powerpoint/2010/main" val="22886469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Stalin bragged the whole world would</a:t>
            </a:r>
            <a:r>
              <a:rPr lang="en-US" baseline="0" dirty="0" smtClean="0"/>
              <a:t> eventually go communist.</a:t>
            </a:r>
            <a:endParaRPr lang="en-US" dirty="0" smtClean="0"/>
          </a:p>
          <a:p>
            <a:endParaRPr lang="en-US" dirty="0"/>
          </a:p>
        </p:txBody>
      </p:sp>
      <p:sp>
        <p:nvSpPr>
          <p:cNvPr id="4" name="Slide Number Placeholder 3"/>
          <p:cNvSpPr>
            <a:spLocks noGrp="1"/>
          </p:cNvSpPr>
          <p:nvPr>
            <p:ph type="sldNum" sz="quarter" idx="10"/>
          </p:nvPr>
        </p:nvSpPr>
        <p:spPr/>
        <p:txBody>
          <a:bodyPr/>
          <a:lstStyle/>
          <a:p>
            <a:fld id="{92394A23-376B-4A89-9BAC-FFF689F51C66}" type="slidenum">
              <a:rPr lang="en-US" smtClean="0"/>
              <a:pPr/>
              <a:t>18</a:t>
            </a:fld>
            <a:endParaRPr lang="en-US" dirty="0"/>
          </a:p>
        </p:txBody>
      </p:sp>
    </p:spTree>
    <p:extLst>
      <p:ext uri="{BB962C8B-B14F-4D97-AF65-F5344CB8AC3E}">
        <p14:creationId xmlns:p14="http://schemas.microsoft.com/office/powerpoint/2010/main" val="3568254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The former Allies (U.S., France, and England) responded by airlifting massive amounts of food, coal, and other supplies to keep West Berlin open. </a:t>
            </a:r>
          </a:p>
          <a:p>
            <a:pPr marL="228600" indent="-228600">
              <a:buAutoNum type="arabicPeriod"/>
            </a:pPr>
            <a:r>
              <a:rPr lang="en-US" dirty="0" smtClean="0"/>
              <a:t>2. After 11 months, the Soviets backed down and allowed rail traffic to resume </a:t>
            </a:r>
          </a:p>
          <a:p>
            <a:endParaRPr lang="en-US" dirty="0"/>
          </a:p>
        </p:txBody>
      </p:sp>
      <p:sp>
        <p:nvSpPr>
          <p:cNvPr id="4" name="Slide Number Placeholder 3"/>
          <p:cNvSpPr>
            <a:spLocks noGrp="1"/>
          </p:cNvSpPr>
          <p:nvPr>
            <p:ph type="sldNum" sz="quarter" idx="10"/>
          </p:nvPr>
        </p:nvSpPr>
        <p:spPr/>
        <p:txBody>
          <a:bodyPr/>
          <a:lstStyle/>
          <a:p>
            <a:fld id="{92394A23-376B-4A89-9BAC-FFF689F51C66}" type="slidenum">
              <a:rPr lang="en-US" smtClean="0"/>
              <a:pPr/>
              <a:t>21</a:t>
            </a:fld>
            <a:endParaRPr lang="en-US" dirty="0"/>
          </a:p>
        </p:txBody>
      </p:sp>
    </p:spTree>
    <p:extLst>
      <p:ext uri="{BB962C8B-B14F-4D97-AF65-F5344CB8AC3E}">
        <p14:creationId xmlns:p14="http://schemas.microsoft.com/office/powerpoint/2010/main" val="10369663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 Early in the morning of August 13</a:t>
            </a:r>
            <a:r>
              <a:rPr lang="en-US" baseline="30000" dirty="0" smtClean="0"/>
              <a:t>th</a:t>
            </a:r>
            <a:r>
              <a:rPr lang="en-US" dirty="0" smtClean="0"/>
              <a:t> the East Berlin government constructed a barbed wire fence and established guard posts.</a:t>
            </a:r>
          </a:p>
          <a:p>
            <a:endParaRPr lang="en-US" dirty="0"/>
          </a:p>
        </p:txBody>
      </p:sp>
      <p:sp>
        <p:nvSpPr>
          <p:cNvPr id="4" name="Slide Number Placeholder 3"/>
          <p:cNvSpPr>
            <a:spLocks noGrp="1"/>
          </p:cNvSpPr>
          <p:nvPr>
            <p:ph type="sldNum" sz="quarter" idx="10"/>
          </p:nvPr>
        </p:nvSpPr>
        <p:spPr/>
        <p:txBody>
          <a:bodyPr/>
          <a:lstStyle/>
          <a:p>
            <a:fld id="{92394A23-376B-4A89-9BAC-FFF689F51C66}" type="slidenum">
              <a:rPr lang="en-US" smtClean="0"/>
              <a:pPr/>
              <a:t>22</a:t>
            </a:fld>
            <a:endParaRPr lang="en-US" dirty="0"/>
          </a:p>
        </p:txBody>
      </p:sp>
    </p:spTree>
    <p:extLst>
      <p:ext uri="{BB962C8B-B14F-4D97-AF65-F5344CB8AC3E}">
        <p14:creationId xmlns:p14="http://schemas.microsoft.com/office/powerpoint/2010/main" val="30673065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 Within a few weeks the fences are replaced with concrete and steel walls that will remain a 	visible symbol of the Cold War.</a:t>
            </a:r>
          </a:p>
          <a:p>
            <a:r>
              <a:rPr lang="en-US" dirty="0" smtClean="0"/>
              <a:t>c. When the Berlin Wall is pulled down by the people of Germany in 1989 it signals the end of the Cold War, and of communism in Europe.</a:t>
            </a:r>
          </a:p>
          <a:p>
            <a:endParaRPr lang="en-US" dirty="0" smtClean="0"/>
          </a:p>
          <a:p>
            <a:r>
              <a:rPr lang="en-US" dirty="0" smtClean="0"/>
              <a:t>Most people didn’t stay behind the iron curtain willingly.  At every Soviet border, armed guards kept people captive.</a:t>
            </a:r>
          </a:p>
          <a:p>
            <a:endParaRPr lang="en-US" dirty="0" smtClean="0"/>
          </a:p>
          <a:p>
            <a:r>
              <a:rPr lang="en-US" dirty="0" smtClean="0"/>
              <a:t>Hungary &amp; Yugoslavia rebelled, but opposition</a:t>
            </a:r>
            <a:r>
              <a:rPr lang="en-US" baseline="0" dirty="0" smtClean="0"/>
              <a:t> leaders were killed and Communist party remained in power.  </a:t>
            </a:r>
            <a:endParaRPr lang="en-US" dirty="0"/>
          </a:p>
        </p:txBody>
      </p:sp>
      <p:sp>
        <p:nvSpPr>
          <p:cNvPr id="4" name="Slide Number Placeholder 3"/>
          <p:cNvSpPr>
            <a:spLocks noGrp="1"/>
          </p:cNvSpPr>
          <p:nvPr>
            <p:ph type="sldNum" sz="quarter" idx="10"/>
          </p:nvPr>
        </p:nvSpPr>
        <p:spPr/>
        <p:txBody>
          <a:bodyPr/>
          <a:lstStyle/>
          <a:p>
            <a:fld id="{92394A23-376B-4A89-9BAC-FFF689F51C66}" type="slidenum">
              <a:rPr lang="en-US" smtClean="0"/>
              <a:pPr/>
              <a:t>24</a:t>
            </a:fld>
            <a:endParaRPr lang="en-US" dirty="0"/>
          </a:p>
        </p:txBody>
      </p:sp>
    </p:spTree>
    <p:extLst>
      <p:ext uri="{BB962C8B-B14F-4D97-AF65-F5344CB8AC3E}">
        <p14:creationId xmlns:p14="http://schemas.microsoft.com/office/powerpoint/2010/main" val="23618734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smtClean="0"/>
              <a:t>Olga </a:t>
            </a:r>
            <a:r>
              <a:rPr lang="en-US" dirty="0" err="1" smtClean="0"/>
              <a:t>Segler</a:t>
            </a:r>
            <a:r>
              <a:rPr lang="en-US" dirty="0" smtClean="0"/>
              <a:t> was born to parents of German descent in 1881 in a town called </a:t>
            </a:r>
            <a:r>
              <a:rPr lang="en-US" dirty="0" err="1" smtClean="0"/>
              <a:t>Prischt</a:t>
            </a:r>
            <a:r>
              <a:rPr lang="en-US" dirty="0" smtClean="0"/>
              <a:t> that later belonged to Ukraine. No other official documents providing information about her life exist. She was eighty years old in 1961 and lived at </a:t>
            </a:r>
            <a:r>
              <a:rPr lang="en-US" dirty="0" err="1" smtClean="0"/>
              <a:t>Bernauer</a:t>
            </a:r>
            <a:r>
              <a:rPr lang="en-US" dirty="0" smtClean="0"/>
              <a:t> </a:t>
            </a:r>
            <a:r>
              <a:rPr lang="en-US" dirty="0" err="1" smtClean="0"/>
              <a:t>Strasse</a:t>
            </a:r>
            <a:r>
              <a:rPr lang="en-US" dirty="0" smtClean="0"/>
              <a:t> 34, near </a:t>
            </a:r>
            <a:r>
              <a:rPr lang="en-US" dirty="0" err="1" smtClean="0"/>
              <a:t>Brunnenstrasse</a:t>
            </a:r>
            <a:r>
              <a:rPr lang="en-US" dirty="0" smtClean="0"/>
              <a:t>, in the East Berlin district of </a:t>
            </a:r>
            <a:r>
              <a:rPr lang="en-US" dirty="0" err="1" smtClean="0"/>
              <a:t>Mitte</a:t>
            </a:r>
            <a:r>
              <a:rPr lang="en-US" dirty="0" smtClean="0"/>
              <a:t>. </a:t>
            </a:r>
          </a:p>
          <a:p>
            <a:endParaRPr lang="en-US" dirty="0" smtClean="0"/>
          </a:p>
          <a:p>
            <a:r>
              <a:rPr lang="en-US" dirty="0" smtClean="0"/>
              <a:t>Her building, like the other ones on that side of the street, formed the border to the western part of the city. Consequently, the elderly woman found herself in an unusually precarious situation when the border was sealed on August 13. For one, she was separated from her daughter, who lived just a short distance away on the West Berlin side of the sector border. </a:t>
            </a:r>
          </a:p>
          <a:p>
            <a:endParaRPr lang="en-US" dirty="0" smtClean="0"/>
          </a:p>
          <a:p>
            <a:r>
              <a:rPr lang="en-US" dirty="0" smtClean="0"/>
              <a:t>Moreover, she experienced the East German authorities’ increasingly ruthless treatment of </a:t>
            </a:r>
            <a:r>
              <a:rPr lang="en-US" dirty="0" err="1" smtClean="0"/>
              <a:t>Bernauer</a:t>
            </a:r>
            <a:r>
              <a:rPr lang="en-US" dirty="0" smtClean="0"/>
              <a:t> </a:t>
            </a:r>
            <a:r>
              <a:rPr lang="en-US" dirty="0" err="1" smtClean="0"/>
              <a:t>Strasse</a:t>
            </a:r>
            <a:r>
              <a:rPr lang="en-US" dirty="0" smtClean="0"/>
              <a:t> residents. For almost six weeks Olga </a:t>
            </a:r>
            <a:r>
              <a:rPr lang="en-US" dirty="0" err="1" smtClean="0"/>
              <a:t>Segler</a:t>
            </a:r>
            <a:r>
              <a:rPr lang="en-US" dirty="0" smtClean="0"/>
              <a:t> endured life in a barricaded building with watch guards posted in the corridors and staircases to prevent people from escaping to the West. They monitored the movement and behavior of the residents 24 hours a day. </a:t>
            </a:r>
            <a:br>
              <a:rPr lang="en-US" dirty="0" smtClean="0"/>
            </a:br>
            <a:endParaRPr lang="en-US" dirty="0" smtClean="0"/>
          </a:p>
          <a:p>
            <a:r>
              <a:rPr lang="en-US" dirty="0" smtClean="0"/>
              <a:t>According to an East Berlin situation report, in September 1961 the most common method of escape included “jumping from apartment buildings located directly on the state border into rescue nets held by the fire department, or roping down the fronts of buildings.”[2] </a:t>
            </a:r>
          </a:p>
          <a:p>
            <a:endParaRPr lang="en-US" dirty="0" smtClean="0"/>
          </a:p>
          <a:p>
            <a:r>
              <a:rPr lang="en-US" dirty="0" smtClean="0"/>
              <a:t>Within the first three months after the Wall was built, more than 150 people reached the neighboring West Berlin district of Wedding through escapes of this kind. Many were injured during the dangerous undertaking and had to be treated by a doctor.[3] The first fatality occurred on August 22 when Ida </a:t>
            </a:r>
            <a:r>
              <a:rPr lang="en-US" dirty="0" err="1" smtClean="0"/>
              <a:t>Siekmann</a:t>
            </a:r>
            <a:r>
              <a:rPr lang="en-US" dirty="0" smtClean="0"/>
              <a:t>, a 58-year-old woman, was fatally injured while jumping from her apartment. </a:t>
            </a:r>
          </a:p>
          <a:p>
            <a:endParaRPr lang="en-US" dirty="0" smtClean="0"/>
          </a:p>
          <a:p>
            <a:r>
              <a:rPr lang="en-US" dirty="0" smtClean="0"/>
              <a:t>Olga </a:t>
            </a:r>
            <a:r>
              <a:rPr lang="en-US" dirty="0" err="1" smtClean="0"/>
              <a:t>Segler</a:t>
            </a:r>
            <a:r>
              <a:rPr lang="en-US" dirty="0" smtClean="0"/>
              <a:t> decided to jump from the window of her second story apartment on September 24. Her daughter waited down below on the sidewalk, encouraging her to jump. The firemen caught the eighty-year-old woman in their rescue net but she injured her back on impact and had to be taken by ambulance to the nearby Lazarus Hospital. Olga </a:t>
            </a:r>
            <a:r>
              <a:rPr lang="en-US" dirty="0" err="1" smtClean="0"/>
              <a:t>Segler</a:t>
            </a:r>
            <a:r>
              <a:rPr lang="en-US" dirty="0" smtClean="0"/>
              <a:t> died the next day.[6] Her heart had given out as a consequence of the overexcitement she experienced during the escape.[7] </a:t>
            </a:r>
            <a:br>
              <a:rPr lang="en-US" dirty="0" smtClean="0"/>
            </a:br>
            <a:r>
              <a:rPr lang="en-US" dirty="0" smtClean="0"/>
              <a:t/>
            </a:r>
            <a:br>
              <a:rPr lang="en-US" dirty="0" smtClean="0"/>
            </a:br>
            <a:r>
              <a:rPr lang="en-US" dirty="0" smtClean="0"/>
              <a:t>The East German authorities registered Olga </a:t>
            </a:r>
            <a:r>
              <a:rPr lang="en-US" dirty="0" err="1" smtClean="0"/>
              <a:t>Segler’s</a:t>
            </a:r>
            <a:r>
              <a:rPr lang="en-US" dirty="0" smtClean="0"/>
              <a:t> escape attempt as a “border breach,” and the official report referred to her successful “flight from the republic.”[8] Believing that the fatally injured old woman had survived, they opened an investigation against her.[9] </a:t>
            </a:r>
            <a:br>
              <a:rPr lang="en-US" dirty="0" smtClean="0"/>
            </a:br>
            <a:r>
              <a:rPr lang="en-US" dirty="0" smtClean="0"/>
              <a:t/>
            </a:r>
            <a:br>
              <a:rPr lang="en-US" dirty="0" smtClean="0"/>
            </a:br>
            <a:r>
              <a:rPr lang="en-US" dirty="0" smtClean="0"/>
              <a:t>Meanwhile, on the other side of the Wall, Olga </a:t>
            </a:r>
            <a:r>
              <a:rPr lang="en-US" dirty="0" err="1" smtClean="0"/>
              <a:t>Segler</a:t>
            </a:r>
            <a:r>
              <a:rPr lang="en-US" dirty="0" smtClean="0"/>
              <a:t> was being publicly mourned. Her funeral was held at the municipal cemetery in Berlin-</a:t>
            </a:r>
            <a:r>
              <a:rPr lang="en-US" dirty="0" err="1" smtClean="0"/>
              <a:t>Reinickendorf</a:t>
            </a:r>
            <a:r>
              <a:rPr lang="en-US" dirty="0" smtClean="0"/>
              <a:t>. A memorial was dedicated at the site of her fall in November 1961.</a:t>
            </a:r>
            <a:endParaRPr lang="en-US" dirty="0"/>
          </a:p>
        </p:txBody>
      </p:sp>
      <p:sp>
        <p:nvSpPr>
          <p:cNvPr id="4" name="Slide Number Placeholder 3"/>
          <p:cNvSpPr>
            <a:spLocks noGrp="1"/>
          </p:cNvSpPr>
          <p:nvPr>
            <p:ph type="sldNum" sz="quarter" idx="10"/>
          </p:nvPr>
        </p:nvSpPr>
        <p:spPr/>
        <p:txBody>
          <a:bodyPr/>
          <a:lstStyle/>
          <a:p>
            <a:fld id="{92394A23-376B-4A89-9BAC-FFF689F51C66}" type="slidenum">
              <a:rPr lang="en-US" smtClean="0"/>
              <a:pPr/>
              <a:t>25</a:t>
            </a:fld>
            <a:endParaRPr lang="en-US" dirty="0"/>
          </a:p>
        </p:txBody>
      </p:sp>
    </p:spTree>
    <p:extLst>
      <p:ext uri="{BB962C8B-B14F-4D97-AF65-F5344CB8AC3E}">
        <p14:creationId xmlns:p14="http://schemas.microsoft.com/office/powerpoint/2010/main" val="15435254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The Nationalists retreated to the island of Taiwan and set up an independent China.</a:t>
            </a:r>
          </a:p>
          <a:p>
            <a:endParaRPr lang="en-US" dirty="0" smtClean="0"/>
          </a:p>
          <a:p>
            <a:pPr marL="228600" indent="-228600">
              <a:buAutoNum type="arabicPeriod"/>
            </a:pPr>
            <a:r>
              <a:rPr lang="en-US" dirty="0" smtClean="0"/>
              <a:t>U.S. sent a naval fleet to prevent the invasion of Taiwan by mainland Communist Chinese.</a:t>
            </a:r>
          </a:p>
          <a:p>
            <a:pPr marL="228600" indent="-228600">
              <a:buAutoNum type="arabicPeriod"/>
            </a:pPr>
            <a:r>
              <a:rPr lang="en-US" dirty="0" smtClean="0"/>
              <a:t>2. China negotiated a 10-year treaty of alliance and aid with their fellow communists, the Soviets.</a:t>
            </a:r>
          </a:p>
          <a:p>
            <a:endParaRPr lang="en-US" dirty="0"/>
          </a:p>
        </p:txBody>
      </p:sp>
      <p:sp>
        <p:nvSpPr>
          <p:cNvPr id="4" name="Slide Number Placeholder 3"/>
          <p:cNvSpPr>
            <a:spLocks noGrp="1"/>
          </p:cNvSpPr>
          <p:nvPr>
            <p:ph type="sldNum" sz="quarter" idx="10"/>
          </p:nvPr>
        </p:nvSpPr>
        <p:spPr/>
        <p:txBody>
          <a:bodyPr/>
          <a:lstStyle/>
          <a:p>
            <a:fld id="{92394A23-376B-4A89-9BAC-FFF689F51C66}" type="slidenum">
              <a:rPr lang="en-US" smtClean="0"/>
              <a:pPr/>
              <a:t>28</a:t>
            </a:fld>
            <a:endParaRPr lang="en-US" dirty="0"/>
          </a:p>
        </p:txBody>
      </p:sp>
    </p:spTree>
    <p:extLst>
      <p:ext uri="{BB962C8B-B14F-4D97-AF65-F5344CB8AC3E}">
        <p14:creationId xmlns:p14="http://schemas.microsoft.com/office/powerpoint/2010/main" val="423941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 </a:t>
            </a:r>
            <a:r>
              <a:rPr lang="en-US" dirty="0" smtClean="0"/>
              <a:t>After the withdrawal of the defeated Japanese at the end of WWII.</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a:t>
            </a:r>
            <a:r>
              <a:rPr lang="en-US" baseline="0" dirty="0" smtClean="0"/>
              <a:t> </a:t>
            </a:r>
            <a:r>
              <a:rPr lang="en-US" dirty="0" smtClean="0"/>
              <a:t>A war between the French and the Viet Minh broke out in November, 1946. The U.S. was not involved.</a:t>
            </a:r>
          </a:p>
          <a:p>
            <a:endParaRPr lang="en-US" dirty="0"/>
          </a:p>
        </p:txBody>
      </p:sp>
      <p:sp>
        <p:nvSpPr>
          <p:cNvPr id="4" name="Slide Number Placeholder 3"/>
          <p:cNvSpPr>
            <a:spLocks noGrp="1"/>
          </p:cNvSpPr>
          <p:nvPr>
            <p:ph type="sldNum" sz="quarter" idx="10"/>
          </p:nvPr>
        </p:nvSpPr>
        <p:spPr/>
        <p:txBody>
          <a:bodyPr/>
          <a:lstStyle/>
          <a:p>
            <a:fld id="{92394A23-376B-4A89-9BAC-FFF689F51C66}" type="slidenum">
              <a:rPr lang="en-US" smtClean="0"/>
              <a:pPr/>
              <a:t>31</a:t>
            </a:fld>
            <a:endParaRPr lang="en-US" dirty="0"/>
          </a:p>
        </p:txBody>
      </p:sp>
    </p:spTree>
    <p:extLst>
      <p:ext uri="{BB962C8B-B14F-4D97-AF65-F5344CB8AC3E}">
        <p14:creationId xmlns:p14="http://schemas.microsoft.com/office/powerpoint/2010/main" val="22447805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2. Defined the threat as a military threat by the "Communist Bloc”</a:t>
            </a:r>
            <a:endParaRPr lang="en-US" dirty="0"/>
          </a:p>
        </p:txBody>
      </p:sp>
      <p:sp>
        <p:nvSpPr>
          <p:cNvPr id="4" name="Slide Number Placeholder 3"/>
          <p:cNvSpPr>
            <a:spLocks noGrp="1"/>
          </p:cNvSpPr>
          <p:nvPr>
            <p:ph type="sldNum" sz="quarter" idx="10"/>
          </p:nvPr>
        </p:nvSpPr>
        <p:spPr/>
        <p:txBody>
          <a:bodyPr/>
          <a:lstStyle/>
          <a:p>
            <a:fld id="{92394A23-376B-4A89-9BAC-FFF689F51C66}" type="slidenum">
              <a:rPr lang="en-US" smtClean="0"/>
              <a:pPr/>
              <a:t>33</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if one country falls to communism, it is likely that its neighbors will too, just like dominoes.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92394A23-376B-4A89-9BAC-FFF689F51C66}" type="slidenum">
              <a:rPr lang="en-US" smtClean="0"/>
              <a:pPr/>
              <a:t>34</a:t>
            </a:fld>
            <a:endParaRPr lang="en-US" dirty="0"/>
          </a:p>
        </p:txBody>
      </p:sp>
    </p:spTree>
    <p:extLst>
      <p:ext uri="{BB962C8B-B14F-4D97-AF65-F5344CB8AC3E}">
        <p14:creationId xmlns:p14="http://schemas.microsoft.com/office/powerpoint/2010/main" val="1135314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 In 1949, Soviets conducted their first atomic test explosion. President Truman decided to go ahead with H-bomb development. </a:t>
            </a:r>
          </a:p>
          <a:p>
            <a:endParaRPr lang="en-US" dirty="0" smtClean="0"/>
          </a:p>
          <a:p>
            <a:r>
              <a:rPr lang="en-US" dirty="0" smtClean="0"/>
              <a:t>DOT GAME WITH STUDENTS</a:t>
            </a:r>
            <a:endParaRPr lang="en-US" dirty="0"/>
          </a:p>
        </p:txBody>
      </p:sp>
      <p:sp>
        <p:nvSpPr>
          <p:cNvPr id="4" name="Slide Number Placeholder 3"/>
          <p:cNvSpPr>
            <a:spLocks noGrp="1"/>
          </p:cNvSpPr>
          <p:nvPr>
            <p:ph type="sldNum" sz="quarter" idx="10"/>
          </p:nvPr>
        </p:nvSpPr>
        <p:spPr/>
        <p:txBody>
          <a:bodyPr/>
          <a:lstStyle/>
          <a:p>
            <a:fld id="{92394A23-376B-4A89-9BAC-FFF689F51C66}" type="slidenum">
              <a:rPr lang="en-US" smtClean="0"/>
              <a:pPr/>
              <a:t>36</a:t>
            </a:fld>
            <a:endParaRPr lang="en-US" dirty="0"/>
          </a:p>
        </p:txBody>
      </p:sp>
    </p:spTree>
    <p:extLst>
      <p:ext uri="{BB962C8B-B14F-4D97-AF65-F5344CB8AC3E}">
        <p14:creationId xmlns:p14="http://schemas.microsoft.com/office/powerpoint/2010/main" val="1963859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dirty="0" smtClean="0"/>
              <a:t>Neither Churchill nor FDR told Stalin about the atomic bomb. </a:t>
            </a:r>
            <a:br>
              <a:rPr lang="en-US" dirty="0" smtClean="0"/>
            </a:br>
            <a:endParaRPr lang="en-US" dirty="0" smtClean="0"/>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dirty="0" smtClean="0"/>
              <a:t>All other nations were weakened by the war</a:t>
            </a:r>
          </a:p>
          <a:p>
            <a:endParaRPr lang="en-US" dirty="0"/>
          </a:p>
        </p:txBody>
      </p:sp>
      <p:sp>
        <p:nvSpPr>
          <p:cNvPr id="4" name="Slide Number Placeholder 3"/>
          <p:cNvSpPr>
            <a:spLocks noGrp="1"/>
          </p:cNvSpPr>
          <p:nvPr>
            <p:ph type="sldNum" sz="quarter" idx="10"/>
          </p:nvPr>
        </p:nvSpPr>
        <p:spPr/>
        <p:txBody>
          <a:bodyPr/>
          <a:lstStyle/>
          <a:p>
            <a:fld id="{92394A23-376B-4A89-9BAC-FFF689F51C66}" type="slidenum">
              <a:rPr lang="en-US" smtClean="0"/>
              <a:pPr/>
              <a:t>3</a:t>
            </a:fld>
            <a:endParaRPr lang="en-US" dirty="0"/>
          </a:p>
        </p:txBody>
      </p:sp>
    </p:spTree>
    <p:extLst>
      <p:ext uri="{BB962C8B-B14F-4D97-AF65-F5344CB8AC3E}">
        <p14:creationId xmlns:p14="http://schemas.microsoft.com/office/powerpoint/2010/main" val="42877929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 Loyalty checks of government workers began in 1947 because of fear of communist infiltration.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 </a:t>
            </a:r>
            <a:r>
              <a:rPr lang="en-US" dirty="0" smtClean="0"/>
              <a:t>Sen. Joseph McCarthy began to speak out against communist influence in the government with a speech in February 1950 in which he contended that the State Dept. was riddled with communists </a:t>
            </a:r>
            <a:br>
              <a:rPr lang="en-US" dirty="0" smtClean="0"/>
            </a:br>
            <a:endParaRPr lang="en-US" dirty="0" smtClean="0"/>
          </a:p>
          <a:p>
            <a:endParaRPr lang="en-US" dirty="0"/>
          </a:p>
        </p:txBody>
      </p:sp>
      <p:sp>
        <p:nvSpPr>
          <p:cNvPr id="4" name="Slide Number Placeholder 3"/>
          <p:cNvSpPr>
            <a:spLocks noGrp="1"/>
          </p:cNvSpPr>
          <p:nvPr>
            <p:ph type="sldNum" sz="quarter" idx="10"/>
          </p:nvPr>
        </p:nvSpPr>
        <p:spPr/>
        <p:txBody>
          <a:bodyPr/>
          <a:lstStyle/>
          <a:p>
            <a:fld id="{92394A23-376B-4A89-9BAC-FFF689F51C66}" type="slidenum">
              <a:rPr lang="en-US" smtClean="0"/>
              <a:pPr/>
              <a:t>37</a:t>
            </a:fld>
            <a:endParaRPr lang="en-US" dirty="0"/>
          </a:p>
        </p:txBody>
      </p:sp>
    </p:spTree>
    <p:extLst>
      <p:ext uri="{BB962C8B-B14F-4D97-AF65-F5344CB8AC3E}">
        <p14:creationId xmlns:p14="http://schemas.microsoft.com/office/powerpoint/2010/main" val="41904381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held numerous public hearings and ruined reputations of blacklisted individuals, including many from TV, radio, and the movies. </a:t>
            </a:r>
          </a:p>
          <a:p>
            <a:endParaRPr lang="en-US" dirty="0"/>
          </a:p>
        </p:txBody>
      </p:sp>
      <p:sp>
        <p:nvSpPr>
          <p:cNvPr id="4" name="Slide Number Placeholder 3"/>
          <p:cNvSpPr>
            <a:spLocks noGrp="1"/>
          </p:cNvSpPr>
          <p:nvPr>
            <p:ph type="sldNum" sz="quarter" idx="10"/>
          </p:nvPr>
        </p:nvSpPr>
        <p:spPr/>
        <p:txBody>
          <a:bodyPr/>
          <a:lstStyle/>
          <a:p>
            <a:fld id="{92394A23-376B-4A89-9BAC-FFF689F51C66}" type="slidenum">
              <a:rPr lang="en-US" smtClean="0"/>
              <a:pPr/>
              <a:t>38</a:t>
            </a:fld>
            <a:endParaRPr lang="en-US" dirty="0"/>
          </a:p>
        </p:txBody>
      </p:sp>
    </p:spTree>
    <p:extLst>
      <p:ext uri="{BB962C8B-B14F-4D97-AF65-F5344CB8AC3E}">
        <p14:creationId xmlns:p14="http://schemas.microsoft.com/office/powerpoint/2010/main" val="37630547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Explosive yields now 50x that of Hiroshima bomb.</a:t>
            </a:r>
          </a:p>
          <a:p>
            <a:endParaRPr lang="en-US" dirty="0" smtClean="0"/>
          </a:p>
          <a:p>
            <a:r>
              <a:rPr lang="en-US" dirty="0" smtClean="0"/>
              <a:t>B. The continued testing of H-bombs by both the U.S. and Soviets begins to raise global radiation levels and pose a serious health risk.</a:t>
            </a:r>
          </a:p>
          <a:p>
            <a:r>
              <a:rPr lang="en-US" dirty="0" smtClean="0"/>
              <a:t>	1. England successfully tested its first nuclear weapon in 1952.</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 Anti-nuclear protests began in England and spread to the U.S.</a:t>
            </a:r>
          </a:p>
          <a:p>
            <a:endParaRPr lang="en-US" dirty="0"/>
          </a:p>
        </p:txBody>
      </p:sp>
      <p:sp>
        <p:nvSpPr>
          <p:cNvPr id="4" name="Slide Number Placeholder 3"/>
          <p:cNvSpPr>
            <a:spLocks noGrp="1"/>
          </p:cNvSpPr>
          <p:nvPr>
            <p:ph type="sldNum" sz="quarter" idx="10"/>
          </p:nvPr>
        </p:nvSpPr>
        <p:spPr/>
        <p:txBody>
          <a:bodyPr/>
          <a:lstStyle/>
          <a:p>
            <a:fld id="{92394A23-376B-4A89-9BAC-FFF689F51C66}" type="slidenum">
              <a:rPr lang="en-US" smtClean="0"/>
              <a:pPr/>
              <a:t>40</a:t>
            </a:fld>
            <a:endParaRPr lang="en-US" dirty="0"/>
          </a:p>
        </p:txBody>
      </p:sp>
    </p:spTree>
    <p:extLst>
      <p:ext uri="{BB962C8B-B14F-4D97-AF65-F5344CB8AC3E}">
        <p14:creationId xmlns:p14="http://schemas.microsoft.com/office/powerpoint/2010/main" val="39767993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 Soviets launched the first artificial satellite, Sputnik, in 1957, demonstrating their capability to develop ICBM’s.</a:t>
            </a:r>
            <a:endParaRPr lang="en-US" dirty="0"/>
          </a:p>
        </p:txBody>
      </p:sp>
      <p:sp>
        <p:nvSpPr>
          <p:cNvPr id="4" name="Slide Number Placeholder 3"/>
          <p:cNvSpPr>
            <a:spLocks noGrp="1"/>
          </p:cNvSpPr>
          <p:nvPr>
            <p:ph type="sldNum" sz="quarter" idx="10"/>
          </p:nvPr>
        </p:nvSpPr>
        <p:spPr/>
        <p:txBody>
          <a:bodyPr/>
          <a:lstStyle/>
          <a:p>
            <a:fld id="{92394A23-376B-4A89-9BAC-FFF689F51C66}" type="slidenum">
              <a:rPr lang="en-US" smtClean="0"/>
              <a:pPr/>
              <a:t>41</a:t>
            </a:fld>
            <a:endParaRPr lang="en-US" dirty="0"/>
          </a:p>
        </p:txBody>
      </p:sp>
    </p:spTree>
    <p:extLst>
      <p:ext uri="{BB962C8B-B14F-4D97-AF65-F5344CB8AC3E}">
        <p14:creationId xmlns:p14="http://schemas.microsoft.com/office/powerpoint/2010/main" val="25848439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government accelerated missile development in reaction to Sputnik, </a:t>
            </a:r>
            <a:endParaRPr lang="en-US" dirty="0"/>
          </a:p>
        </p:txBody>
      </p:sp>
      <p:sp>
        <p:nvSpPr>
          <p:cNvPr id="4" name="Slide Number Placeholder 3"/>
          <p:cNvSpPr>
            <a:spLocks noGrp="1"/>
          </p:cNvSpPr>
          <p:nvPr>
            <p:ph type="sldNum" sz="quarter" idx="10"/>
          </p:nvPr>
        </p:nvSpPr>
        <p:spPr/>
        <p:txBody>
          <a:bodyPr/>
          <a:lstStyle/>
          <a:p>
            <a:fld id="{92394A23-376B-4A89-9BAC-FFF689F51C66}" type="slidenum">
              <a:rPr lang="en-US" smtClean="0"/>
              <a:pPr/>
              <a:t>42</a:t>
            </a:fld>
            <a:endParaRPr lang="en-US" dirty="0"/>
          </a:p>
        </p:txBody>
      </p:sp>
    </p:spTree>
    <p:extLst>
      <p:ext uri="{BB962C8B-B14F-4D97-AF65-F5344CB8AC3E}">
        <p14:creationId xmlns:p14="http://schemas.microsoft.com/office/powerpoint/2010/main" val="41434316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1960 a U.S. U-2 spy plane shot down over the Soviet Union, heightened tensions, and prevented a once-promising negotiating effort.</a:t>
            </a:r>
          </a:p>
          <a:p>
            <a:endParaRPr lang="en-US" dirty="0"/>
          </a:p>
        </p:txBody>
      </p:sp>
      <p:sp>
        <p:nvSpPr>
          <p:cNvPr id="4" name="Slide Number Placeholder 3"/>
          <p:cNvSpPr>
            <a:spLocks noGrp="1"/>
          </p:cNvSpPr>
          <p:nvPr>
            <p:ph type="sldNum" sz="quarter" idx="10"/>
          </p:nvPr>
        </p:nvSpPr>
        <p:spPr/>
        <p:txBody>
          <a:bodyPr/>
          <a:lstStyle/>
          <a:p>
            <a:fld id="{92394A23-376B-4A89-9BAC-FFF689F51C66}" type="slidenum">
              <a:rPr lang="en-US" smtClean="0"/>
              <a:pPr/>
              <a:t>43</a:t>
            </a:fld>
            <a:endParaRPr lang="en-US" dirty="0"/>
          </a:p>
        </p:txBody>
      </p:sp>
    </p:spTree>
    <p:extLst>
      <p:ext uri="{BB962C8B-B14F-4D97-AF65-F5344CB8AC3E}">
        <p14:creationId xmlns:p14="http://schemas.microsoft.com/office/powerpoint/2010/main" val="42491020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 North Koreans were well-supplied militarily by the Soviets. The U.S. had not built up the South Korean army.  Northerners invaded the south in June 1950.</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 U.S. intervened militarily and sought a UN Security Council resolution to condemn the actions of  North Korea.</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92394A23-376B-4A89-9BAC-FFF689F51C66}" type="slidenum">
              <a:rPr lang="en-US" smtClean="0"/>
              <a:pPr/>
              <a:t>46</a:t>
            </a:fld>
            <a:endParaRPr lang="en-US" dirty="0"/>
          </a:p>
        </p:txBody>
      </p:sp>
    </p:spTree>
    <p:extLst>
      <p:ext uri="{BB962C8B-B14F-4D97-AF65-F5344CB8AC3E}">
        <p14:creationId xmlns:p14="http://schemas.microsoft.com/office/powerpoint/2010/main" val="42782284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 Boycott over the issue of admitting the mainland Chinese government as the representative of China in the UN. </a:t>
            </a:r>
          </a:p>
          <a:p>
            <a:endParaRPr lang="en-US" dirty="0"/>
          </a:p>
        </p:txBody>
      </p:sp>
      <p:sp>
        <p:nvSpPr>
          <p:cNvPr id="4" name="Slide Number Placeholder 3"/>
          <p:cNvSpPr>
            <a:spLocks noGrp="1"/>
          </p:cNvSpPr>
          <p:nvPr>
            <p:ph type="sldNum" sz="quarter" idx="10"/>
          </p:nvPr>
        </p:nvSpPr>
        <p:spPr/>
        <p:txBody>
          <a:bodyPr/>
          <a:lstStyle/>
          <a:p>
            <a:fld id="{92394A23-376B-4A89-9BAC-FFF689F51C66}" type="slidenum">
              <a:rPr lang="en-US" smtClean="0"/>
              <a:pPr/>
              <a:t>47</a:t>
            </a:fld>
            <a:endParaRPr lang="en-US" dirty="0"/>
          </a:p>
        </p:txBody>
      </p:sp>
    </p:spTree>
    <p:extLst>
      <p:ext uri="{BB962C8B-B14F-4D97-AF65-F5344CB8AC3E}">
        <p14:creationId xmlns:p14="http://schemas.microsoft.com/office/powerpoint/2010/main" val="23199513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 U.S. turned the tide of war, advanced into North Korea and approached the Chinese border.</a:t>
            </a:r>
          </a:p>
          <a:p>
            <a:endParaRPr lang="en-US" dirty="0"/>
          </a:p>
        </p:txBody>
      </p:sp>
      <p:sp>
        <p:nvSpPr>
          <p:cNvPr id="4" name="Slide Number Placeholder 3"/>
          <p:cNvSpPr>
            <a:spLocks noGrp="1"/>
          </p:cNvSpPr>
          <p:nvPr>
            <p:ph type="sldNum" sz="quarter" idx="10"/>
          </p:nvPr>
        </p:nvSpPr>
        <p:spPr/>
        <p:txBody>
          <a:bodyPr/>
          <a:lstStyle/>
          <a:p>
            <a:fld id="{92394A23-376B-4A89-9BAC-FFF689F51C66}" type="slidenum">
              <a:rPr lang="en-US" smtClean="0"/>
              <a:pPr/>
              <a:t>48</a:t>
            </a:fld>
            <a:endParaRPr lang="en-US" dirty="0"/>
          </a:p>
        </p:txBody>
      </p:sp>
    </p:spTree>
    <p:extLst>
      <p:ext uri="{BB962C8B-B14F-4D97-AF65-F5344CB8AC3E}">
        <p14:creationId xmlns:p14="http://schemas.microsoft.com/office/powerpoint/2010/main" val="24357527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  The U.S. was thrown back to the vicinity of the 38th parallel, where the fighting continued.</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 A war of attrition, with U.S firepower pitted against Chinese manpower, was ended by a cease fire in 1953.</a:t>
            </a:r>
          </a:p>
          <a:p>
            <a:endParaRPr lang="en-US" dirty="0"/>
          </a:p>
        </p:txBody>
      </p:sp>
      <p:sp>
        <p:nvSpPr>
          <p:cNvPr id="4" name="Slide Number Placeholder 3"/>
          <p:cNvSpPr>
            <a:spLocks noGrp="1"/>
          </p:cNvSpPr>
          <p:nvPr>
            <p:ph type="sldNum" sz="quarter" idx="10"/>
          </p:nvPr>
        </p:nvSpPr>
        <p:spPr/>
        <p:txBody>
          <a:bodyPr/>
          <a:lstStyle/>
          <a:p>
            <a:fld id="{92394A23-376B-4A89-9BAC-FFF689F51C66}" type="slidenum">
              <a:rPr lang="en-US" smtClean="0"/>
              <a:pPr/>
              <a:t>49</a:t>
            </a:fld>
            <a:endParaRPr lang="en-US" dirty="0"/>
          </a:p>
        </p:txBody>
      </p:sp>
    </p:spTree>
    <p:extLst>
      <p:ext uri="{BB962C8B-B14F-4D97-AF65-F5344CB8AC3E}">
        <p14:creationId xmlns:p14="http://schemas.microsoft.com/office/powerpoint/2010/main" val="3177125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1.They expected a natural progression of European and then world domination by communism. </a:t>
            </a:r>
            <a:br>
              <a:rPr lang="en-US" dirty="0" smtClean="0"/>
            </a:br>
            <a:r>
              <a:rPr lang="en-US" dirty="0" smtClean="0"/>
              <a:t>2. Communists hoped for a collapse of capitalist economies and societies. </a:t>
            </a:r>
          </a:p>
          <a:p>
            <a:endParaRPr lang="en-US" dirty="0" smtClean="0"/>
          </a:p>
          <a:p>
            <a:r>
              <a:rPr lang="en-US" dirty="0" smtClean="0"/>
              <a:t>While “Communism” was still being established, the major fear was that the “infected” would cause damage to the still fragile “new order” within the communist state. A person with affiliation to Capitalism would become a spy, he would export state secrets or actually damage equipment, and of course spread “capitalist vices” amongst the population.</a:t>
            </a:r>
          </a:p>
          <a:p>
            <a:endParaRPr lang="en-US" dirty="0" smtClean="0"/>
          </a:p>
          <a:p>
            <a:r>
              <a:rPr lang="en-US" dirty="0" smtClean="0"/>
              <a:t>This poster is of a Soviet worker refusing to fall for the temptations of American Capitalism. A major fear for the Soviet Union.</a:t>
            </a:r>
          </a:p>
          <a:p>
            <a:endParaRPr lang="en-US" dirty="0" smtClean="0"/>
          </a:p>
          <a:p>
            <a:r>
              <a:rPr lang="en-US" dirty="0" smtClean="0"/>
              <a:t>In those times the general population in the East did indeed fear “capitalism”, as it was seen as a damaging force within their everyday life. For example, a factory breakdown would often be attributed to a spy damaging the equipment. Same for a crop blight, etc.</a:t>
            </a:r>
          </a:p>
          <a:p>
            <a:endParaRPr lang="en-US" dirty="0" smtClean="0"/>
          </a:p>
          <a:p>
            <a:r>
              <a:rPr lang="en-US" dirty="0" smtClean="0"/>
              <a:t>To counter this growing affection for “western joys”, the political leaders started to emphasize on the negative issues of capitalism, such as racism, unemployment, the homeless, the street violence, and of course the nuclear threat and general warmongering. </a:t>
            </a:r>
            <a:endParaRPr lang="en-US" dirty="0"/>
          </a:p>
        </p:txBody>
      </p:sp>
      <p:sp>
        <p:nvSpPr>
          <p:cNvPr id="4" name="Slide Number Placeholder 3"/>
          <p:cNvSpPr>
            <a:spLocks noGrp="1"/>
          </p:cNvSpPr>
          <p:nvPr>
            <p:ph type="sldNum" sz="quarter" idx="10"/>
          </p:nvPr>
        </p:nvSpPr>
        <p:spPr/>
        <p:txBody>
          <a:bodyPr/>
          <a:lstStyle/>
          <a:p>
            <a:fld id="{92394A23-376B-4A89-9BAC-FFF689F51C66}" type="slidenum">
              <a:rPr lang="en-US" smtClean="0"/>
              <a:pPr/>
              <a:t>4</a:t>
            </a:fld>
            <a:endParaRPr lang="en-US" dirty="0"/>
          </a:p>
        </p:txBody>
      </p:sp>
    </p:spTree>
    <p:extLst>
      <p:ext uri="{BB962C8B-B14F-4D97-AF65-F5344CB8AC3E}">
        <p14:creationId xmlns:p14="http://schemas.microsoft.com/office/powerpoint/2010/main" val="37944013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2. Korea was devastated by the war. Millions of lives were lost. Unification of Korea was postponed indefinitely.</a:t>
            </a:r>
          </a:p>
          <a:p>
            <a:r>
              <a:rPr lang="en-US" dirty="0" smtClean="0"/>
              <a:t>	3. A global arms race and military buildup by the U.S. bloc and the Soviet bloc was greatly stimulated.</a:t>
            </a:r>
          </a:p>
          <a:p>
            <a:r>
              <a:rPr lang="en-US" dirty="0" smtClean="0"/>
              <a:t>	4. U.S. changed its policy towards Vietnam, beginning to give aid to the French.</a:t>
            </a:r>
          </a:p>
          <a:p>
            <a:endParaRPr lang="en-US" dirty="0"/>
          </a:p>
        </p:txBody>
      </p:sp>
      <p:sp>
        <p:nvSpPr>
          <p:cNvPr id="4" name="Slide Number Placeholder 3"/>
          <p:cNvSpPr>
            <a:spLocks noGrp="1"/>
          </p:cNvSpPr>
          <p:nvPr>
            <p:ph type="sldNum" sz="quarter" idx="10"/>
          </p:nvPr>
        </p:nvSpPr>
        <p:spPr/>
        <p:txBody>
          <a:bodyPr/>
          <a:lstStyle/>
          <a:p>
            <a:fld id="{92394A23-376B-4A89-9BAC-FFF689F51C66}" type="slidenum">
              <a:rPr lang="en-US" smtClean="0"/>
              <a:pPr/>
              <a:t>51</a:t>
            </a:fld>
            <a:endParaRPr lang="en-US" dirty="0"/>
          </a:p>
        </p:txBody>
      </p:sp>
    </p:spTree>
    <p:extLst>
      <p:ext uri="{BB962C8B-B14F-4D97-AF65-F5344CB8AC3E}">
        <p14:creationId xmlns:p14="http://schemas.microsoft.com/office/powerpoint/2010/main" val="10338250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 France was ready to negotiate a withdrawal after their defeat at </a:t>
            </a:r>
            <a:r>
              <a:rPr lang="en-US" dirty="0" err="1" smtClean="0"/>
              <a:t>Dien</a:t>
            </a:r>
            <a:r>
              <a:rPr lang="en-US" dirty="0" smtClean="0"/>
              <a:t> Bien </a:t>
            </a:r>
            <a:r>
              <a:rPr lang="en-US" dirty="0" err="1" smtClean="0"/>
              <a:t>Phu</a:t>
            </a:r>
            <a:r>
              <a:rPr lang="en-US" dirty="0" smtClean="0"/>
              <a:t>, a besieged outpost in the interior of northern Vietnam.</a:t>
            </a:r>
          </a:p>
          <a:p>
            <a:r>
              <a:rPr lang="en-US" dirty="0" smtClean="0"/>
              <a:t>C. The Geneva Treaty (1954) provided for temporary division of Vietnam at 17˚ north. The French and allies to the south, and the Viet Minh in the north. In 1956, nationwide elections were supposed to re-unite Vietnam, and the French were to withdraw completely.</a:t>
            </a:r>
          </a:p>
          <a:p>
            <a:endParaRPr lang="en-US" dirty="0"/>
          </a:p>
        </p:txBody>
      </p:sp>
      <p:sp>
        <p:nvSpPr>
          <p:cNvPr id="4" name="Slide Number Placeholder 3"/>
          <p:cNvSpPr>
            <a:spLocks noGrp="1"/>
          </p:cNvSpPr>
          <p:nvPr>
            <p:ph type="sldNum" sz="quarter" idx="10"/>
          </p:nvPr>
        </p:nvSpPr>
        <p:spPr/>
        <p:txBody>
          <a:bodyPr/>
          <a:lstStyle/>
          <a:p>
            <a:fld id="{92394A23-376B-4A89-9BAC-FFF689F51C66}" type="slidenum">
              <a:rPr lang="en-US" smtClean="0"/>
              <a:pPr/>
              <a:t>52</a:t>
            </a:fld>
            <a:endParaRPr lang="en-US" dirty="0"/>
          </a:p>
        </p:txBody>
      </p:sp>
    </p:spTree>
    <p:extLst>
      <p:ext uri="{BB962C8B-B14F-4D97-AF65-F5344CB8AC3E}">
        <p14:creationId xmlns:p14="http://schemas.microsoft.com/office/powerpoint/2010/main" val="21782360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Diem refused to allow elections in the south in 1956 because Ho Chi Minh, the communist Viet Minh leader, was expected to win.</a:t>
            </a:r>
          </a:p>
          <a:p>
            <a:endParaRPr lang="en-US" dirty="0" smtClean="0"/>
          </a:p>
          <a:p>
            <a:pPr marL="228600" indent="-228600">
              <a:buAutoNum type="arabicPeriod"/>
            </a:pPr>
            <a:r>
              <a:rPr lang="en-US" dirty="0" smtClean="0"/>
              <a:t>A Vietnamese independence movement, the National Liberation Front, had popular support in the south and fought to gain independence.</a:t>
            </a:r>
          </a:p>
          <a:p>
            <a:pPr marL="0" indent="0">
              <a:buNone/>
            </a:pPr>
            <a:r>
              <a:rPr lang="en-US" dirty="0" smtClean="0"/>
              <a:t>2. The U.S. supported Diem until his government was overthrown by the generals of the southern Vietnamese army in November, 1963.</a:t>
            </a:r>
          </a:p>
          <a:p>
            <a:endParaRPr lang="en-US" dirty="0"/>
          </a:p>
        </p:txBody>
      </p:sp>
      <p:sp>
        <p:nvSpPr>
          <p:cNvPr id="4" name="Slide Number Placeholder 3"/>
          <p:cNvSpPr>
            <a:spLocks noGrp="1"/>
          </p:cNvSpPr>
          <p:nvPr>
            <p:ph type="sldNum" sz="quarter" idx="10"/>
          </p:nvPr>
        </p:nvSpPr>
        <p:spPr/>
        <p:txBody>
          <a:bodyPr/>
          <a:lstStyle/>
          <a:p>
            <a:fld id="{92394A23-376B-4A89-9BAC-FFF689F51C66}" type="slidenum">
              <a:rPr lang="en-US" smtClean="0"/>
              <a:pPr/>
              <a:t>53</a:t>
            </a:fld>
            <a:endParaRPr lang="en-US" dirty="0"/>
          </a:p>
        </p:txBody>
      </p:sp>
    </p:spTree>
    <p:extLst>
      <p:ext uri="{BB962C8B-B14F-4D97-AF65-F5344CB8AC3E}">
        <p14:creationId xmlns:p14="http://schemas.microsoft.com/office/powerpoint/2010/main" val="42640815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 </a:t>
            </a:r>
            <a:r>
              <a:rPr lang="en-US" i="1" dirty="0" smtClean="0"/>
              <a:t>U.S.S. Maddox </a:t>
            </a:r>
            <a:r>
              <a:rPr lang="en-US" dirty="0" smtClean="0"/>
              <a:t>The incident was used by the Johnson administration to get Congressional support for expansion of U.S. role in the war.</a:t>
            </a:r>
            <a:endParaRPr lang="en-US" dirty="0"/>
          </a:p>
        </p:txBody>
      </p:sp>
      <p:sp>
        <p:nvSpPr>
          <p:cNvPr id="4" name="Slide Number Placeholder 3"/>
          <p:cNvSpPr>
            <a:spLocks noGrp="1"/>
          </p:cNvSpPr>
          <p:nvPr>
            <p:ph type="sldNum" sz="quarter" idx="10"/>
          </p:nvPr>
        </p:nvSpPr>
        <p:spPr/>
        <p:txBody>
          <a:bodyPr/>
          <a:lstStyle/>
          <a:p>
            <a:fld id="{92394A23-376B-4A89-9BAC-FFF689F51C66}" type="slidenum">
              <a:rPr lang="en-US" smtClean="0"/>
              <a:pPr/>
              <a:t>55</a:t>
            </a:fld>
            <a:endParaRPr lang="en-US" dirty="0"/>
          </a:p>
        </p:txBody>
      </p:sp>
    </p:spTree>
    <p:extLst>
      <p:ext uri="{BB962C8B-B14F-4D97-AF65-F5344CB8AC3E}">
        <p14:creationId xmlns:p14="http://schemas.microsoft.com/office/powerpoint/2010/main" val="41621042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 The North Vietnamese’s </a:t>
            </a:r>
            <a:r>
              <a:rPr lang="en-US" dirty="0" err="1" smtClean="0"/>
              <a:t>Tet</a:t>
            </a:r>
            <a:r>
              <a:rPr lang="en-US" dirty="0" smtClean="0"/>
              <a:t> Offensive (January, 1968), though defeated by U.S. forces, showed the depth of support of the NLF. </a:t>
            </a:r>
          </a:p>
          <a:p>
            <a:endParaRPr lang="en-US" dirty="0"/>
          </a:p>
        </p:txBody>
      </p:sp>
      <p:sp>
        <p:nvSpPr>
          <p:cNvPr id="4" name="Slide Number Placeholder 3"/>
          <p:cNvSpPr>
            <a:spLocks noGrp="1"/>
          </p:cNvSpPr>
          <p:nvPr>
            <p:ph type="sldNum" sz="quarter" idx="10"/>
          </p:nvPr>
        </p:nvSpPr>
        <p:spPr/>
        <p:txBody>
          <a:bodyPr/>
          <a:lstStyle/>
          <a:p>
            <a:fld id="{92394A23-376B-4A89-9BAC-FFF689F51C66}" type="slidenum">
              <a:rPr lang="en-US" smtClean="0"/>
              <a:pPr/>
              <a:t>57</a:t>
            </a:fld>
            <a:endParaRPr lang="en-US" dirty="0"/>
          </a:p>
        </p:txBody>
      </p:sp>
    </p:spTree>
    <p:extLst>
      <p:ext uri="{BB962C8B-B14F-4D97-AF65-F5344CB8AC3E}">
        <p14:creationId xmlns:p14="http://schemas.microsoft.com/office/powerpoint/2010/main" val="41732202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 After an election campaign marred by anti-war protests, civil rights demonstrations, and violent police reaction, Nixon was elected.</a:t>
            </a:r>
          </a:p>
          <a:p>
            <a:endParaRPr lang="en-US" dirty="0"/>
          </a:p>
        </p:txBody>
      </p:sp>
      <p:sp>
        <p:nvSpPr>
          <p:cNvPr id="4" name="Slide Number Placeholder 3"/>
          <p:cNvSpPr>
            <a:spLocks noGrp="1"/>
          </p:cNvSpPr>
          <p:nvPr>
            <p:ph type="sldNum" sz="quarter" idx="10"/>
          </p:nvPr>
        </p:nvSpPr>
        <p:spPr/>
        <p:txBody>
          <a:bodyPr/>
          <a:lstStyle/>
          <a:p>
            <a:fld id="{92394A23-376B-4A89-9BAC-FFF689F51C66}" type="slidenum">
              <a:rPr lang="en-US" smtClean="0"/>
              <a:pPr/>
              <a:t>58</a:t>
            </a:fld>
            <a:endParaRPr lang="en-US" dirty="0"/>
          </a:p>
        </p:txBody>
      </p:sp>
    </p:spTree>
    <p:extLst>
      <p:ext uri="{BB962C8B-B14F-4D97-AF65-F5344CB8AC3E}">
        <p14:creationId xmlns:p14="http://schemas.microsoft.com/office/powerpoint/2010/main" val="10776118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 </a:t>
            </a:r>
            <a:r>
              <a:rPr lang="en-US" dirty="0" smtClean="0"/>
              <a:t>Protests continued in the U.S. while the war intensified. </a:t>
            </a:r>
          </a:p>
          <a:p>
            <a:endParaRPr lang="en-US" dirty="0"/>
          </a:p>
        </p:txBody>
      </p:sp>
      <p:sp>
        <p:nvSpPr>
          <p:cNvPr id="4" name="Slide Number Placeholder 3"/>
          <p:cNvSpPr>
            <a:spLocks noGrp="1"/>
          </p:cNvSpPr>
          <p:nvPr>
            <p:ph type="sldNum" sz="quarter" idx="10"/>
          </p:nvPr>
        </p:nvSpPr>
        <p:spPr/>
        <p:txBody>
          <a:bodyPr/>
          <a:lstStyle/>
          <a:p>
            <a:fld id="{92394A23-376B-4A89-9BAC-FFF689F51C66}" type="slidenum">
              <a:rPr lang="en-US" smtClean="0"/>
              <a:pPr/>
              <a:t>59</a:t>
            </a:fld>
            <a:endParaRPr lang="en-US" dirty="0"/>
          </a:p>
        </p:txBody>
      </p:sp>
    </p:spTree>
    <p:extLst>
      <p:ext uri="{BB962C8B-B14F-4D97-AF65-F5344CB8AC3E}">
        <p14:creationId xmlns:p14="http://schemas.microsoft.com/office/powerpoint/2010/main" val="26974302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 Under the terms of an agreement with the Viet Minh, the U. S. completed its withdrawal from the south in1973. In 1975, renewed fighting led to a quick collapse of the U.S. supported army in the south, and the reunification of Vietnam by the Viet Minh.</a:t>
            </a:r>
          </a:p>
          <a:p>
            <a:endParaRPr lang="en-US" dirty="0"/>
          </a:p>
        </p:txBody>
      </p:sp>
      <p:sp>
        <p:nvSpPr>
          <p:cNvPr id="4" name="Slide Number Placeholder 3"/>
          <p:cNvSpPr>
            <a:spLocks noGrp="1"/>
          </p:cNvSpPr>
          <p:nvPr>
            <p:ph type="sldNum" sz="quarter" idx="10"/>
          </p:nvPr>
        </p:nvSpPr>
        <p:spPr/>
        <p:txBody>
          <a:bodyPr/>
          <a:lstStyle/>
          <a:p>
            <a:fld id="{92394A23-376B-4A89-9BAC-FFF689F51C66}" type="slidenum">
              <a:rPr lang="en-US" smtClean="0"/>
              <a:pPr/>
              <a:t>60</a:t>
            </a:fld>
            <a:endParaRPr lang="en-US" dirty="0"/>
          </a:p>
        </p:txBody>
      </p:sp>
    </p:spTree>
    <p:extLst>
      <p:ext uri="{BB962C8B-B14F-4D97-AF65-F5344CB8AC3E}">
        <p14:creationId xmlns:p14="http://schemas.microsoft.com/office/powerpoint/2010/main" val="2571613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 </a:t>
            </a:r>
            <a:r>
              <a:rPr lang="en-US" dirty="0" smtClean="0"/>
              <a:t>, Communist regime, which killed more than a million of its own people.</a:t>
            </a:r>
          </a:p>
          <a:p>
            <a:endParaRPr lang="en-US" dirty="0"/>
          </a:p>
        </p:txBody>
      </p:sp>
      <p:sp>
        <p:nvSpPr>
          <p:cNvPr id="4" name="Slide Number Placeholder 3"/>
          <p:cNvSpPr>
            <a:spLocks noGrp="1"/>
          </p:cNvSpPr>
          <p:nvPr>
            <p:ph type="sldNum" sz="quarter" idx="10"/>
          </p:nvPr>
        </p:nvSpPr>
        <p:spPr/>
        <p:txBody>
          <a:bodyPr/>
          <a:lstStyle/>
          <a:p>
            <a:fld id="{92394A23-376B-4A89-9BAC-FFF689F51C66}" type="slidenum">
              <a:rPr lang="en-US" smtClean="0"/>
              <a:pPr/>
              <a:t>61</a:t>
            </a:fld>
            <a:endParaRPr lang="en-US" dirty="0"/>
          </a:p>
        </p:txBody>
      </p:sp>
    </p:spTree>
    <p:extLst>
      <p:ext uri="{BB962C8B-B14F-4D97-AF65-F5344CB8AC3E}">
        <p14:creationId xmlns:p14="http://schemas.microsoft.com/office/powerpoint/2010/main" val="6530390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 </a:t>
            </a:r>
            <a:r>
              <a:rPr lang="en-US" dirty="0" smtClean="0"/>
              <a:t>Sharpening of domestic political differences, re-allocation of resources to war at expense of domestic programs, onset of inflationary cycle.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a:t>
            </a:r>
            <a:r>
              <a:rPr lang="en-US" baseline="0" dirty="0" smtClean="0"/>
              <a:t> </a:t>
            </a:r>
            <a:r>
              <a:rPr lang="en-US" baseline="0" dirty="0" smtClean="0"/>
              <a:t>D</a:t>
            </a:r>
            <a:r>
              <a:rPr lang="en-US" dirty="0" smtClean="0"/>
              <a:t>isillusionment and uncertainty in foreign policy.</a:t>
            </a:r>
          </a:p>
          <a:p>
            <a:endParaRPr lang="en-US" dirty="0"/>
          </a:p>
        </p:txBody>
      </p:sp>
      <p:sp>
        <p:nvSpPr>
          <p:cNvPr id="4" name="Slide Number Placeholder 3"/>
          <p:cNvSpPr>
            <a:spLocks noGrp="1"/>
          </p:cNvSpPr>
          <p:nvPr>
            <p:ph type="sldNum" sz="quarter" idx="10"/>
          </p:nvPr>
        </p:nvSpPr>
        <p:spPr/>
        <p:txBody>
          <a:bodyPr/>
          <a:lstStyle/>
          <a:p>
            <a:fld id="{92394A23-376B-4A89-9BAC-FFF689F51C66}" type="slidenum">
              <a:rPr lang="en-US" smtClean="0"/>
              <a:pPr/>
              <a:t>62</a:t>
            </a:fld>
            <a:endParaRPr lang="en-US" dirty="0"/>
          </a:p>
        </p:txBody>
      </p:sp>
    </p:spTree>
    <p:extLst>
      <p:ext uri="{BB962C8B-B14F-4D97-AF65-F5344CB8AC3E}">
        <p14:creationId xmlns:p14="http://schemas.microsoft.com/office/powerpoint/2010/main" val="8917466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lphaLcPeriod"/>
            </a:pPr>
            <a:r>
              <a:rPr lang="en-US" dirty="0" smtClean="0"/>
              <a:t>The U.S. is protected by an ocean and didn’t fight either World Wars on their home soil.</a:t>
            </a:r>
          </a:p>
          <a:p>
            <a:pPr marL="228600" indent="-228600">
              <a:buAutoNum type="alphaLcPeriod"/>
            </a:pPr>
            <a:r>
              <a:rPr lang="en-US" dirty="0" smtClean="0"/>
              <a:t>b. The Soviet Union was invaded twice in the twentieth century by Germany and suffered devastating losses to their armies and civilians.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92394A23-376B-4A89-9BAC-FFF689F51C66}" type="slidenum">
              <a:rPr lang="en-US" smtClean="0"/>
              <a:pPr/>
              <a:t>7</a:t>
            </a:fld>
            <a:endParaRPr lang="en-US" dirty="0"/>
          </a:p>
        </p:txBody>
      </p:sp>
    </p:spTree>
    <p:extLst>
      <p:ext uri="{BB962C8B-B14F-4D97-AF65-F5344CB8AC3E}">
        <p14:creationId xmlns:p14="http://schemas.microsoft.com/office/powerpoint/2010/main" val="16230133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2394A23-376B-4A89-9BAC-FFF689F51C66}" type="slidenum">
              <a:rPr lang="en-US" smtClean="0"/>
              <a:pPr/>
              <a:t>75</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General Assembly with 	delegates from each nation. Three votes to USSR as result of Yalta Conference promise </a:t>
            </a:r>
          </a:p>
          <a:p>
            <a:r>
              <a:rPr lang="en-US" dirty="0" smtClean="0"/>
              <a:t>3. International Court of Justice to deal with legal disputes between members </a:t>
            </a:r>
          </a:p>
          <a:p>
            <a:endParaRPr lang="en-US" dirty="0"/>
          </a:p>
        </p:txBody>
      </p:sp>
      <p:sp>
        <p:nvSpPr>
          <p:cNvPr id="4" name="Slide Number Placeholder 3"/>
          <p:cNvSpPr>
            <a:spLocks noGrp="1"/>
          </p:cNvSpPr>
          <p:nvPr>
            <p:ph type="sldNum" sz="quarter" idx="10"/>
          </p:nvPr>
        </p:nvSpPr>
        <p:spPr/>
        <p:txBody>
          <a:bodyPr/>
          <a:lstStyle/>
          <a:p>
            <a:fld id="{92394A23-376B-4A89-9BAC-FFF689F51C66}" type="slidenum">
              <a:rPr lang="en-US" smtClean="0"/>
              <a:pPr/>
              <a:t>10</a:t>
            </a:fld>
            <a:endParaRPr lang="en-US" dirty="0"/>
          </a:p>
        </p:txBody>
      </p:sp>
    </p:spTree>
    <p:extLst>
      <p:ext uri="{BB962C8B-B14F-4D97-AF65-F5344CB8AC3E}">
        <p14:creationId xmlns:p14="http://schemas.microsoft.com/office/powerpoint/2010/main" val="2482958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914400" rtl="0" eaLnBrk="1" fontAlgn="auto" latinLnBrk="0" hangingPunct="1">
              <a:lnSpc>
                <a:spcPct val="100000"/>
              </a:lnSpc>
              <a:spcBef>
                <a:spcPts val="0"/>
              </a:spcBef>
              <a:spcAft>
                <a:spcPts val="0"/>
              </a:spcAft>
              <a:buClrTx/>
              <a:buSzTx/>
              <a:buFontTx/>
              <a:buAutoNum type="alphaUcPeriod"/>
              <a:tabLst/>
              <a:defRPr/>
            </a:pPr>
            <a:r>
              <a:rPr lang="en-US" dirty="0" smtClean="0"/>
              <a:t>There were perceptions of a military threat:</a:t>
            </a:r>
          </a:p>
          <a:p>
            <a:pPr marL="228600" marR="0" indent="-228600" algn="l" defTabSz="914400" rtl="0" eaLnBrk="1" fontAlgn="auto" latinLnBrk="0" hangingPunct="1">
              <a:lnSpc>
                <a:spcPct val="100000"/>
              </a:lnSpc>
              <a:spcBef>
                <a:spcPts val="0"/>
              </a:spcBef>
              <a:spcAft>
                <a:spcPts val="0"/>
              </a:spcAft>
              <a:buClrTx/>
              <a:buSzTx/>
              <a:buFontTx/>
              <a:buAutoNum type="alphaUcPeriod"/>
              <a:tabLst/>
              <a:defRPr/>
            </a:pPr>
            <a:r>
              <a:rPr lang="en-US" dirty="0" smtClean="0"/>
              <a:t>We continued nuclear testing after the war is over.</a:t>
            </a:r>
          </a:p>
          <a:p>
            <a:pPr marL="228600" marR="0" indent="-228600" algn="l" defTabSz="914400" rtl="0" eaLnBrk="1" fontAlgn="auto" latinLnBrk="0" hangingPunct="1">
              <a:lnSpc>
                <a:spcPct val="100000"/>
              </a:lnSpc>
              <a:spcBef>
                <a:spcPts val="0"/>
              </a:spcBef>
              <a:spcAft>
                <a:spcPts val="0"/>
              </a:spcAft>
              <a:buClrTx/>
              <a:buSzTx/>
              <a:buFontTx/>
              <a:buAutoNum type="alphaUcPeriod"/>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 The Soviets continued to maintain the largest army in the world, occupying Eastern Europe.</a:t>
            </a:r>
          </a:p>
          <a:p>
            <a:endParaRPr lang="en-US" dirty="0"/>
          </a:p>
        </p:txBody>
      </p:sp>
      <p:sp>
        <p:nvSpPr>
          <p:cNvPr id="4" name="Slide Number Placeholder 3"/>
          <p:cNvSpPr>
            <a:spLocks noGrp="1"/>
          </p:cNvSpPr>
          <p:nvPr>
            <p:ph type="sldNum" sz="quarter" idx="10"/>
          </p:nvPr>
        </p:nvSpPr>
        <p:spPr/>
        <p:txBody>
          <a:bodyPr/>
          <a:lstStyle/>
          <a:p>
            <a:fld id="{92394A23-376B-4A89-9BAC-FFF689F51C66}" type="slidenum">
              <a:rPr lang="en-US" smtClean="0"/>
              <a:pPr/>
              <a:t>11</a:t>
            </a:fld>
            <a:endParaRPr lang="en-US" dirty="0"/>
          </a:p>
        </p:txBody>
      </p:sp>
    </p:spTree>
    <p:extLst>
      <p:ext uri="{BB962C8B-B14F-4D97-AF65-F5344CB8AC3E}">
        <p14:creationId xmlns:p14="http://schemas.microsoft.com/office/powerpoint/2010/main" val="2445705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 Once the war was over, each side went back to distrusting each other and further agreements were very difficult. (1945-1946)</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 There are sharp disagreements between U.S., U.K., and U.S.S.R. over selection of postwar government in Poland.</a:t>
            </a:r>
          </a:p>
          <a:p>
            <a:endParaRPr lang="en-US" dirty="0"/>
          </a:p>
        </p:txBody>
      </p:sp>
      <p:sp>
        <p:nvSpPr>
          <p:cNvPr id="4" name="Slide Number Placeholder 3"/>
          <p:cNvSpPr>
            <a:spLocks noGrp="1"/>
          </p:cNvSpPr>
          <p:nvPr>
            <p:ph type="sldNum" sz="quarter" idx="10"/>
          </p:nvPr>
        </p:nvSpPr>
        <p:spPr/>
        <p:txBody>
          <a:bodyPr/>
          <a:lstStyle/>
          <a:p>
            <a:fld id="{92394A23-376B-4A89-9BAC-FFF689F51C66}" type="slidenum">
              <a:rPr lang="en-US" smtClean="0"/>
              <a:pPr/>
              <a:t>13</a:t>
            </a:fld>
            <a:endParaRPr lang="en-US" dirty="0"/>
          </a:p>
        </p:txBody>
      </p:sp>
    </p:spTree>
    <p:extLst>
      <p:ext uri="{BB962C8B-B14F-4D97-AF65-F5344CB8AC3E}">
        <p14:creationId xmlns:p14="http://schemas.microsoft.com/office/powerpoint/2010/main" val="27429939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1946 Truman asked Churchill to speak at Westminster College in Fulton, Missouri</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Churchill warned of a dangerous dictators and an ominous form of gov’t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Iron curtain</a:t>
            </a:r>
            <a:r>
              <a:rPr lang="en-US" baseline="0" dirty="0" smtClean="0"/>
              <a:t> blocked truth and freedom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 Soviets initially refused to withdraw their military from Iran until pressured through diplomatic action in the UN Security Council.</a:t>
            </a:r>
          </a:p>
          <a:p>
            <a:r>
              <a:rPr lang="en-US" dirty="0" smtClean="0"/>
              <a:t>3. CIA involved in Italian elections to assure the defeat of the Italian Communist Party.</a:t>
            </a:r>
          </a:p>
          <a:p>
            <a:r>
              <a:rPr lang="en-US" dirty="0" smtClean="0"/>
              <a:t>4. Soviets pressure Turkey; demanding access for warships through the Bosporus Straits.</a:t>
            </a:r>
          </a:p>
          <a:p>
            <a:r>
              <a:rPr lang="en-US" dirty="0" smtClean="0"/>
              <a:t>5. British, facing serious economic problems, withdrew from Greece, where the government they supported faced a Greek Communist guerilla movement aided by Yugoslavia.</a:t>
            </a:r>
          </a:p>
          <a:p>
            <a:endParaRPr lang="en-US" dirty="0"/>
          </a:p>
        </p:txBody>
      </p:sp>
      <p:sp>
        <p:nvSpPr>
          <p:cNvPr id="4" name="Slide Number Placeholder 3"/>
          <p:cNvSpPr>
            <a:spLocks noGrp="1"/>
          </p:cNvSpPr>
          <p:nvPr>
            <p:ph type="sldNum" sz="quarter" idx="10"/>
          </p:nvPr>
        </p:nvSpPr>
        <p:spPr/>
        <p:txBody>
          <a:bodyPr/>
          <a:lstStyle/>
          <a:p>
            <a:fld id="{92394A23-376B-4A89-9BAC-FFF689F51C66}" type="slidenum">
              <a:rPr lang="en-US" smtClean="0"/>
              <a:pPr/>
              <a:t>14</a:t>
            </a:fld>
            <a:endParaRPr lang="en-US" dirty="0"/>
          </a:p>
        </p:txBody>
      </p:sp>
    </p:spTree>
    <p:extLst>
      <p:ext uri="{BB962C8B-B14F-4D97-AF65-F5344CB8AC3E}">
        <p14:creationId xmlns:p14="http://schemas.microsoft.com/office/powerpoint/2010/main" val="3808082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Allied nations promised to help liberate allies,</a:t>
            </a:r>
            <a:r>
              <a:rPr lang="en-US" baseline="0" dirty="0" smtClean="0"/>
              <a:t> hold open elections and form free </a:t>
            </a:r>
            <a:r>
              <a:rPr lang="en-US" baseline="0" dirty="0" err="1" smtClean="0"/>
              <a:t>govt’s</a:t>
            </a:r>
            <a:r>
              <a:rPr lang="en-US" baseline="0" dirty="0" smtClean="0"/>
              <a:t>.  Allied armies left after stability was in place.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Russia </a:t>
            </a:r>
            <a:r>
              <a:rPr lang="en-US" baseline="0" dirty="0" err="1" smtClean="0"/>
              <a:t>wouldn</a:t>
            </a:r>
            <a:r>
              <a:rPr lang="fr-FR" baseline="0" dirty="0" smtClean="0"/>
              <a:t>’</a:t>
            </a:r>
            <a:r>
              <a:rPr lang="en-US" baseline="0" dirty="0" smtClean="0"/>
              <a:t>t </a:t>
            </a:r>
            <a:r>
              <a:rPr lang="en-US" baseline="0" dirty="0" err="1" smtClean="0"/>
              <a:t>leave</a:t>
            </a:r>
            <a:r>
              <a:rPr lang="en-US" baseline="0" dirty="0" err="1" smtClean="0">
                <a:sym typeface="Wingdings"/>
              </a:rPr>
              <a:t>Poland</a:t>
            </a:r>
            <a:r>
              <a:rPr lang="en-US" baseline="0" dirty="0" smtClean="0">
                <a:sym typeface="Wingdings"/>
              </a:rPr>
              <a:t>, Romania, Bulgaria, Czechoslovakia, Latvia, Lithuania, Estonia, E. GR</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 </a:t>
            </a:r>
            <a:r>
              <a:rPr lang="en-US" dirty="0" smtClean="0"/>
              <a:t>We gave aid ($$ and food) to Greece and Turkey to keep them from becoming communist.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3. a. W. European economy began to recover,  while E. European economy stagnated.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Truman said, “You can’t be vindictive after a war.  You have to be generous.  You have to</a:t>
            </a:r>
            <a:r>
              <a:rPr lang="en-US" baseline="0" dirty="0" smtClean="0"/>
              <a:t> help people get back on their feet.  People were starving, and they were cold </a:t>
            </a:r>
            <a:r>
              <a:rPr lang="en-US" baseline="0" dirty="0" err="1" smtClean="0"/>
              <a:t>bc</a:t>
            </a:r>
            <a:r>
              <a:rPr lang="en-US" baseline="0" dirty="0" smtClean="0"/>
              <a:t> there wasn’t enough coal, and TB was breaking out.  There had been food riots in FR and IT.  We were in a position to keep people from starving and help them preserve their freedom and build up their countries and that is what we did.”</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IT &amp; FR saw the communist party get strong.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 A "Brain Drain" through Berlin threatened E. European economy. Soviets tried but failed to re-open Berlin treaty arrangements which divided the city into occupied sectors.</a:t>
            </a:r>
          </a:p>
          <a:p>
            <a:endParaRPr lang="en-US" dirty="0"/>
          </a:p>
        </p:txBody>
      </p:sp>
      <p:sp>
        <p:nvSpPr>
          <p:cNvPr id="4" name="Slide Number Placeholder 3"/>
          <p:cNvSpPr>
            <a:spLocks noGrp="1"/>
          </p:cNvSpPr>
          <p:nvPr>
            <p:ph type="sldNum" sz="quarter" idx="10"/>
          </p:nvPr>
        </p:nvSpPr>
        <p:spPr/>
        <p:txBody>
          <a:bodyPr/>
          <a:lstStyle/>
          <a:p>
            <a:fld id="{92394A23-376B-4A89-9BAC-FFF689F51C66}" type="slidenum">
              <a:rPr lang="en-US" smtClean="0"/>
              <a:pPr/>
              <a:t>15</a:t>
            </a:fld>
            <a:endParaRPr lang="en-US" dirty="0"/>
          </a:p>
        </p:txBody>
      </p:sp>
    </p:spTree>
    <p:extLst>
      <p:ext uri="{BB962C8B-B14F-4D97-AF65-F5344CB8AC3E}">
        <p14:creationId xmlns:p14="http://schemas.microsoft.com/office/powerpoint/2010/main" val="9226552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a:latin typeface="Cambria"/>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atin typeface="Cambria"/>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Cambria"/>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defRPr>
                <a:latin typeface="Cambria"/>
              </a:defRPr>
            </a:lvl1pPr>
            <a:lvl2pPr>
              <a:defRPr>
                <a:latin typeface="Cambria"/>
              </a:defRPr>
            </a:lvl2pPr>
            <a:lvl3pPr>
              <a:defRPr>
                <a:latin typeface="Cambria"/>
              </a:defRPr>
            </a:lvl3pPr>
            <a:lvl4pPr>
              <a:defRPr>
                <a:latin typeface="Cambria"/>
              </a:defRPr>
            </a:lvl4pPr>
            <a:lvl5pPr>
              <a:defRPr>
                <a:latin typeface="Cambr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lvl1pPr>
              <a:defRPr>
                <a:latin typeface="Cambria"/>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a:defRPr>
                <a:latin typeface="Cambria"/>
              </a:defRPr>
            </a:lvl1pPr>
            <a:lvl2pPr>
              <a:defRPr>
                <a:latin typeface="Cambria"/>
              </a:defRPr>
            </a:lvl2pPr>
            <a:lvl3pPr>
              <a:defRPr>
                <a:latin typeface="Cambria"/>
              </a:defRPr>
            </a:lvl3pPr>
            <a:lvl4pPr>
              <a:defRPr>
                <a:latin typeface="Cambria"/>
              </a:defRPr>
            </a:lvl4pPr>
            <a:lvl5pPr>
              <a:defRPr>
                <a:latin typeface="Cambr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47800" y="274638"/>
            <a:ext cx="7239000" cy="1143000"/>
          </a:xfrm>
          <a:prstGeom prst="rect">
            <a:avLst/>
          </a:prstGeom>
        </p:spPr>
        <p:txBody>
          <a:bodyPr/>
          <a:lstStyle>
            <a:lvl1pPr>
              <a:defRPr>
                <a:latin typeface="Cambria"/>
              </a:defRPr>
            </a:lvl1pPr>
          </a:lstStyle>
          <a:p>
            <a:r>
              <a:rPr lang="en-US" dirty="0" smtClean="0"/>
              <a:t>Click to edit Master title style</a:t>
            </a:r>
            <a:endParaRPr lang="en-US" dirty="0"/>
          </a:p>
        </p:txBody>
      </p:sp>
      <p:sp>
        <p:nvSpPr>
          <p:cNvPr id="3" name="Content Placeholder 2"/>
          <p:cNvSpPr>
            <a:spLocks noGrp="1"/>
          </p:cNvSpPr>
          <p:nvPr>
            <p:ph idx="1"/>
          </p:nvPr>
        </p:nvSpPr>
        <p:spPr>
          <a:xfrm>
            <a:off x="1447800" y="1600200"/>
            <a:ext cx="7239000" cy="4525963"/>
          </a:xfrm>
          <a:prstGeom prst="rect">
            <a:avLst/>
          </a:prstGeom>
        </p:spPr>
        <p:txBody>
          <a:bodyPr/>
          <a:lstStyle>
            <a:lvl1pPr>
              <a:buNone/>
              <a:defRPr>
                <a:latin typeface="Cambria"/>
              </a:defRPr>
            </a:lvl1pPr>
            <a:lvl2pPr>
              <a:buNone/>
              <a:defRPr/>
            </a:lvl2pPr>
            <a:lvl3pPr>
              <a:buNone/>
              <a:defRPr/>
            </a:lvl3pPr>
            <a:lvl4pPr>
              <a:buNone/>
              <a:defRPr/>
            </a:lvl4pPr>
            <a:lvl5pPr>
              <a:buNone/>
              <a:defRPr/>
            </a:lvl5pPr>
          </a:lstStyle>
          <a:p>
            <a:pPr lvl="0"/>
            <a:r>
              <a:rPr lang="en-US" dirty="0" smtClean="0"/>
              <a:t>Click to edit Master text styles</a:t>
            </a:r>
          </a:p>
          <a:p>
            <a:pPr lvl="0"/>
            <a:r>
              <a:rPr lang="en-US" dirty="0" smtClean="0"/>
              <a:t>Second level</a:t>
            </a:r>
          </a:p>
          <a:p>
            <a:pPr lvl="0"/>
            <a:r>
              <a:rPr lang="en-US" dirty="0" smtClean="0"/>
              <a:t>Third level</a:t>
            </a:r>
          </a:p>
          <a:p>
            <a:pPr lvl="0"/>
            <a:r>
              <a:rPr lang="en-US" dirty="0" smtClean="0"/>
              <a:t>Fourth level</a:t>
            </a:r>
          </a:p>
          <a:p>
            <a:pPr lvl="0"/>
            <a:r>
              <a:rPr lang="en-US" dirty="0"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atin typeface="Cambria"/>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atin typeface="Cambria"/>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Cambria"/>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atin typeface="Cambria"/>
              </a:defRPr>
            </a:lvl1pPr>
            <a:lvl2pPr>
              <a:defRPr sz="2400">
                <a:latin typeface="Cambria"/>
              </a:defRPr>
            </a:lvl2pPr>
            <a:lvl3pPr>
              <a:defRPr sz="2000">
                <a:latin typeface="Cambria"/>
              </a:defRPr>
            </a:lvl3pPr>
            <a:lvl4pPr>
              <a:defRPr sz="1800">
                <a:latin typeface="Cambria"/>
              </a:defRPr>
            </a:lvl4pPr>
            <a:lvl5pPr>
              <a:defRPr sz="1800">
                <a:latin typeface="Cambria"/>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atin typeface="Cambria"/>
              </a:defRPr>
            </a:lvl1pPr>
            <a:lvl2pPr>
              <a:defRPr sz="2400">
                <a:latin typeface="Cambria"/>
              </a:defRPr>
            </a:lvl2pPr>
            <a:lvl3pPr>
              <a:defRPr sz="2000">
                <a:latin typeface="Cambria"/>
              </a:defRPr>
            </a:lvl3pPr>
            <a:lvl4pPr>
              <a:defRPr sz="1800">
                <a:latin typeface="Cambria"/>
              </a:defRPr>
            </a:lvl4pPr>
            <a:lvl5pPr>
              <a:defRPr sz="1800">
                <a:latin typeface="Cambria"/>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Cambria"/>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atin typeface="Cambr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atin typeface="Cambria"/>
              </a:defRPr>
            </a:lvl1pPr>
            <a:lvl2pPr>
              <a:defRPr sz="2000">
                <a:latin typeface="Cambria"/>
              </a:defRPr>
            </a:lvl2pPr>
            <a:lvl3pPr>
              <a:defRPr sz="1800">
                <a:latin typeface="Cambria"/>
              </a:defRPr>
            </a:lvl3pPr>
            <a:lvl4pPr>
              <a:defRPr sz="1600">
                <a:latin typeface="Cambria"/>
              </a:defRPr>
            </a:lvl4pPr>
            <a:lvl5pPr>
              <a:defRPr sz="1600">
                <a:latin typeface="Cambria"/>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atin typeface="Cambr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atin typeface="Cambria"/>
              </a:defRPr>
            </a:lvl1pPr>
            <a:lvl2pPr>
              <a:defRPr sz="2000">
                <a:latin typeface="Cambria"/>
              </a:defRPr>
            </a:lvl2pPr>
            <a:lvl3pPr>
              <a:defRPr sz="1800">
                <a:latin typeface="Cambria"/>
              </a:defRPr>
            </a:lvl3pPr>
            <a:lvl4pPr>
              <a:defRPr sz="1600">
                <a:latin typeface="Cambria"/>
              </a:defRPr>
            </a:lvl4pPr>
            <a:lvl5pPr>
              <a:defRPr sz="1600">
                <a:latin typeface="Cambria"/>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Cambria"/>
              </a:defRPr>
            </a:lvl1pPr>
          </a:lstStyle>
          <a:p>
            <a:r>
              <a:rPr lang="en-US" dirty="0" smtClean="0"/>
              <a:t>Click to edit Master title style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atin typeface="Cambria"/>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atin typeface="Cambria"/>
              </a:defRPr>
            </a:lvl1pPr>
            <a:lvl2pPr>
              <a:defRPr sz="2800">
                <a:latin typeface="Cambria"/>
              </a:defRPr>
            </a:lvl2pPr>
            <a:lvl3pPr>
              <a:defRPr sz="2400">
                <a:latin typeface="Cambria"/>
              </a:defRPr>
            </a:lvl3pPr>
            <a:lvl4pPr>
              <a:defRPr sz="2000">
                <a:latin typeface="Cambria"/>
              </a:defRPr>
            </a:lvl4pPr>
            <a:lvl5pPr>
              <a:defRPr sz="2000">
                <a:latin typeface="Cambria"/>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atin typeface="Cambr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Cambria"/>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Cambria"/>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Cambr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4" Type="http://schemas.openxmlformats.org/officeDocument/2006/relationships/image" Target="../media/image2.jpeg"/><Relationship Id="rId15" Type="http://schemas.openxmlformats.org/officeDocument/2006/relationships/image" Target="../media/image3.jpeg"/><Relationship Id="rId16"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47" name="Picture 23" descr="b_mur7"/>
          <p:cNvPicPr>
            <a:picLocks noChangeAspect="1" noChangeArrowheads="1"/>
          </p:cNvPicPr>
          <p:nvPr/>
        </p:nvPicPr>
        <p:blipFill>
          <a:blip r:embed="rId13" cstate="print">
            <a:lum bright="52000" contrast="-70000"/>
          </a:blip>
          <a:srcRect/>
          <a:stretch>
            <a:fillRect/>
          </a:stretch>
        </p:blipFill>
        <p:spPr bwMode="auto">
          <a:xfrm>
            <a:off x="1447800" y="0"/>
            <a:ext cx="7696200" cy="6858000"/>
          </a:xfrm>
          <a:prstGeom prst="rect">
            <a:avLst/>
          </a:prstGeom>
          <a:noFill/>
        </p:spPr>
      </p:pic>
      <p:pic>
        <p:nvPicPr>
          <p:cNvPr id="1036" name="Picture 12" descr="thumb_bomb"/>
          <p:cNvPicPr>
            <a:picLocks noChangeAspect="1" noChangeArrowheads="1"/>
          </p:cNvPicPr>
          <p:nvPr/>
        </p:nvPicPr>
        <p:blipFill>
          <a:blip r:embed="rId14" cstate="print"/>
          <a:srcRect l="16000" r="8000" b="11765"/>
          <a:stretch>
            <a:fillRect/>
          </a:stretch>
        </p:blipFill>
        <p:spPr bwMode="auto">
          <a:xfrm>
            <a:off x="0" y="1219200"/>
            <a:ext cx="1447800" cy="4419600"/>
          </a:xfrm>
          <a:prstGeom prst="rect">
            <a:avLst/>
          </a:prstGeom>
          <a:noFill/>
        </p:spPr>
      </p:pic>
      <p:pic>
        <p:nvPicPr>
          <p:cNvPr id="1038" name="Picture 14" descr="20050705205500_che-guevara-soviet-union-flag-posterflag-4001883"/>
          <p:cNvPicPr>
            <a:picLocks noChangeAspect="1" noChangeArrowheads="1"/>
          </p:cNvPicPr>
          <p:nvPr/>
        </p:nvPicPr>
        <p:blipFill>
          <a:blip r:embed="rId15" cstate="print">
            <a:lum bright="-6000"/>
          </a:blip>
          <a:srcRect/>
          <a:stretch>
            <a:fillRect/>
          </a:stretch>
        </p:blipFill>
        <p:spPr bwMode="auto">
          <a:xfrm>
            <a:off x="0" y="5638800"/>
            <a:ext cx="1447800" cy="1219200"/>
          </a:xfrm>
          <a:prstGeom prst="rect">
            <a:avLst/>
          </a:prstGeom>
          <a:noFill/>
        </p:spPr>
      </p:pic>
      <p:pic>
        <p:nvPicPr>
          <p:cNvPr id="1040" name="Picture 16" descr="superpoly-flag"/>
          <p:cNvPicPr>
            <a:picLocks noChangeAspect="1" noChangeArrowheads="1"/>
          </p:cNvPicPr>
          <p:nvPr/>
        </p:nvPicPr>
        <p:blipFill>
          <a:blip r:embed="rId16" cstate="print"/>
          <a:srcRect r="1456"/>
          <a:stretch>
            <a:fillRect/>
          </a:stretch>
        </p:blipFill>
        <p:spPr bwMode="auto">
          <a:xfrm>
            <a:off x="0" y="0"/>
            <a:ext cx="1447800" cy="1219200"/>
          </a:xfrm>
          <a:prstGeom prst="rect">
            <a:avLst/>
          </a:prstGeom>
          <a:noFill/>
        </p:spPr>
      </p:pic>
      <p:sp>
        <p:nvSpPr>
          <p:cNvPr id="1041" name="Line 17"/>
          <p:cNvSpPr>
            <a:spLocks noChangeShapeType="1"/>
          </p:cNvSpPr>
          <p:nvPr/>
        </p:nvSpPr>
        <p:spPr bwMode="auto">
          <a:xfrm>
            <a:off x="1447800" y="0"/>
            <a:ext cx="0" cy="6858000"/>
          </a:xfrm>
          <a:prstGeom prst="line">
            <a:avLst/>
          </a:prstGeom>
          <a:noFill/>
          <a:ln w="28575">
            <a:solidFill>
              <a:schemeClr val="tx1"/>
            </a:solidFill>
            <a:round/>
            <a:headEnd/>
            <a:tailEnd/>
          </a:ln>
          <a:effectLst/>
        </p:spPr>
        <p:txBody>
          <a:bodyPr/>
          <a:lstStyle/>
          <a:p>
            <a:endParaRPr lang="en-US" dirty="0">
              <a:latin typeface="Cambria"/>
            </a:endParaRPr>
          </a:p>
        </p:txBody>
      </p:sp>
      <p:sp>
        <p:nvSpPr>
          <p:cNvPr id="1042" name="Line 18"/>
          <p:cNvSpPr>
            <a:spLocks noChangeShapeType="1"/>
          </p:cNvSpPr>
          <p:nvPr/>
        </p:nvSpPr>
        <p:spPr bwMode="auto">
          <a:xfrm>
            <a:off x="0" y="5638800"/>
            <a:ext cx="1447800" cy="0"/>
          </a:xfrm>
          <a:prstGeom prst="line">
            <a:avLst/>
          </a:prstGeom>
          <a:noFill/>
          <a:ln w="28575">
            <a:solidFill>
              <a:schemeClr val="tx1"/>
            </a:solidFill>
            <a:round/>
            <a:headEnd/>
            <a:tailEnd/>
          </a:ln>
          <a:effectLst/>
        </p:spPr>
        <p:txBody>
          <a:bodyPr/>
          <a:lstStyle/>
          <a:p>
            <a:endParaRPr lang="en-US" dirty="0">
              <a:latin typeface="Cambria"/>
            </a:endParaRPr>
          </a:p>
        </p:txBody>
      </p:sp>
      <p:sp>
        <p:nvSpPr>
          <p:cNvPr id="1043" name="Line 19"/>
          <p:cNvSpPr>
            <a:spLocks noChangeShapeType="1"/>
          </p:cNvSpPr>
          <p:nvPr/>
        </p:nvSpPr>
        <p:spPr bwMode="auto">
          <a:xfrm>
            <a:off x="0" y="1219200"/>
            <a:ext cx="1447800" cy="0"/>
          </a:xfrm>
          <a:prstGeom prst="line">
            <a:avLst/>
          </a:prstGeom>
          <a:noFill/>
          <a:ln w="38100">
            <a:solidFill>
              <a:schemeClr val="tx1"/>
            </a:solidFill>
            <a:round/>
            <a:headEnd/>
            <a:tailEnd/>
          </a:ln>
          <a:effectLst/>
        </p:spPr>
        <p:txBody>
          <a:bodyPr/>
          <a:lstStyle/>
          <a:p>
            <a:endParaRPr lang="en-US" dirty="0">
              <a:latin typeface="Cambria"/>
            </a:endParaRP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iming>
    <p:tnLst>
      <p:par>
        <p:cTn xmlns:p14="http://schemas.microsoft.com/office/powerpoint/2010/main" id="1" dur="indefinite" restart="never" nodeType="tmRoot"/>
      </p:par>
    </p:tnLst>
  </p:timing>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gif"/><Relationship Id="rId3" Type="http://schemas.openxmlformats.org/officeDocument/2006/relationships/image" Target="../media/image28.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8.png"/><Relationship Id="rId1" Type="http://schemas.microsoft.com/office/2007/relationships/media" Target="../media/media1.wmv"/><Relationship Id="rId2" Type="http://schemas.openxmlformats.org/officeDocument/2006/relationships/video" Target="../media/media1.wmv"/></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3.xml.rels><?xml version="1.0" encoding="UTF-8" standalone="yes"?>
<Relationships xmlns="http://schemas.openxmlformats.org/package/2006/relationships"><Relationship Id="rId3" Type="http://schemas.openxmlformats.org/officeDocument/2006/relationships/hyperlink" Target="http://upload.wikimedia.org/wikipedia/commons/d/d2/Yalta_summit_1945_with_Churchill,_Roosevelt,_Stalin.jpg" TargetMode="External"/><Relationship Id="rId4"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png"/><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hyperlink" Target="http://upload.wikimedia.org/wikipedia/en/c/cf/Huac.jpg" TargetMode="External"/><Relationship Id="rId4" Type="http://schemas.openxmlformats.org/officeDocument/2006/relationships/image" Target="../media/image51.jpeg"/><Relationship Id="rId5"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upload.wikimedia.org/wikipedia/commons/6/68/Julius_and_Ethel_Rosenberg_NYWTS.jpg" TargetMode="External"/><Relationship Id="rId3" Type="http://schemas.openxmlformats.org/officeDocument/2006/relationships/image" Target="../media/image5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7.png"/></Relationships>
</file>

<file path=ppt/slides/_rels/slide43.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jpeg"/><Relationship Id="rId5" Type="http://schemas.openxmlformats.org/officeDocument/2006/relationships/image" Target="../media/image60.jpe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45.xml.rels><?xml version="1.0" encoding="UTF-8" standalone="yes"?>
<Relationships xmlns="http://schemas.openxmlformats.org/package/2006/relationships"><Relationship Id="rId3" Type="http://schemas.openxmlformats.org/officeDocument/2006/relationships/image" Target="../media/image63.jpeg"/><Relationship Id="rId4"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65.jpeg"/></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68.png"/></Relationships>
</file>

<file path=ppt/slides/_rels/slide49.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7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7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7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55.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7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8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8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8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8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8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gi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tocatch.info/en/Image:Gromyko_UN_Chapter.jpg.htm" TargetMode="External"/><Relationship Id="rId3"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Cold War Unit </a:t>
            </a:r>
            <a:r>
              <a:rPr lang="en-US" dirty="0"/>
              <a:t>5</a:t>
            </a:r>
            <a:r>
              <a:rPr lang="en-US" dirty="0" smtClean="0"/>
              <a:t>B</a:t>
            </a:r>
            <a:endParaRPr lang="en-US" dirty="0"/>
          </a:p>
        </p:txBody>
      </p:sp>
      <p:sp>
        <p:nvSpPr>
          <p:cNvPr id="3" name="Subtitle 2"/>
          <p:cNvSpPr>
            <a:spLocks noGrp="1"/>
          </p:cNvSpPr>
          <p:nvPr>
            <p:ph type="subTitle" idx="1"/>
          </p:nvPr>
        </p:nvSpPr>
        <p:spPr/>
        <p:txBody>
          <a:bodyPr>
            <a:normAutofit/>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15405"/>
            <a:ext cx="7467600" cy="4886324"/>
          </a:xfrm>
        </p:spPr>
        <p:txBody>
          <a:bodyPr>
            <a:normAutofit/>
          </a:bodyPr>
          <a:lstStyle/>
          <a:p>
            <a:r>
              <a:rPr lang="en-US" dirty="0" smtClean="0"/>
              <a:t>B. In April 1945, the San Francisco Conference formed United Nations. </a:t>
            </a:r>
            <a:br>
              <a:rPr lang="en-US" dirty="0" smtClean="0"/>
            </a:br>
            <a:r>
              <a:rPr lang="en-US" dirty="0" smtClean="0"/>
              <a:t>	1. Security Council (10 members) 	with veto power plus permanent 	seats for 5 major powers (U.S., </a:t>
            </a:r>
            <a:r>
              <a:rPr lang="en-US" dirty="0" smtClean="0"/>
              <a:t>FR, BR, </a:t>
            </a:r>
            <a:r>
              <a:rPr lang="en-US" dirty="0" smtClean="0"/>
              <a:t>China, and </a:t>
            </a:r>
            <a:r>
              <a:rPr lang="en-US" dirty="0" smtClean="0"/>
              <a:t>U.S.S.R.) </a:t>
            </a:r>
            <a:r>
              <a:rPr lang="en-US" dirty="0" smtClean="0"/>
              <a:t>and a </a:t>
            </a:r>
            <a:r>
              <a:rPr lang="en-US" dirty="0" smtClean="0"/>
              <a:t>Secretary</a:t>
            </a:r>
            <a:r>
              <a:rPr lang="en-US" dirty="0" smtClean="0"/>
              <a:t>-General, to handle 	day-to-day affairs.</a:t>
            </a:r>
            <a:endParaRPr lang="en-US" dirty="0"/>
          </a:p>
        </p:txBody>
      </p:sp>
      <p:pic>
        <p:nvPicPr>
          <p:cNvPr id="4" name="Picture 3"/>
          <p:cNvPicPr>
            <a:picLocks noChangeAspect="1"/>
          </p:cNvPicPr>
          <p:nvPr/>
        </p:nvPicPr>
        <p:blipFill>
          <a:blip r:embed="rId3"/>
          <a:stretch>
            <a:fillRect/>
          </a:stretch>
        </p:blipFill>
        <p:spPr>
          <a:xfrm>
            <a:off x="3124200" y="3581400"/>
            <a:ext cx="4572000" cy="304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III. Confrontation in Europe</a:t>
            </a:r>
            <a:endParaRPr lang="en-US" dirty="0"/>
          </a:p>
        </p:txBody>
      </p:sp>
      <p:sp>
        <p:nvSpPr>
          <p:cNvPr id="3" name="Content Placeholder 2"/>
          <p:cNvSpPr>
            <a:spLocks noGrp="1"/>
          </p:cNvSpPr>
          <p:nvPr>
            <p:ph idx="1"/>
          </p:nvPr>
        </p:nvSpPr>
        <p:spPr>
          <a:xfrm>
            <a:off x="1524000" y="1371600"/>
            <a:ext cx="7162800" cy="5343524"/>
          </a:xfrm>
        </p:spPr>
        <p:txBody>
          <a:bodyPr>
            <a:normAutofit/>
          </a:bodyPr>
          <a:lstStyle/>
          <a:p>
            <a:pPr marL="514350" indent="-514350">
              <a:buAutoNum type="alphaUcPeriod"/>
            </a:pPr>
            <a:r>
              <a:rPr lang="en-US" dirty="0" smtClean="0"/>
              <a:t>At </a:t>
            </a:r>
            <a:r>
              <a:rPr lang="en-US" dirty="0" smtClean="0"/>
              <a:t>the end of </a:t>
            </a:r>
            <a:r>
              <a:rPr lang="en-US" dirty="0" smtClean="0"/>
              <a:t>WWII, </a:t>
            </a:r>
            <a:r>
              <a:rPr lang="en-US" dirty="0" smtClean="0"/>
              <a:t>not every country demobilized </a:t>
            </a:r>
            <a:endParaRPr lang="en-US" dirty="0" smtClean="0"/>
          </a:p>
          <a:p>
            <a:pPr marL="0" indent="0"/>
            <a:r>
              <a:rPr lang="en-US" dirty="0" smtClean="0"/>
              <a:t>	1. The U.S. has a monopoly on atomic </a:t>
            </a:r>
            <a:r>
              <a:rPr lang="en-US" dirty="0" smtClean="0"/>
              <a:t>weapons</a:t>
            </a:r>
            <a:endParaRPr lang="en-US" dirty="0"/>
          </a:p>
        </p:txBody>
      </p:sp>
      <p:pic>
        <p:nvPicPr>
          <p:cNvPr id="4" name="Picture 3"/>
          <p:cNvPicPr>
            <a:picLocks noChangeAspect="1"/>
          </p:cNvPicPr>
          <p:nvPr/>
        </p:nvPicPr>
        <p:blipFill>
          <a:blip r:embed="rId3"/>
          <a:stretch>
            <a:fillRect/>
          </a:stretch>
        </p:blipFill>
        <p:spPr>
          <a:xfrm>
            <a:off x="2667000" y="3505200"/>
            <a:ext cx="4445000" cy="32131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27013"/>
            <a:ext cx="7162800" cy="1220787"/>
          </a:xfrm>
        </p:spPr>
        <p:txBody>
          <a:bodyPr>
            <a:noAutofit/>
          </a:bodyPr>
          <a:lstStyle/>
          <a:p>
            <a:pPr algn="l"/>
            <a:r>
              <a:rPr lang="en-US" sz="3800" b="1" dirty="0" smtClean="0">
                <a:solidFill>
                  <a:schemeClr val="tx1"/>
                </a:solidFill>
              </a:rPr>
              <a:t>American Defense Budget [1940-1964]</a:t>
            </a:r>
            <a:endParaRPr lang="en-US" sz="3800" dirty="0">
              <a:solidFill>
                <a:schemeClr val="tx1"/>
              </a:solidFill>
            </a:endParaRPr>
          </a:p>
        </p:txBody>
      </p:sp>
      <p:sp>
        <p:nvSpPr>
          <p:cNvPr id="3" name="Content Placeholder 2"/>
          <p:cNvSpPr>
            <a:spLocks noGrp="1"/>
          </p:cNvSpPr>
          <p:nvPr>
            <p:ph idx="1"/>
          </p:nvPr>
        </p:nvSpPr>
        <p:spPr/>
        <p:txBody>
          <a:bodyPr/>
          <a:lstStyle/>
          <a:p>
            <a:endParaRPr lang="en-US" dirty="0"/>
          </a:p>
        </p:txBody>
      </p:sp>
      <p:pic>
        <p:nvPicPr>
          <p:cNvPr id="4" name="Picture 2" descr="chart-NationalDefenseBudget-1940-1964"/>
          <p:cNvPicPr>
            <a:picLocks noChangeAspect="1" noChangeArrowheads="1"/>
          </p:cNvPicPr>
          <p:nvPr/>
        </p:nvPicPr>
        <p:blipFill>
          <a:blip r:embed="rId2" cstate="print">
            <a:lum bright="-6000" contrast="6000"/>
          </a:blip>
          <a:srcRect b="6369"/>
          <a:stretch>
            <a:fillRect/>
          </a:stretch>
        </p:blipFill>
        <p:spPr bwMode="auto">
          <a:xfrm>
            <a:off x="4191000" y="1257300"/>
            <a:ext cx="4762500" cy="5600700"/>
          </a:xfrm>
          <a:prstGeom prst="rect">
            <a:avLst/>
          </a:prstGeom>
          <a:noFill/>
          <a:ln w="9525">
            <a:solidFill>
              <a:srgbClr val="FFC729"/>
            </a:solid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762000"/>
            <a:ext cx="7162800" cy="5364164"/>
          </a:xfrm>
        </p:spPr>
        <p:txBody>
          <a:bodyPr>
            <a:normAutofit/>
          </a:bodyPr>
          <a:lstStyle/>
          <a:p>
            <a:r>
              <a:rPr lang="en-US" dirty="0" smtClean="0"/>
              <a:t>	</a:t>
            </a:r>
            <a:r>
              <a:rPr lang="en-US" dirty="0" smtClean="0"/>
              <a:t>B. </a:t>
            </a:r>
            <a:r>
              <a:rPr lang="en-US" dirty="0" smtClean="0"/>
              <a:t>Yalta Agreement (Feb. 1945) divided Germany into occupied zones, intended to be temporary, but became permanent.</a:t>
            </a:r>
            <a:endParaRPr lang="en-US" dirty="0"/>
          </a:p>
        </p:txBody>
      </p:sp>
      <p:pic>
        <p:nvPicPr>
          <p:cNvPr id="2" name="Picture 1"/>
          <p:cNvPicPr>
            <a:picLocks noChangeAspect="1"/>
          </p:cNvPicPr>
          <p:nvPr/>
        </p:nvPicPr>
        <p:blipFill>
          <a:blip r:embed="rId3"/>
          <a:stretch>
            <a:fillRect/>
          </a:stretch>
        </p:blipFill>
        <p:spPr>
          <a:xfrm>
            <a:off x="1752600" y="2895600"/>
            <a:ext cx="3101009" cy="2057400"/>
          </a:xfrm>
          <a:prstGeom prst="rect">
            <a:avLst/>
          </a:prstGeom>
        </p:spPr>
      </p:pic>
      <p:pic>
        <p:nvPicPr>
          <p:cNvPr id="4" name="Picture 3"/>
          <p:cNvPicPr>
            <a:picLocks noChangeAspect="1"/>
          </p:cNvPicPr>
          <p:nvPr/>
        </p:nvPicPr>
        <p:blipFill>
          <a:blip r:embed="rId4"/>
          <a:stretch>
            <a:fillRect/>
          </a:stretch>
        </p:blipFill>
        <p:spPr>
          <a:xfrm>
            <a:off x="5105400" y="2514600"/>
            <a:ext cx="3683000" cy="39243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7800" y="-19548"/>
            <a:ext cx="7696200" cy="5715000"/>
          </a:xfrm>
        </p:spPr>
        <p:txBody>
          <a:bodyPr>
            <a:normAutofit/>
          </a:bodyPr>
          <a:lstStyle/>
          <a:p>
            <a:r>
              <a:rPr lang="en-US" dirty="0" smtClean="0"/>
              <a:t>C. Actions on both sides (1946-1949) increased tension:</a:t>
            </a:r>
          </a:p>
          <a:p>
            <a:r>
              <a:rPr lang="en-US" dirty="0" smtClean="0"/>
              <a:t>	1. Europe is split along ideological lines, an "iron curtain" is established from Stettin to Trieste.</a:t>
            </a:r>
          </a:p>
          <a:p>
            <a:r>
              <a:rPr lang="en-US" dirty="0" smtClean="0"/>
              <a:t>	</a:t>
            </a:r>
            <a:endParaRPr lang="en-US" dirty="0"/>
          </a:p>
        </p:txBody>
      </p:sp>
      <p:pic>
        <p:nvPicPr>
          <p:cNvPr id="5" name="Picture 4"/>
          <p:cNvPicPr>
            <a:picLocks noChangeAspect="1"/>
          </p:cNvPicPr>
          <p:nvPr/>
        </p:nvPicPr>
        <p:blipFill>
          <a:blip r:embed="rId3"/>
          <a:stretch>
            <a:fillRect/>
          </a:stretch>
        </p:blipFill>
        <p:spPr>
          <a:xfrm>
            <a:off x="2590800" y="2590800"/>
            <a:ext cx="5334000" cy="418859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67837" y="0"/>
            <a:ext cx="7772400" cy="5791200"/>
          </a:xfrm>
        </p:spPr>
        <p:txBody>
          <a:bodyPr>
            <a:normAutofit/>
          </a:bodyPr>
          <a:lstStyle/>
          <a:p>
            <a:r>
              <a:rPr lang="en-US" dirty="0" smtClean="0"/>
              <a:t>	</a:t>
            </a:r>
            <a:r>
              <a:rPr lang="en-US" dirty="0" smtClean="0"/>
              <a:t>2. </a:t>
            </a:r>
            <a:r>
              <a:rPr lang="en-US" dirty="0" smtClean="0"/>
              <a:t>The U.S. announced the Truman Doctrine to contain Communism all over the world. </a:t>
            </a:r>
            <a:endParaRPr lang="en-US" dirty="0" smtClean="0"/>
          </a:p>
          <a:p>
            <a:r>
              <a:rPr lang="en-US" dirty="0" smtClean="0"/>
              <a:t>	</a:t>
            </a:r>
            <a:r>
              <a:rPr lang="en-US" dirty="0" smtClean="0"/>
              <a:t>3. </a:t>
            </a:r>
            <a:r>
              <a:rPr lang="en-US" dirty="0" smtClean="0"/>
              <a:t>U.S. commenced the </a:t>
            </a:r>
            <a:r>
              <a:rPr lang="en-US" dirty="0" smtClean="0"/>
              <a:t>Marshall </a:t>
            </a:r>
            <a:r>
              <a:rPr lang="en-US" dirty="0" smtClean="0"/>
              <a:t>Plan aid to war-torn Europe in 1948. Soviets refused to cooperate.</a:t>
            </a:r>
          </a:p>
          <a:p>
            <a:r>
              <a:rPr lang="en-US" dirty="0" smtClean="0"/>
              <a:t>		</a:t>
            </a:r>
            <a:endParaRPr lang="en-US" dirty="0"/>
          </a:p>
        </p:txBody>
      </p:sp>
      <p:pic>
        <p:nvPicPr>
          <p:cNvPr id="4" name="Picture 3"/>
          <p:cNvPicPr>
            <a:picLocks noChangeAspect="1"/>
          </p:cNvPicPr>
          <p:nvPr/>
        </p:nvPicPr>
        <p:blipFill>
          <a:blip r:embed="rId3"/>
          <a:stretch>
            <a:fillRect/>
          </a:stretch>
        </p:blipFill>
        <p:spPr>
          <a:xfrm>
            <a:off x="3124200" y="3200400"/>
            <a:ext cx="4584700" cy="36576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5" name="Picture 5" descr="map-Divided Germany and the Berlin Airlift, 1946-1949"/>
          <p:cNvPicPr>
            <a:picLocks noChangeAspect="1" noChangeArrowheads="1"/>
          </p:cNvPicPr>
          <p:nvPr/>
        </p:nvPicPr>
        <p:blipFill>
          <a:blip r:embed="rId2" cstate="print">
            <a:lum bright="-12000" contrast="12000"/>
          </a:blip>
          <a:srcRect/>
          <a:stretch>
            <a:fillRect/>
          </a:stretch>
        </p:blipFill>
        <p:spPr bwMode="auto">
          <a:xfrm>
            <a:off x="2286000" y="228600"/>
            <a:ext cx="6143625" cy="6445770"/>
          </a:xfrm>
          <a:prstGeom prst="rect">
            <a:avLst/>
          </a:prstGeom>
          <a:noFill/>
          <a:ln w="9525">
            <a:solidFill>
              <a:schemeClr val="tx2"/>
            </a:solid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457200" y="152400"/>
            <a:ext cx="8534400" cy="1190625"/>
          </a:xfrm>
          <a:prstGeom prst="rect">
            <a:avLst/>
          </a:prstGeom>
          <a:noFill/>
          <a:ln w="9525">
            <a:noFill/>
            <a:miter lim="800000"/>
            <a:headEnd/>
            <a:tailEnd/>
          </a:ln>
          <a:effectLst/>
        </p:spPr>
        <p:txBody>
          <a:bodyPr wrap="square">
            <a:spAutoFit/>
          </a:bodyPr>
          <a:lstStyle/>
          <a:p>
            <a:pPr algn="ctr">
              <a:spcBef>
                <a:spcPct val="50000"/>
              </a:spcBef>
            </a:pPr>
            <a:r>
              <a:rPr lang="en-US" sz="3600" b="1" u="sng" dirty="0">
                <a:latin typeface="Cambria"/>
              </a:rPr>
              <a:t>N</a:t>
            </a:r>
            <a:r>
              <a:rPr lang="en-US" sz="3600" b="1" dirty="0">
                <a:latin typeface="Cambria"/>
              </a:rPr>
              <a:t>orth </a:t>
            </a:r>
            <a:r>
              <a:rPr lang="en-US" sz="3600" b="1" u="sng" dirty="0">
                <a:latin typeface="Cambria"/>
              </a:rPr>
              <a:t>A</a:t>
            </a:r>
            <a:r>
              <a:rPr lang="en-US" sz="3600" b="1" dirty="0">
                <a:latin typeface="Cambria"/>
              </a:rPr>
              <a:t>tlantic </a:t>
            </a:r>
            <a:r>
              <a:rPr lang="en-US" sz="3600" b="1" u="sng" dirty="0">
                <a:latin typeface="Cambria"/>
              </a:rPr>
              <a:t>T</a:t>
            </a:r>
            <a:r>
              <a:rPr lang="en-US" sz="3600" b="1" dirty="0">
                <a:latin typeface="Cambria"/>
              </a:rPr>
              <a:t>reaty </a:t>
            </a:r>
            <a:r>
              <a:rPr lang="en-US" sz="3600" b="1" u="sng" dirty="0">
                <a:latin typeface="Cambria"/>
              </a:rPr>
              <a:t>O</a:t>
            </a:r>
            <a:r>
              <a:rPr lang="en-US" sz="3600" b="1" dirty="0">
                <a:latin typeface="Cambria"/>
              </a:rPr>
              <a:t>rganization (1949)</a:t>
            </a:r>
          </a:p>
        </p:txBody>
      </p:sp>
      <p:sp>
        <p:nvSpPr>
          <p:cNvPr id="7172" name="Text Box 4"/>
          <p:cNvSpPr txBox="1">
            <a:spLocks noChangeArrowheads="1"/>
          </p:cNvSpPr>
          <p:nvPr/>
        </p:nvSpPr>
        <p:spPr bwMode="auto">
          <a:xfrm>
            <a:off x="1600200" y="3581400"/>
            <a:ext cx="3124200" cy="2903537"/>
          </a:xfrm>
          <a:prstGeom prst="rect">
            <a:avLst/>
          </a:prstGeom>
          <a:noFill/>
          <a:ln w="9525">
            <a:noFill/>
            <a:miter lim="800000"/>
            <a:headEnd/>
            <a:tailEnd/>
          </a:ln>
          <a:effectLst/>
        </p:spPr>
        <p:txBody>
          <a:bodyPr>
            <a:spAutoFit/>
          </a:bodyPr>
          <a:lstStyle/>
          <a:p>
            <a:pPr marL="398463" indent="-398463">
              <a:spcBef>
                <a:spcPct val="50000"/>
              </a:spcBef>
              <a:buClr>
                <a:schemeClr val="accent2"/>
              </a:buClr>
              <a:buSzPct val="105000"/>
              <a:buFont typeface="Wingdings" pitchFamily="2" charset="2"/>
              <a:buChar char="v"/>
            </a:pPr>
            <a:r>
              <a:rPr lang="en-US" sz="1600" b="1" dirty="0">
                <a:latin typeface="Cambria"/>
              </a:rPr>
              <a:t>United States</a:t>
            </a:r>
          </a:p>
          <a:p>
            <a:pPr marL="398463" indent="-398463">
              <a:spcBef>
                <a:spcPct val="50000"/>
              </a:spcBef>
              <a:buClr>
                <a:schemeClr val="accent2"/>
              </a:buClr>
              <a:buSzPct val="105000"/>
              <a:buFont typeface="Wingdings" pitchFamily="2" charset="2"/>
              <a:buChar char="v"/>
            </a:pPr>
            <a:r>
              <a:rPr lang="en-US" sz="1600" b="1" dirty="0">
                <a:latin typeface="Cambria"/>
              </a:rPr>
              <a:t>Belgium</a:t>
            </a:r>
          </a:p>
          <a:p>
            <a:pPr marL="398463" indent="-398463">
              <a:spcBef>
                <a:spcPct val="50000"/>
              </a:spcBef>
              <a:buClr>
                <a:schemeClr val="accent2"/>
              </a:buClr>
              <a:buSzPct val="105000"/>
              <a:buFont typeface="Wingdings" pitchFamily="2" charset="2"/>
              <a:buChar char="v"/>
            </a:pPr>
            <a:r>
              <a:rPr lang="en-US" sz="1600" b="1" dirty="0">
                <a:latin typeface="Cambria"/>
              </a:rPr>
              <a:t>Britain</a:t>
            </a:r>
          </a:p>
          <a:p>
            <a:pPr marL="398463" indent="-398463">
              <a:spcBef>
                <a:spcPct val="50000"/>
              </a:spcBef>
              <a:buClr>
                <a:schemeClr val="accent2"/>
              </a:buClr>
              <a:buSzPct val="105000"/>
              <a:buFont typeface="Wingdings" pitchFamily="2" charset="2"/>
              <a:buChar char="v"/>
            </a:pPr>
            <a:r>
              <a:rPr lang="en-US" sz="1600" b="1" dirty="0">
                <a:latin typeface="Cambria"/>
              </a:rPr>
              <a:t>Canada</a:t>
            </a:r>
          </a:p>
          <a:p>
            <a:pPr marL="398463" indent="-398463">
              <a:spcBef>
                <a:spcPct val="50000"/>
              </a:spcBef>
              <a:buClr>
                <a:schemeClr val="accent2"/>
              </a:buClr>
              <a:buSzPct val="105000"/>
              <a:buFont typeface="Wingdings" pitchFamily="2" charset="2"/>
              <a:buChar char="v"/>
            </a:pPr>
            <a:r>
              <a:rPr lang="en-US" sz="1600" b="1" dirty="0">
                <a:latin typeface="Cambria"/>
              </a:rPr>
              <a:t>Denmark</a:t>
            </a:r>
          </a:p>
          <a:p>
            <a:pPr marL="398463" indent="-398463">
              <a:spcBef>
                <a:spcPct val="50000"/>
              </a:spcBef>
              <a:buClr>
                <a:schemeClr val="accent2"/>
              </a:buClr>
              <a:buSzPct val="105000"/>
              <a:buFont typeface="Wingdings" pitchFamily="2" charset="2"/>
              <a:buChar char="v"/>
            </a:pPr>
            <a:r>
              <a:rPr lang="en-US" sz="1600" b="1" dirty="0">
                <a:latin typeface="Cambria"/>
              </a:rPr>
              <a:t>France</a:t>
            </a:r>
          </a:p>
          <a:p>
            <a:pPr marL="398463" indent="-398463">
              <a:spcBef>
                <a:spcPct val="50000"/>
              </a:spcBef>
              <a:buClr>
                <a:schemeClr val="accent2"/>
              </a:buClr>
              <a:buSzPct val="105000"/>
              <a:buFont typeface="Wingdings" pitchFamily="2" charset="2"/>
              <a:buChar char="v"/>
            </a:pPr>
            <a:r>
              <a:rPr lang="en-US" sz="1600" b="1" dirty="0">
                <a:latin typeface="Cambria"/>
              </a:rPr>
              <a:t>Iceland</a:t>
            </a:r>
          </a:p>
          <a:p>
            <a:pPr marL="398463" indent="-398463">
              <a:spcBef>
                <a:spcPct val="50000"/>
              </a:spcBef>
              <a:buClr>
                <a:schemeClr val="accent2"/>
              </a:buClr>
              <a:buSzPct val="105000"/>
              <a:buFont typeface="Wingdings" pitchFamily="2" charset="2"/>
              <a:buChar char="v"/>
            </a:pPr>
            <a:r>
              <a:rPr lang="en-US" sz="1600" b="1" dirty="0">
                <a:latin typeface="Cambria"/>
              </a:rPr>
              <a:t>Italy</a:t>
            </a:r>
          </a:p>
        </p:txBody>
      </p:sp>
      <p:sp>
        <p:nvSpPr>
          <p:cNvPr id="7173" name="Text Box 5"/>
          <p:cNvSpPr txBox="1">
            <a:spLocks noChangeArrowheads="1"/>
          </p:cNvSpPr>
          <p:nvPr/>
        </p:nvSpPr>
        <p:spPr bwMode="auto">
          <a:xfrm>
            <a:off x="5867400" y="3581400"/>
            <a:ext cx="2895600" cy="2781300"/>
          </a:xfrm>
          <a:prstGeom prst="rect">
            <a:avLst/>
          </a:prstGeom>
          <a:noFill/>
          <a:ln w="9525">
            <a:noFill/>
            <a:miter lim="800000"/>
            <a:headEnd/>
            <a:tailEnd/>
          </a:ln>
          <a:effectLst/>
        </p:spPr>
        <p:txBody>
          <a:bodyPr>
            <a:spAutoFit/>
          </a:bodyPr>
          <a:lstStyle/>
          <a:p>
            <a:pPr marL="398463" indent="-398463">
              <a:spcBef>
                <a:spcPct val="50000"/>
              </a:spcBef>
              <a:buClr>
                <a:schemeClr val="accent2"/>
              </a:buClr>
              <a:buSzPct val="105000"/>
              <a:buFont typeface="Wingdings" pitchFamily="2" charset="2"/>
              <a:buChar char="v"/>
            </a:pPr>
            <a:r>
              <a:rPr lang="en-US" sz="1600" b="1" dirty="0">
                <a:latin typeface="Cambria" pitchFamily="18" charset="0"/>
              </a:rPr>
              <a:t>Luxemburg</a:t>
            </a:r>
          </a:p>
          <a:p>
            <a:pPr marL="398463" indent="-398463">
              <a:spcBef>
                <a:spcPct val="50000"/>
              </a:spcBef>
              <a:buClr>
                <a:schemeClr val="accent2"/>
              </a:buClr>
              <a:buSzPct val="105000"/>
              <a:buFont typeface="Wingdings" pitchFamily="2" charset="2"/>
              <a:buChar char="v"/>
            </a:pPr>
            <a:r>
              <a:rPr lang="en-US" sz="1600" b="1" dirty="0">
                <a:latin typeface="Cambria" pitchFamily="18" charset="0"/>
              </a:rPr>
              <a:t>Netherlands</a:t>
            </a:r>
          </a:p>
          <a:p>
            <a:pPr marL="398463" indent="-398463">
              <a:spcBef>
                <a:spcPct val="50000"/>
              </a:spcBef>
              <a:buClr>
                <a:schemeClr val="accent2"/>
              </a:buClr>
              <a:buSzPct val="105000"/>
              <a:buFont typeface="Wingdings" pitchFamily="2" charset="2"/>
              <a:buChar char="v"/>
            </a:pPr>
            <a:r>
              <a:rPr lang="en-US" sz="1600" b="1" dirty="0">
                <a:latin typeface="Cambria" pitchFamily="18" charset="0"/>
              </a:rPr>
              <a:t>Norway</a:t>
            </a:r>
          </a:p>
          <a:p>
            <a:pPr marL="398463" indent="-398463">
              <a:spcBef>
                <a:spcPct val="50000"/>
              </a:spcBef>
              <a:buClr>
                <a:schemeClr val="accent2"/>
              </a:buClr>
              <a:buSzPct val="105000"/>
              <a:buFont typeface="Wingdings" pitchFamily="2" charset="2"/>
              <a:buChar char="v"/>
            </a:pPr>
            <a:r>
              <a:rPr lang="en-US" sz="1600" b="1" dirty="0">
                <a:latin typeface="Cambria" pitchFamily="18" charset="0"/>
              </a:rPr>
              <a:t>Portugal</a:t>
            </a:r>
          </a:p>
          <a:p>
            <a:pPr marL="398463" indent="-398463">
              <a:spcBef>
                <a:spcPct val="50000"/>
              </a:spcBef>
              <a:buClr>
                <a:schemeClr val="accent2"/>
              </a:buClr>
              <a:buSzPct val="105000"/>
              <a:buFont typeface="Wingdings" pitchFamily="2" charset="2"/>
              <a:buChar char="v"/>
            </a:pPr>
            <a:r>
              <a:rPr lang="en-US" sz="1600" b="1" dirty="0">
                <a:latin typeface="Cambria" pitchFamily="18" charset="0"/>
              </a:rPr>
              <a:t>1952: Greece &amp; </a:t>
            </a:r>
            <a:br>
              <a:rPr lang="en-US" sz="1600" b="1" dirty="0">
                <a:latin typeface="Cambria" pitchFamily="18" charset="0"/>
              </a:rPr>
            </a:br>
            <a:r>
              <a:rPr lang="en-US" sz="1600" b="1" dirty="0">
                <a:latin typeface="Cambria" pitchFamily="18" charset="0"/>
              </a:rPr>
              <a:t>       Turkey</a:t>
            </a:r>
          </a:p>
          <a:p>
            <a:pPr marL="398463" indent="-398463">
              <a:spcBef>
                <a:spcPct val="50000"/>
              </a:spcBef>
              <a:buClr>
                <a:schemeClr val="accent2"/>
              </a:buClr>
              <a:buSzPct val="105000"/>
              <a:buFont typeface="Wingdings" pitchFamily="2" charset="2"/>
              <a:buChar char="v"/>
            </a:pPr>
            <a:r>
              <a:rPr lang="en-US" sz="1600" b="1" dirty="0">
                <a:latin typeface="Cambria" pitchFamily="18" charset="0"/>
              </a:rPr>
              <a:t>1955: West Germany</a:t>
            </a:r>
          </a:p>
          <a:p>
            <a:pPr marL="398463" indent="-398463">
              <a:spcBef>
                <a:spcPct val="50000"/>
              </a:spcBef>
              <a:buClr>
                <a:schemeClr val="accent2"/>
              </a:buClr>
              <a:buSzPct val="105000"/>
              <a:buFont typeface="Wingdings" pitchFamily="2" charset="2"/>
              <a:buChar char="v"/>
            </a:pPr>
            <a:r>
              <a:rPr lang="en-US" sz="1600" b="1" dirty="0">
                <a:latin typeface="Cambria" pitchFamily="18" charset="0"/>
              </a:rPr>
              <a:t>1983: Spain</a:t>
            </a:r>
          </a:p>
        </p:txBody>
      </p:sp>
      <p:pic>
        <p:nvPicPr>
          <p:cNvPr id="7174" name="Picture 6" descr="Map_of_NATO_countries2"/>
          <p:cNvPicPr>
            <a:picLocks noChangeAspect="1" noChangeArrowheads="1"/>
          </p:cNvPicPr>
          <p:nvPr/>
        </p:nvPicPr>
        <p:blipFill>
          <a:blip r:embed="rId2" cstate="print">
            <a:lum bright="-6000" contrast="6000"/>
          </a:blip>
          <a:srcRect b="4283"/>
          <a:stretch>
            <a:fillRect/>
          </a:stretch>
        </p:blipFill>
        <p:spPr bwMode="auto">
          <a:xfrm>
            <a:off x="1981200" y="1371600"/>
            <a:ext cx="5510212" cy="2057400"/>
          </a:xfrm>
          <a:prstGeom prst="rect">
            <a:avLst/>
          </a:prstGeom>
          <a:noFill/>
          <a:ln w="9525">
            <a:solidFill>
              <a:schemeClr val="tx2"/>
            </a:solidFill>
            <a:miter lim="800000"/>
            <a:headEnd/>
            <a:tailEnd/>
          </a:ln>
        </p:spPr>
      </p:pic>
      <p:pic>
        <p:nvPicPr>
          <p:cNvPr id="7175" name="Picture 7" descr="NATO Flag"/>
          <p:cNvPicPr>
            <a:picLocks noChangeAspect="1" noChangeArrowheads="1"/>
          </p:cNvPicPr>
          <p:nvPr/>
        </p:nvPicPr>
        <p:blipFill>
          <a:blip r:embed="rId3" cstate="print">
            <a:lum contrast="6000"/>
          </a:blip>
          <a:srcRect/>
          <a:stretch>
            <a:fillRect/>
          </a:stretch>
        </p:blipFill>
        <p:spPr bwMode="auto">
          <a:xfrm>
            <a:off x="4076700" y="4495800"/>
            <a:ext cx="1562100" cy="1236663"/>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
          <p:cNvSpPr txBox="1">
            <a:spLocks noChangeArrowheads="1"/>
          </p:cNvSpPr>
          <p:nvPr/>
        </p:nvSpPr>
        <p:spPr bwMode="auto">
          <a:xfrm>
            <a:off x="1143000" y="228600"/>
            <a:ext cx="7086600" cy="641350"/>
          </a:xfrm>
          <a:prstGeom prst="rect">
            <a:avLst/>
          </a:prstGeom>
          <a:noFill/>
          <a:ln w="9525">
            <a:noFill/>
            <a:miter lim="800000"/>
            <a:headEnd/>
            <a:tailEnd/>
          </a:ln>
          <a:effectLst/>
        </p:spPr>
        <p:txBody>
          <a:bodyPr>
            <a:spAutoFit/>
          </a:bodyPr>
          <a:lstStyle/>
          <a:p>
            <a:pPr algn="ctr">
              <a:spcBef>
                <a:spcPct val="50000"/>
              </a:spcBef>
            </a:pPr>
            <a:r>
              <a:rPr lang="en-US" sz="3600" b="1" dirty="0">
                <a:latin typeface="Cambria"/>
              </a:rPr>
              <a:t>Warsaw Pact (1955)</a:t>
            </a:r>
          </a:p>
        </p:txBody>
      </p:sp>
      <p:pic>
        <p:nvPicPr>
          <p:cNvPr id="49156" name="Picture 4" descr="Map_of_Warsaw_Pact_countries"/>
          <p:cNvPicPr>
            <a:picLocks noChangeAspect="1" noChangeArrowheads="1"/>
          </p:cNvPicPr>
          <p:nvPr/>
        </p:nvPicPr>
        <p:blipFill>
          <a:blip r:embed="rId3" cstate="print">
            <a:lum contrast="6000"/>
          </a:blip>
          <a:srcRect/>
          <a:stretch>
            <a:fillRect/>
          </a:stretch>
        </p:blipFill>
        <p:spPr bwMode="auto">
          <a:xfrm>
            <a:off x="1600200" y="1219200"/>
            <a:ext cx="5676900" cy="2085975"/>
          </a:xfrm>
          <a:prstGeom prst="rect">
            <a:avLst/>
          </a:prstGeom>
          <a:noFill/>
          <a:ln w="9525">
            <a:solidFill>
              <a:schemeClr val="tx2"/>
            </a:solidFill>
            <a:miter lim="800000"/>
            <a:headEnd/>
            <a:tailEnd/>
          </a:ln>
        </p:spPr>
      </p:pic>
      <p:pic>
        <p:nvPicPr>
          <p:cNvPr id="49157" name="Picture 5" descr="Warsaw_Pact_seal"/>
          <p:cNvPicPr>
            <a:picLocks noChangeAspect="1" noChangeArrowheads="1"/>
          </p:cNvPicPr>
          <p:nvPr/>
        </p:nvPicPr>
        <p:blipFill>
          <a:blip r:embed="rId4" cstate="print"/>
          <a:srcRect/>
          <a:stretch>
            <a:fillRect/>
          </a:stretch>
        </p:blipFill>
        <p:spPr bwMode="auto">
          <a:xfrm>
            <a:off x="7620000" y="533400"/>
            <a:ext cx="990600" cy="962025"/>
          </a:xfrm>
          <a:prstGeom prst="rect">
            <a:avLst/>
          </a:prstGeom>
          <a:noFill/>
        </p:spPr>
      </p:pic>
      <p:sp>
        <p:nvSpPr>
          <p:cNvPr id="49159" name="Text Box 7"/>
          <p:cNvSpPr txBox="1">
            <a:spLocks noChangeArrowheads="1"/>
          </p:cNvSpPr>
          <p:nvPr/>
        </p:nvSpPr>
        <p:spPr bwMode="auto">
          <a:xfrm>
            <a:off x="1600200" y="3810000"/>
            <a:ext cx="2362200" cy="1604962"/>
          </a:xfrm>
          <a:prstGeom prst="rect">
            <a:avLst/>
          </a:prstGeom>
          <a:noFill/>
          <a:ln w="9525">
            <a:noFill/>
            <a:miter lim="800000"/>
            <a:headEnd/>
            <a:tailEnd/>
          </a:ln>
          <a:effectLst/>
        </p:spPr>
        <p:txBody>
          <a:bodyPr>
            <a:spAutoFit/>
          </a:bodyPr>
          <a:lstStyle/>
          <a:p>
            <a:pPr marL="398463" indent="-398463">
              <a:spcBef>
                <a:spcPct val="50000"/>
              </a:spcBef>
              <a:buClr>
                <a:srgbClr val="D40000"/>
              </a:buClr>
              <a:buFont typeface="Arial" pitchFamily="34" charset="0"/>
              <a:buChar char="•"/>
            </a:pPr>
            <a:r>
              <a:rPr lang="en-US" b="1" dirty="0">
                <a:latin typeface="Cambria" pitchFamily="18" charset="0"/>
              </a:rPr>
              <a:t>U. S. S. R.</a:t>
            </a:r>
          </a:p>
          <a:p>
            <a:pPr marL="398463" indent="-398463">
              <a:spcBef>
                <a:spcPct val="50000"/>
              </a:spcBef>
              <a:buClr>
                <a:srgbClr val="D40000"/>
              </a:buClr>
              <a:buFont typeface="Arial" pitchFamily="34" charset="0"/>
              <a:buChar char="•"/>
            </a:pPr>
            <a:r>
              <a:rPr lang="en-US" b="1" dirty="0">
                <a:latin typeface="Cambria" pitchFamily="18" charset="0"/>
              </a:rPr>
              <a:t>Albania</a:t>
            </a:r>
          </a:p>
          <a:p>
            <a:pPr marL="398463" indent="-398463">
              <a:spcBef>
                <a:spcPct val="50000"/>
              </a:spcBef>
              <a:buClr>
                <a:srgbClr val="D40000"/>
              </a:buClr>
              <a:buFont typeface="Arial" pitchFamily="34" charset="0"/>
              <a:buChar char="•"/>
            </a:pPr>
            <a:r>
              <a:rPr lang="en-US" b="1" dirty="0">
                <a:latin typeface="Cambria" pitchFamily="18" charset="0"/>
              </a:rPr>
              <a:t>Bulgaria</a:t>
            </a:r>
          </a:p>
          <a:p>
            <a:pPr marL="398463" indent="-398463">
              <a:spcBef>
                <a:spcPct val="50000"/>
              </a:spcBef>
              <a:buClr>
                <a:srgbClr val="D40000"/>
              </a:buClr>
              <a:buFont typeface="Arial" pitchFamily="34" charset="0"/>
              <a:buChar char="•"/>
            </a:pPr>
            <a:r>
              <a:rPr lang="en-US" b="1" dirty="0">
                <a:latin typeface="Cambria" pitchFamily="18" charset="0"/>
              </a:rPr>
              <a:t>Czechoslovakia</a:t>
            </a:r>
          </a:p>
        </p:txBody>
      </p:sp>
      <p:sp>
        <p:nvSpPr>
          <p:cNvPr id="49160" name="Text Box 8"/>
          <p:cNvSpPr txBox="1">
            <a:spLocks noChangeArrowheads="1"/>
          </p:cNvSpPr>
          <p:nvPr/>
        </p:nvSpPr>
        <p:spPr bwMode="auto">
          <a:xfrm>
            <a:off x="5257800" y="3810000"/>
            <a:ext cx="2362200" cy="1604962"/>
          </a:xfrm>
          <a:prstGeom prst="rect">
            <a:avLst/>
          </a:prstGeom>
          <a:noFill/>
          <a:ln w="9525">
            <a:noFill/>
            <a:miter lim="800000"/>
            <a:headEnd/>
            <a:tailEnd/>
          </a:ln>
          <a:effectLst/>
        </p:spPr>
        <p:txBody>
          <a:bodyPr>
            <a:spAutoFit/>
          </a:bodyPr>
          <a:lstStyle/>
          <a:p>
            <a:pPr marL="398463" indent="-398463">
              <a:spcBef>
                <a:spcPct val="50000"/>
              </a:spcBef>
              <a:buClr>
                <a:srgbClr val="D40000"/>
              </a:buClr>
              <a:buFont typeface="Arial" pitchFamily="34" charset="0"/>
              <a:buChar char="•"/>
            </a:pPr>
            <a:r>
              <a:rPr lang="en-US" b="1" dirty="0">
                <a:latin typeface="Cambria" pitchFamily="18" charset="0"/>
              </a:rPr>
              <a:t>East Germany</a:t>
            </a:r>
          </a:p>
          <a:p>
            <a:pPr marL="398463" indent="-398463">
              <a:spcBef>
                <a:spcPct val="50000"/>
              </a:spcBef>
              <a:buClr>
                <a:srgbClr val="D40000"/>
              </a:buClr>
              <a:buFont typeface="Arial" pitchFamily="34" charset="0"/>
              <a:buChar char="•"/>
            </a:pPr>
            <a:r>
              <a:rPr lang="en-US" b="1" dirty="0">
                <a:latin typeface="Cambria" pitchFamily="18" charset="0"/>
              </a:rPr>
              <a:t>Hungary</a:t>
            </a:r>
          </a:p>
          <a:p>
            <a:pPr marL="398463" indent="-398463">
              <a:spcBef>
                <a:spcPct val="50000"/>
              </a:spcBef>
              <a:buClr>
                <a:srgbClr val="D40000"/>
              </a:buClr>
              <a:buFont typeface="Arial" pitchFamily="34" charset="0"/>
              <a:buChar char="•"/>
            </a:pPr>
            <a:r>
              <a:rPr lang="en-US" b="1" dirty="0">
                <a:latin typeface="Cambria" pitchFamily="18" charset="0"/>
              </a:rPr>
              <a:t>Poland</a:t>
            </a:r>
          </a:p>
          <a:p>
            <a:pPr marL="398463" indent="-398463">
              <a:spcBef>
                <a:spcPct val="50000"/>
              </a:spcBef>
              <a:buClr>
                <a:srgbClr val="D40000"/>
              </a:buClr>
              <a:buFont typeface="Arial" pitchFamily="34" charset="0"/>
              <a:buChar char="•"/>
            </a:pPr>
            <a:r>
              <a:rPr lang="en-US" b="1" dirty="0" smtClean="0">
                <a:latin typeface="Cambria" pitchFamily="18" charset="0"/>
              </a:rPr>
              <a:t>Romania</a:t>
            </a:r>
            <a:endParaRPr lang="en-US" b="1" dirty="0">
              <a:latin typeface="Cambria"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32770" name="Picture 2" descr="Post WWII Europe"/>
          <p:cNvPicPr>
            <a:picLocks noChangeAspect="1" noChangeArrowheads="1"/>
          </p:cNvPicPr>
          <p:nvPr/>
        </p:nvPicPr>
        <p:blipFill>
          <a:blip r:embed="rId2" cstate="print"/>
          <a:srcRect/>
          <a:stretch>
            <a:fillRect/>
          </a:stretch>
        </p:blipFill>
        <p:spPr bwMode="auto">
          <a:xfrm>
            <a:off x="2667000" y="1479777"/>
            <a:ext cx="6477000" cy="5378223"/>
          </a:xfrm>
          <a:prstGeom prst="rect">
            <a:avLst/>
          </a:prstGeom>
          <a:noFill/>
        </p:spPr>
      </p:pic>
      <p:pic>
        <p:nvPicPr>
          <p:cNvPr id="32772" name="Picture 4" descr="http://www.dushkin.com/connectext/wpold/media/images/map4key.gif"/>
          <p:cNvPicPr>
            <a:picLocks noChangeAspect="1" noChangeArrowheads="1"/>
          </p:cNvPicPr>
          <p:nvPr/>
        </p:nvPicPr>
        <p:blipFill>
          <a:blip r:embed="rId3" cstate="print"/>
          <a:srcRect/>
          <a:stretch>
            <a:fillRect/>
          </a:stretch>
        </p:blipFill>
        <p:spPr bwMode="auto">
          <a:xfrm>
            <a:off x="685800" y="1799395"/>
            <a:ext cx="2000250" cy="5058605"/>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 Opposing Perspectives </a:t>
            </a:r>
            <a:endParaRPr lang="en-US" dirty="0"/>
          </a:p>
        </p:txBody>
      </p:sp>
      <p:sp>
        <p:nvSpPr>
          <p:cNvPr id="3" name="Content Placeholder 2"/>
          <p:cNvSpPr>
            <a:spLocks noGrp="1"/>
          </p:cNvSpPr>
          <p:nvPr>
            <p:ph idx="1"/>
          </p:nvPr>
        </p:nvSpPr>
        <p:spPr/>
        <p:txBody>
          <a:bodyPr>
            <a:normAutofit/>
          </a:bodyPr>
          <a:lstStyle/>
          <a:p>
            <a:r>
              <a:rPr lang="en-US" dirty="0" smtClean="0"/>
              <a:t> A. Alliance of BR &amp; U.S. with U.S.S.R during WWII was pragmatic</a:t>
            </a:r>
            <a:endParaRPr lang="en-US" dirty="0"/>
          </a:p>
        </p:txBody>
      </p:sp>
      <p:pic>
        <p:nvPicPr>
          <p:cNvPr id="4" name="Picture 3"/>
          <p:cNvPicPr>
            <a:picLocks noChangeAspect="1"/>
          </p:cNvPicPr>
          <p:nvPr/>
        </p:nvPicPr>
        <p:blipFill rotWithShape="1">
          <a:blip r:embed="rId3"/>
          <a:srcRect l="1" r="-236" b="48952"/>
          <a:stretch/>
        </p:blipFill>
        <p:spPr>
          <a:xfrm>
            <a:off x="2438400" y="3048000"/>
            <a:ext cx="5585259" cy="350086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0"/>
            <a:ext cx="8153400" cy="4525963"/>
          </a:xfrm>
        </p:spPr>
        <p:txBody>
          <a:bodyPr/>
          <a:lstStyle/>
          <a:p>
            <a:r>
              <a:rPr lang="en-US" dirty="0" smtClean="0"/>
              <a:t>		</a:t>
            </a:r>
            <a:r>
              <a:rPr lang="en-US" dirty="0" smtClean="0"/>
              <a:t>4. </a:t>
            </a:r>
            <a:r>
              <a:rPr lang="en-US" dirty="0" smtClean="0"/>
              <a:t>In June 1948, the Soviets </a:t>
            </a:r>
            <a:r>
              <a:rPr lang="en-US" dirty="0" smtClean="0"/>
              <a:t>blockaded </a:t>
            </a:r>
            <a:r>
              <a:rPr lang="en-US" dirty="0" smtClean="0"/>
              <a:t>West Berlin and </a:t>
            </a:r>
            <a:r>
              <a:rPr lang="en-US" dirty="0" smtClean="0"/>
              <a:t>halted </a:t>
            </a:r>
            <a:r>
              <a:rPr lang="en-US" dirty="0" smtClean="0"/>
              <a:t>all traffic into the city. </a:t>
            </a:r>
          </a:p>
          <a:p>
            <a:endParaRPr lang="en-US" dirty="0"/>
          </a:p>
        </p:txBody>
      </p:sp>
      <p:pic>
        <p:nvPicPr>
          <p:cNvPr id="5" name="Picture 4"/>
          <p:cNvPicPr>
            <a:picLocks noChangeAspect="1"/>
          </p:cNvPicPr>
          <p:nvPr/>
        </p:nvPicPr>
        <p:blipFill>
          <a:blip r:embed="rId2"/>
          <a:stretch>
            <a:fillRect/>
          </a:stretch>
        </p:blipFill>
        <p:spPr>
          <a:xfrm>
            <a:off x="4954667" y="3928533"/>
            <a:ext cx="4172400" cy="2895600"/>
          </a:xfrm>
          <a:prstGeom prst="rect">
            <a:avLst/>
          </a:prstGeom>
        </p:spPr>
      </p:pic>
      <p:pic>
        <p:nvPicPr>
          <p:cNvPr id="6" name="Picture 5"/>
          <p:cNvPicPr>
            <a:picLocks noChangeAspect="1"/>
          </p:cNvPicPr>
          <p:nvPr/>
        </p:nvPicPr>
        <p:blipFill>
          <a:blip r:embed="rId3"/>
          <a:stretch>
            <a:fillRect/>
          </a:stretch>
        </p:blipFill>
        <p:spPr>
          <a:xfrm>
            <a:off x="25400" y="1981200"/>
            <a:ext cx="4762500" cy="29972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
          <p:cNvSpPr txBox="1">
            <a:spLocks noChangeArrowheads="1"/>
          </p:cNvSpPr>
          <p:nvPr/>
        </p:nvSpPr>
        <p:spPr bwMode="auto">
          <a:xfrm>
            <a:off x="381000" y="409575"/>
            <a:ext cx="8458200" cy="646331"/>
          </a:xfrm>
          <a:prstGeom prst="rect">
            <a:avLst/>
          </a:prstGeom>
          <a:noFill/>
          <a:ln w="9525">
            <a:noFill/>
            <a:miter lim="800000"/>
            <a:headEnd/>
            <a:tailEnd/>
          </a:ln>
          <a:effectLst/>
        </p:spPr>
        <p:txBody>
          <a:bodyPr wrap="square" anchor="ctr">
            <a:spAutoFit/>
          </a:bodyPr>
          <a:lstStyle/>
          <a:p>
            <a:pPr algn="ctr">
              <a:spcBef>
                <a:spcPct val="50000"/>
              </a:spcBef>
            </a:pPr>
            <a:r>
              <a:rPr lang="en-US" sz="3600" b="1" dirty="0" smtClean="0">
                <a:solidFill>
                  <a:schemeClr val="bg1"/>
                </a:solidFill>
                <a:latin typeface="Cambria"/>
              </a:rPr>
              <a:t>Berlin Blockade &amp; Airlift (1948-49)</a:t>
            </a:r>
            <a:endParaRPr lang="en-US" sz="3600" b="1" dirty="0">
              <a:solidFill>
                <a:schemeClr val="bg1"/>
              </a:solidFill>
              <a:latin typeface="Cambria"/>
            </a:endParaRPr>
          </a:p>
        </p:txBody>
      </p:sp>
      <p:pic>
        <p:nvPicPr>
          <p:cNvPr id="47107" name="Picture 3" descr="Berlin Airlift-1948-A"/>
          <p:cNvPicPr>
            <a:picLocks noChangeAspect="1" noChangeArrowheads="1"/>
          </p:cNvPicPr>
          <p:nvPr/>
        </p:nvPicPr>
        <p:blipFill>
          <a:blip r:embed="rId3" cstate="print">
            <a:lum bright="-6000" contrast="6000"/>
          </a:blip>
          <a:srcRect l="21370" r="4550" b="13889"/>
          <a:stretch>
            <a:fillRect/>
          </a:stretch>
        </p:blipFill>
        <p:spPr bwMode="auto">
          <a:xfrm>
            <a:off x="1371600" y="1205523"/>
            <a:ext cx="3581400" cy="5693508"/>
          </a:xfrm>
          <a:prstGeom prst="rect">
            <a:avLst/>
          </a:prstGeom>
          <a:noFill/>
          <a:ln w="9525">
            <a:solidFill>
              <a:schemeClr val="tx2"/>
            </a:solidFill>
            <a:miter lim="800000"/>
            <a:headEnd/>
            <a:tailEnd/>
          </a:ln>
        </p:spPr>
      </p:pic>
      <p:pic>
        <p:nvPicPr>
          <p:cNvPr id="47108" name="Picture 4" descr="Berlin Airlift-1948"/>
          <p:cNvPicPr>
            <a:picLocks noChangeAspect="1" noChangeArrowheads="1"/>
          </p:cNvPicPr>
          <p:nvPr/>
        </p:nvPicPr>
        <p:blipFill>
          <a:blip r:embed="rId4" cstate="print"/>
          <a:srcRect/>
          <a:stretch>
            <a:fillRect/>
          </a:stretch>
        </p:blipFill>
        <p:spPr bwMode="auto">
          <a:xfrm>
            <a:off x="4648200" y="1600200"/>
            <a:ext cx="4495800" cy="3333620"/>
          </a:xfrm>
          <a:prstGeom prst="rect">
            <a:avLst/>
          </a:prstGeom>
          <a:noFill/>
          <a:ln w="9525">
            <a:solidFill>
              <a:schemeClr val="tx2"/>
            </a:solid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152400"/>
            <a:ext cx="7924800" cy="4525963"/>
          </a:xfrm>
        </p:spPr>
        <p:txBody>
          <a:bodyPr/>
          <a:lstStyle/>
          <a:p>
            <a:r>
              <a:rPr lang="en-US" dirty="0" smtClean="0"/>
              <a:t>	8. The geography and ideology of </a:t>
            </a:r>
            <a:r>
              <a:rPr lang="en-US" dirty="0" smtClean="0"/>
              <a:t>E. </a:t>
            </a:r>
            <a:r>
              <a:rPr lang="en-US" dirty="0" smtClean="0"/>
              <a:t>vs. </a:t>
            </a:r>
            <a:r>
              <a:rPr lang="en-US" dirty="0" smtClean="0"/>
              <a:t>W. </a:t>
            </a:r>
            <a:r>
              <a:rPr lang="en-US" dirty="0" smtClean="0"/>
              <a:t>Europe was sealed in </a:t>
            </a:r>
            <a:r>
              <a:rPr lang="en-US" dirty="0" smtClean="0"/>
              <a:t>August,1961 </a:t>
            </a:r>
            <a:r>
              <a:rPr lang="en-US" dirty="0" smtClean="0"/>
              <a:t>when </a:t>
            </a:r>
            <a:r>
              <a:rPr lang="en-US" dirty="0" smtClean="0"/>
              <a:t>Berlin </a:t>
            </a:r>
            <a:r>
              <a:rPr lang="en-US" dirty="0" smtClean="0"/>
              <a:t>wall was built.</a:t>
            </a:r>
          </a:p>
          <a:p>
            <a:r>
              <a:rPr lang="en-US" dirty="0" smtClean="0"/>
              <a:t>	</a:t>
            </a:r>
            <a:endParaRPr lang="en-US" b="1" dirty="0"/>
          </a:p>
        </p:txBody>
      </p:sp>
      <p:pic>
        <p:nvPicPr>
          <p:cNvPr id="4" name="Picture 3"/>
          <p:cNvPicPr>
            <a:picLocks noChangeAspect="1"/>
          </p:cNvPicPr>
          <p:nvPr/>
        </p:nvPicPr>
        <p:blipFill>
          <a:blip r:embed="rId3"/>
          <a:stretch>
            <a:fillRect/>
          </a:stretch>
        </p:blipFill>
        <p:spPr>
          <a:xfrm>
            <a:off x="2057399" y="1600200"/>
            <a:ext cx="6326155" cy="4572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E. German gov’t, “We have no intention building a wall.” 1961</a:t>
            </a:r>
            <a:endParaRPr lang="en-US" sz="4000" dirty="0"/>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2" cstate="print"/>
          <a:srcRect/>
          <a:stretch>
            <a:fillRect/>
          </a:stretch>
        </p:blipFill>
        <p:spPr bwMode="auto">
          <a:xfrm>
            <a:off x="1752600" y="1752600"/>
            <a:ext cx="6362601" cy="4495800"/>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West Berliners watching the wall go up,</a:t>
            </a:r>
            <a:endParaRPr lang="en-US" dirty="0"/>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3" cstate="print"/>
          <a:srcRect/>
          <a:stretch>
            <a:fillRect/>
          </a:stretch>
        </p:blipFill>
        <p:spPr bwMode="auto">
          <a:xfrm>
            <a:off x="1828800" y="1676400"/>
            <a:ext cx="6679096" cy="4800600"/>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Memorial to Olga, who died when attempting to </a:t>
            </a:r>
            <a:r>
              <a:rPr lang="en-US" dirty="0" smtClean="0"/>
              <a:t>escape</a:t>
            </a:r>
            <a:endParaRPr lang="en-US" dirty="0"/>
          </a:p>
        </p:txBody>
      </p:sp>
      <p:sp>
        <p:nvSpPr>
          <p:cNvPr id="3" name="Content Placeholder 2"/>
          <p:cNvSpPr>
            <a:spLocks noGrp="1"/>
          </p:cNvSpPr>
          <p:nvPr>
            <p:ph idx="1"/>
          </p:nvPr>
        </p:nvSpPr>
        <p:spPr/>
        <p:txBody>
          <a:bodyPr/>
          <a:lstStyle/>
          <a:p>
            <a:endParaRPr lang="en-US" dirty="0"/>
          </a:p>
        </p:txBody>
      </p:sp>
      <p:pic>
        <p:nvPicPr>
          <p:cNvPr id="1027" name="Picture 3"/>
          <p:cNvPicPr>
            <a:picLocks noChangeAspect="1" noChangeArrowheads="1"/>
          </p:cNvPicPr>
          <p:nvPr/>
        </p:nvPicPr>
        <p:blipFill>
          <a:blip r:embed="rId3" cstate="print"/>
          <a:srcRect/>
          <a:stretch>
            <a:fillRect/>
          </a:stretch>
        </p:blipFill>
        <p:spPr bwMode="auto">
          <a:xfrm>
            <a:off x="2895600" y="1670779"/>
            <a:ext cx="3962400" cy="5187221"/>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JFK in 1963</a:t>
            </a:r>
            <a:endParaRPr lang="en-US" dirty="0"/>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2" cstate="print"/>
          <a:srcRect/>
          <a:stretch>
            <a:fillRect/>
          </a:stretch>
        </p:blipFill>
        <p:spPr bwMode="auto">
          <a:xfrm>
            <a:off x="1524000" y="1524000"/>
            <a:ext cx="6995433" cy="4876800"/>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Ich</a:t>
            </a:r>
            <a:r>
              <a:rPr lang="en-US" dirty="0" smtClean="0"/>
              <a:t> Bin </a:t>
            </a:r>
            <a:r>
              <a:rPr lang="en-US" dirty="0" err="1" smtClean="0"/>
              <a:t>Ein</a:t>
            </a:r>
            <a:r>
              <a:rPr lang="en-US" dirty="0" smtClean="0"/>
              <a:t> Berliner</a:t>
            </a:r>
            <a:endParaRPr lang="en-US" dirty="0"/>
          </a:p>
        </p:txBody>
      </p:sp>
      <p:pic>
        <p:nvPicPr>
          <p:cNvPr id="4" name="Ich bin ein Berliner.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051050" y="1600200"/>
            <a:ext cx="6034088" cy="4525963"/>
          </a:xfrm>
        </p:spPr>
      </p:pic>
    </p:spTree>
    <p:extLst>
      <p:ext uri="{BB962C8B-B14F-4D97-AF65-F5344CB8AC3E}">
        <p14:creationId xmlns:p14="http://schemas.microsoft.com/office/powerpoint/2010/main" val="120165882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b="1" dirty="0" smtClean="0"/>
              <a:t>IV. Confrontation in Asia (1945-1949)</a:t>
            </a:r>
            <a:endParaRPr lang="en-US" dirty="0"/>
          </a:p>
        </p:txBody>
      </p:sp>
      <p:sp>
        <p:nvSpPr>
          <p:cNvPr id="3" name="Content Placeholder 2"/>
          <p:cNvSpPr>
            <a:spLocks noGrp="1"/>
          </p:cNvSpPr>
          <p:nvPr>
            <p:ph idx="1"/>
          </p:nvPr>
        </p:nvSpPr>
        <p:spPr/>
        <p:txBody>
          <a:bodyPr>
            <a:normAutofit/>
          </a:bodyPr>
          <a:lstStyle/>
          <a:p>
            <a:r>
              <a:rPr lang="en-US" dirty="0" smtClean="0"/>
              <a:t>A. Chinese Communists, led by Mao Zedong, defeated the Kuomintang </a:t>
            </a:r>
            <a:r>
              <a:rPr lang="en-US" dirty="0" smtClean="0"/>
              <a:t>nationalists</a:t>
            </a:r>
            <a:r>
              <a:rPr lang="en-US" dirty="0" smtClean="0"/>
              <a:t>) in a civil war</a:t>
            </a:r>
            <a:r>
              <a:rPr lang="en-US" dirty="0" smtClean="0"/>
              <a:t>.</a:t>
            </a:r>
            <a:endParaRPr lang="en-US" dirty="0"/>
          </a:p>
        </p:txBody>
      </p:sp>
      <p:pic>
        <p:nvPicPr>
          <p:cNvPr id="4" name="Picture 3"/>
          <p:cNvPicPr>
            <a:picLocks noChangeAspect="1"/>
          </p:cNvPicPr>
          <p:nvPr/>
        </p:nvPicPr>
        <p:blipFill>
          <a:blip r:embed="rId3"/>
          <a:stretch>
            <a:fillRect/>
          </a:stretch>
        </p:blipFill>
        <p:spPr>
          <a:xfrm>
            <a:off x="5867400" y="3352800"/>
            <a:ext cx="2771588" cy="3200400"/>
          </a:xfrm>
          <a:prstGeom prst="rect">
            <a:avLst/>
          </a:prstGeom>
        </p:spPr>
      </p:pic>
      <p:pic>
        <p:nvPicPr>
          <p:cNvPr id="5" name="Picture 4"/>
          <p:cNvPicPr>
            <a:picLocks noChangeAspect="1"/>
          </p:cNvPicPr>
          <p:nvPr/>
        </p:nvPicPr>
        <p:blipFill>
          <a:blip r:embed="rId4"/>
          <a:stretch>
            <a:fillRect/>
          </a:stretch>
        </p:blipFill>
        <p:spPr>
          <a:xfrm>
            <a:off x="1676400" y="3657600"/>
            <a:ext cx="4121452" cy="275127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2"/>
          <p:cNvSpPr txBox="1">
            <a:spLocks noChangeArrowheads="1"/>
          </p:cNvSpPr>
          <p:nvPr/>
        </p:nvSpPr>
        <p:spPr bwMode="auto">
          <a:xfrm>
            <a:off x="1752600" y="349250"/>
            <a:ext cx="7086600" cy="641350"/>
          </a:xfrm>
          <a:prstGeom prst="rect">
            <a:avLst/>
          </a:prstGeom>
          <a:noFill/>
          <a:ln w="9525">
            <a:noFill/>
            <a:miter lim="800000"/>
            <a:headEnd/>
            <a:tailEnd/>
          </a:ln>
          <a:effectLst/>
        </p:spPr>
        <p:txBody>
          <a:bodyPr anchor="ctr">
            <a:spAutoFit/>
          </a:bodyPr>
          <a:lstStyle/>
          <a:p>
            <a:pPr algn="ctr">
              <a:spcBef>
                <a:spcPct val="50000"/>
              </a:spcBef>
            </a:pPr>
            <a:r>
              <a:rPr lang="en-US" sz="3600" b="1" dirty="0">
                <a:solidFill>
                  <a:schemeClr val="bg1"/>
                </a:solidFill>
                <a:latin typeface="Cambria"/>
              </a:rPr>
              <a:t>Mao’s Revolution: 1949</a:t>
            </a:r>
          </a:p>
        </p:txBody>
      </p:sp>
      <p:pic>
        <p:nvPicPr>
          <p:cNvPr id="93187" name="Picture 3" descr="paint01"/>
          <p:cNvPicPr>
            <a:picLocks noChangeAspect="1" noChangeArrowheads="1"/>
          </p:cNvPicPr>
          <p:nvPr/>
        </p:nvPicPr>
        <p:blipFill>
          <a:blip r:embed="rId2" cstate="print">
            <a:lum contrast="6000"/>
          </a:blip>
          <a:srcRect l="2504"/>
          <a:stretch>
            <a:fillRect/>
          </a:stretch>
        </p:blipFill>
        <p:spPr bwMode="auto">
          <a:xfrm>
            <a:off x="2362200" y="1143000"/>
            <a:ext cx="5934075" cy="4495800"/>
          </a:xfrm>
          <a:prstGeom prst="rect">
            <a:avLst/>
          </a:prstGeom>
          <a:noFill/>
          <a:ln w="9525">
            <a:solidFill>
              <a:schemeClr val="tx2"/>
            </a:solidFill>
            <a:miter lim="800000"/>
            <a:headEnd/>
            <a:tailEnd/>
          </a:ln>
        </p:spPr>
      </p:pic>
      <p:sp>
        <p:nvSpPr>
          <p:cNvPr id="93188" name="Text Box 4"/>
          <p:cNvSpPr txBox="1">
            <a:spLocks noChangeArrowheads="1"/>
          </p:cNvSpPr>
          <p:nvPr/>
        </p:nvSpPr>
        <p:spPr bwMode="auto">
          <a:xfrm>
            <a:off x="1143000" y="5715000"/>
            <a:ext cx="6858000" cy="954107"/>
          </a:xfrm>
          <a:prstGeom prst="rect">
            <a:avLst/>
          </a:prstGeom>
          <a:noFill/>
          <a:ln w="9525">
            <a:noFill/>
            <a:miter lim="800000"/>
            <a:headEnd/>
            <a:tailEnd/>
          </a:ln>
          <a:effectLst/>
        </p:spPr>
        <p:txBody>
          <a:bodyPr>
            <a:spAutoFit/>
          </a:bodyPr>
          <a:lstStyle/>
          <a:p>
            <a:pPr algn="ctr">
              <a:spcBef>
                <a:spcPct val="50000"/>
              </a:spcBef>
            </a:pPr>
            <a:r>
              <a:rPr lang="en-US" sz="2800" b="1" dirty="0" smtClean="0">
                <a:latin typeface="Cambria"/>
              </a:rPr>
              <a:t>There is now a second Communist power in the world</a:t>
            </a:r>
            <a:endParaRPr lang="en-US" sz="2800" b="1" dirty="0">
              <a:latin typeface="Cambria"/>
            </a:endParaRP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6600" y="228600"/>
            <a:ext cx="3657600" cy="1143000"/>
          </a:xfrm>
        </p:spPr>
        <p:txBody>
          <a:bodyPr>
            <a:normAutofit/>
          </a:bodyPr>
          <a:lstStyle/>
          <a:p>
            <a:pPr algn="r"/>
            <a:r>
              <a:rPr lang="en-US" sz="2200" dirty="0" smtClean="0"/>
              <a:t>Yalta Conference 1945</a:t>
            </a:r>
            <a:endParaRPr lang="en-US" sz="2200" dirty="0"/>
          </a:p>
        </p:txBody>
      </p:sp>
      <p:sp>
        <p:nvSpPr>
          <p:cNvPr id="3" name="Content Placeholder 2"/>
          <p:cNvSpPr>
            <a:spLocks noGrp="1"/>
          </p:cNvSpPr>
          <p:nvPr>
            <p:ph idx="1"/>
          </p:nvPr>
        </p:nvSpPr>
        <p:spPr>
          <a:xfrm>
            <a:off x="1447800" y="4614879"/>
            <a:ext cx="7162800" cy="2209800"/>
          </a:xfrm>
        </p:spPr>
        <p:txBody>
          <a:bodyPr>
            <a:normAutofit lnSpcReduction="10000"/>
          </a:bodyPr>
          <a:lstStyle/>
          <a:p>
            <a:r>
              <a:rPr lang="en-US" dirty="0" smtClean="0"/>
              <a:t>1. The West didn’t trust Stalin. </a:t>
            </a:r>
          </a:p>
          <a:p>
            <a:r>
              <a:rPr lang="en-US" dirty="0"/>
              <a:t>2</a:t>
            </a:r>
            <a:r>
              <a:rPr lang="en-US" dirty="0" smtClean="0"/>
              <a:t>. Soviets &amp; U.S. are </a:t>
            </a:r>
            <a:r>
              <a:rPr lang="en-US" dirty="0"/>
              <a:t>the only powerful nations </a:t>
            </a:r>
            <a:r>
              <a:rPr lang="en-US" dirty="0" smtClean="0"/>
              <a:t>left.</a:t>
            </a:r>
            <a:endParaRPr lang="en-US" dirty="0"/>
          </a:p>
          <a:p>
            <a:r>
              <a:rPr lang="en-US" dirty="0" smtClean="0"/>
              <a:t> </a:t>
            </a:r>
            <a:endParaRPr lang="en-US" dirty="0"/>
          </a:p>
        </p:txBody>
      </p:sp>
      <p:pic>
        <p:nvPicPr>
          <p:cNvPr id="33794" name="Picture 2" descr="Image:Yalta summit 1945 with Churchill, Roosevelt, Stalin.jpg">
            <a:hlinkClick r:id="rId3"/>
          </p:cNvPr>
          <p:cNvPicPr>
            <a:picLocks noChangeAspect="1" noChangeArrowheads="1"/>
          </p:cNvPicPr>
          <p:nvPr/>
        </p:nvPicPr>
        <p:blipFill>
          <a:blip r:embed="rId4" cstate="print"/>
          <a:srcRect/>
          <a:stretch>
            <a:fillRect/>
          </a:stretch>
        </p:blipFill>
        <p:spPr bwMode="auto">
          <a:xfrm>
            <a:off x="3124200" y="762000"/>
            <a:ext cx="4623219" cy="37338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7800" y="12836"/>
            <a:ext cx="7620000" cy="4525963"/>
          </a:xfrm>
        </p:spPr>
        <p:txBody>
          <a:bodyPr>
            <a:normAutofit/>
          </a:bodyPr>
          <a:lstStyle/>
          <a:p>
            <a:r>
              <a:rPr lang="en-US" dirty="0" smtClean="0"/>
              <a:t>B. U.S. occupied Japan and southern Korea at end of World War II.</a:t>
            </a:r>
          </a:p>
          <a:p>
            <a:r>
              <a:rPr lang="en-US" dirty="0" smtClean="0"/>
              <a:t>	1. Soviets occupied northern Korea. Korea was divided at 38 degrees north.</a:t>
            </a:r>
          </a:p>
          <a:p>
            <a:endParaRPr lang="en-US" dirty="0"/>
          </a:p>
        </p:txBody>
      </p:sp>
      <p:pic>
        <p:nvPicPr>
          <p:cNvPr id="4" name="Picture 3"/>
          <p:cNvPicPr>
            <a:picLocks noChangeAspect="1"/>
          </p:cNvPicPr>
          <p:nvPr/>
        </p:nvPicPr>
        <p:blipFill>
          <a:blip r:embed="rId2"/>
          <a:stretch>
            <a:fillRect/>
          </a:stretch>
        </p:blipFill>
        <p:spPr>
          <a:xfrm>
            <a:off x="2057400" y="2286000"/>
            <a:ext cx="6350000" cy="43688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152400"/>
            <a:ext cx="7239000" cy="5715000"/>
          </a:xfrm>
        </p:spPr>
        <p:txBody>
          <a:bodyPr>
            <a:normAutofit/>
          </a:bodyPr>
          <a:lstStyle/>
          <a:p>
            <a:r>
              <a:rPr lang="en-US" dirty="0" smtClean="0"/>
              <a:t>C. </a:t>
            </a:r>
            <a:r>
              <a:rPr lang="en-US" dirty="0" smtClean="0"/>
              <a:t>Vietnamese Viet </a:t>
            </a:r>
            <a:r>
              <a:rPr lang="en-US" dirty="0" smtClean="0"/>
              <a:t>Minh, proclaimed the independence of </a:t>
            </a:r>
            <a:r>
              <a:rPr lang="en-US" dirty="0" smtClean="0"/>
              <a:t>Vietnam (communist).</a:t>
            </a:r>
            <a:endParaRPr lang="en-US" dirty="0" smtClean="0"/>
          </a:p>
          <a:p>
            <a:r>
              <a:rPr lang="en-US" dirty="0" smtClean="0"/>
              <a:t>	1. </a:t>
            </a:r>
            <a:r>
              <a:rPr lang="en-US" dirty="0" smtClean="0"/>
              <a:t>FR </a:t>
            </a:r>
            <a:r>
              <a:rPr lang="en-US" dirty="0" smtClean="0"/>
              <a:t>attempted to restore colonial rule over Indochina (Vietnam</a:t>
            </a:r>
            <a:r>
              <a:rPr lang="en-US" dirty="0" smtClean="0"/>
              <a:t>)</a:t>
            </a:r>
            <a:endParaRPr lang="en-US" dirty="0"/>
          </a:p>
        </p:txBody>
      </p:sp>
      <p:pic>
        <p:nvPicPr>
          <p:cNvPr id="4" name="Picture 3"/>
          <p:cNvPicPr>
            <a:picLocks noChangeAspect="1"/>
          </p:cNvPicPr>
          <p:nvPr/>
        </p:nvPicPr>
        <p:blipFill>
          <a:blip r:embed="rId3"/>
          <a:stretch>
            <a:fillRect/>
          </a:stretch>
        </p:blipFill>
        <p:spPr>
          <a:xfrm>
            <a:off x="2895600" y="2971800"/>
            <a:ext cx="5067300" cy="35687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b="1" dirty="0" smtClean="0"/>
              <a:t>V. American Reaction to Communism</a:t>
            </a:r>
            <a:endParaRPr lang="en-US" dirty="0"/>
          </a:p>
        </p:txBody>
      </p:sp>
      <p:sp>
        <p:nvSpPr>
          <p:cNvPr id="3" name="Content Placeholder 2"/>
          <p:cNvSpPr>
            <a:spLocks noGrp="1"/>
          </p:cNvSpPr>
          <p:nvPr>
            <p:ph idx="1"/>
          </p:nvPr>
        </p:nvSpPr>
        <p:spPr/>
        <p:txBody>
          <a:bodyPr/>
          <a:lstStyle/>
          <a:p>
            <a:r>
              <a:rPr lang="en-US" dirty="0" smtClean="0"/>
              <a:t>A. The United States had internal disagreements over how to treat communism:</a:t>
            </a:r>
          </a:p>
          <a:p>
            <a:endParaRPr lang="en-US" dirty="0"/>
          </a:p>
        </p:txBody>
      </p:sp>
      <p:pic>
        <p:nvPicPr>
          <p:cNvPr id="4" name="Picture 3"/>
          <p:cNvPicPr>
            <a:picLocks noChangeAspect="1"/>
          </p:cNvPicPr>
          <p:nvPr/>
        </p:nvPicPr>
        <p:blipFill>
          <a:blip r:embed="rId2"/>
          <a:stretch>
            <a:fillRect/>
          </a:stretch>
        </p:blipFill>
        <p:spPr>
          <a:xfrm>
            <a:off x="3429000" y="3352800"/>
            <a:ext cx="2578100" cy="304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609600"/>
            <a:ext cx="7620000" cy="5791200"/>
          </a:xfrm>
        </p:spPr>
        <p:txBody>
          <a:bodyPr>
            <a:normAutofit/>
          </a:bodyPr>
          <a:lstStyle/>
          <a:p>
            <a:r>
              <a:rPr lang="en-US" dirty="0" smtClean="0"/>
              <a:t>	1. </a:t>
            </a:r>
            <a:r>
              <a:rPr lang="en-US" dirty="0" smtClean="0"/>
              <a:t>“Containment</a:t>
            </a:r>
            <a:r>
              <a:rPr lang="en-US" dirty="0" smtClean="0"/>
              <a:t>” of Soviets </a:t>
            </a:r>
            <a:endParaRPr lang="en-US" dirty="0" smtClean="0"/>
          </a:p>
          <a:p>
            <a:r>
              <a:rPr lang="en-US" dirty="0" smtClean="0"/>
              <a:t>	2. </a:t>
            </a:r>
            <a:r>
              <a:rPr lang="en-US" dirty="0" smtClean="0"/>
              <a:t>National </a:t>
            </a:r>
            <a:r>
              <a:rPr lang="en-US" dirty="0" smtClean="0"/>
              <a:t>Security Council </a:t>
            </a:r>
            <a:r>
              <a:rPr lang="en-US" dirty="0" smtClean="0"/>
              <a:t>called </a:t>
            </a:r>
            <a:r>
              <a:rPr lang="en-US" dirty="0" smtClean="0"/>
              <a:t>for a military buildup.</a:t>
            </a:r>
            <a:endParaRPr lang="en-US" dirty="0"/>
          </a:p>
        </p:txBody>
      </p:sp>
      <p:pic>
        <p:nvPicPr>
          <p:cNvPr id="5" name="Picture 4"/>
          <p:cNvPicPr>
            <a:picLocks noChangeAspect="1"/>
          </p:cNvPicPr>
          <p:nvPr/>
        </p:nvPicPr>
        <p:blipFill>
          <a:blip r:embed="rId3"/>
          <a:stretch>
            <a:fillRect/>
          </a:stretch>
        </p:blipFill>
        <p:spPr>
          <a:xfrm>
            <a:off x="5029200" y="1981199"/>
            <a:ext cx="3886200" cy="4682169"/>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	3. The domino </a:t>
            </a:r>
            <a:r>
              <a:rPr lang="en-US" dirty="0" smtClean="0"/>
              <a:t>theory</a:t>
            </a:r>
            <a:endParaRPr lang="en-US" dirty="0"/>
          </a:p>
        </p:txBody>
      </p:sp>
      <p:pic>
        <p:nvPicPr>
          <p:cNvPr id="4" name="Picture 3"/>
          <p:cNvPicPr>
            <a:picLocks noChangeAspect="1"/>
          </p:cNvPicPr>
          <p:nvPr/>
        </p:nvPicPr>
        <p:blipFill>
          <a:blip r:embed="rId3"/>
          <a:stretch>
            <a:fillRect/>
          </a:stretch>
        </p:blipFill>
        <p:spPr>
          <a:xfrm>
            <a:off x="838200" y="2286000"/>
            <a:ext cx="8077200" cy="428091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35842" name="Picture 2" descr="http://www.learningcurve.gov.uk/focuson/film/images/activities/cold-war/europe-cold-war.pn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609600" y="257175"/>
            <a:ext cx="8229600" cy="1631216"/>
          </a:xfrm>
          <a:prstGeom prst="rect">
            <a:avLst/>
          </a:prstGeom>
          <a:noFill/>
          <a:ln w="9525">
            <a:noFill/>
            <a:miter lim="800000"/>
            <a:headEnd/>
            <a:tailEnd/>
          </a:ln>
          <a:effectLst/>
        </p:spPr>
        <p:txBody>
          <a:bodyPr wrap="square" anchor="ctr">
            <a:spAutoFit/>
          </a:bodyPr>
          <a:lstStyle/>
          <a:p>
            <a:pPr algn="ctr">
              <a:spcBef>
                <a:spcPct val="50000"/>
              </a:spcBef>
            </a:pPr>
            <a:r>
              <a:rPr lang="en-US" sz="4000" dirty="0">
                <a:solidFill>
                  <a:schemeClr val="bg1"/>
                </a:solidFill>
                <a:latin typeface="Cambria"/>
              </a:rPr>
              <a:t>The Arms Race</a:t>
            </a:r>
            <a:r>
              <a:rPr lang="en-US" sz="4000" dirty="0" smtClean="0">
                <a:solidFill>
                  <a:schemeClr val="bg1"/>
                </a:solidFill>
                <a:latin typeface="Cambria"/>
              </a:rPr>
              <a:t>:  Was there a </a:t>
            </a:r>
          </a:p>
          <a:p>
            <a:pPr algn="ctr">
              <a:spcBef>
                <a:spcPct val="50000"/>
              </a:spcBef>
            </a:pPr>
            <a:r>
              <a:rPr lang="en-US" sz="4000" dirty="0" smtClean="0">
                <a:solidFill>
                  <a:schemeClr val="bg1"/>
                </a:solidFill>
                <a:latin typeface="Cambria"/>
              </a:rPr>
              <a:t>“</a:t>
            </a:r>
            <a:r>
              <a:rPr lang="en-US" sz="4000" dirty="0">
                <a:solidFill>
                  <a:schemeClr val="bg1"/>
                </a:solidFill>
                <a:latin typeface="Cambria"/>
              </a:rPr>
              <a:t>Missile Gap?”</a:t>
            </a:r>
          </a:p>
        </p:txBody>
      </p:sp>
      <p:pic>
        <p:nvPicPr>
          <p:cNvPr id="10243" name="Picture 3" descr="Peacekeeper missile"/>
          <p:cNvPicPr>
            <a:picLocks noChangeAspect="1" noChangeArrowheads="1"/>
          </p:cNvPicPr>
          <p:nvPr/>
        </p:nvPicPr>
        <p:blipFill>
          <a:blip r:embed="rId3" cstate="print"/>
          <a:srcRect l="7544" t="2110" r="14510" b="2902"/>
          <a:stretch>
            <a:fillRect/>
          </a:stretch>
        </p:blipFill>
        <p:spPr bwMode="auto">
          <a:xfrm>
            <a:off x="1676400" y="1881331"/>
            <a:ext cx="3429000" cy="4976669"/>
          </a:xfrm>
          <a:prstGeom prst="rect">
            <a:avLst/>
          </a:prstGeom>
          <a:noFill/>
          <a:ln w="9525">
            <a:solidFill>
              <a:schemeClr val="tx1"/>
            </a:solidFill>
            <a:miter lim="800000"/>
            <a:headEnd/>
            <a:tailEnd/>
          </a:ln>
        </p:spPr>
      </p:pic>
      <p:sp>
        <p:nvSpPr>
          <p:cNvPr id="10244" name="Text Box 4"/>
          <p:cNvSpPr txBox="1">
            <a:spLocks noChangeArrowheads="1"/>
          </p:cNvSpPr>
          <p:nvPr/>
        </p:nvSpPr>
        <p:spPr bwMode="auto">
          <a:xfrm>
            <a:off x="5334000" y="1828800"/>
            <a:ext cx="3276600" cy="1938992"/>
          </a:xfrm>
          <a:prstGeom prst="rect">
            <a:avLst/>
          </a:prstGeom>
          <a:noFill/>
          <a:ln w="9525">
            <a:noFill/>
            <a:miter lim="800000"/>
            <a:headEnd/>
            <a:tailEnd/>
          </a:ln>
          <a:effectLst/>
        </p:spPr>
        <p:txBody>
          <a:bodyPr>
            <a:spAutoFit/>
          </a:bodyPr>
          <a:lstStyle/>
          <a:p>
            <a:pPr marL="457200" indent="-457200">
              <a:spcBef>
                <a:spcPct val="50000"/>
              </a:spcBef>
              <a:buClr>
                <a:srgbClr val="D40000"/>
              </a:buClr>
            </a:pPr>
            <a:r>
              <a:rPr lang="en-US" sz="2400" b="1" dirty="0" smtClean="0">
                <a:latin typeface="Cambria" pitchFamily="18" charset="0"/>
              </a:rPr>
              <a:t>Two nuclear superpowers after U.S.S.R. tested their first bomb in 1949</a:t>
            </a:r>
            <a:endParaRPr lang="en-US" sz="2400" b="1" dirty="0">
              <a:latin typeface="Cambria" pitchFamily="18" charset="0"/>
            </a:endParaRPr>
          </a:p>
        </p:txBody>
      </p:sp>
      <p:pic>
        <p:nvPicPr>
          <p:cNvPr id="10245" name="Picture 5" descr="fallout_shelter_sign"/>
          <p:cNvPicPr>
            <a:picLocks noChangeAspect="1" noChangeArrowheads="1"/>
          </p:cNvPicPr>
          <p:nvPr/>
        </p:nvPicPr>
        <p:blipFill>
          <a:blip r:embed="rId4" cstate="print"/>
          <a:srcRect/>
          <a:stretch>
            <a:fillRect/>
          </a:stretch>
        </p:blipFill>
        <p:spPr bwMode="auto">
          <a:xfrm>
            <a:off x="5181600" y="4267200"/>
            <a:ext cx="1422400" cy="1951038"/>
          </a:xfrm>
          <a:prstGeom prst="rect">
            <a:avLst/>
          </a:prstGeom>
          <a:noFill/>
          <a:ln w="19050">
            <a:solidFill>
              <a:srgbClr val="000000"/>
            </a:solidFill>
            <a:miter lim="800000"/>
            <a:headEnd/>
            <a:tailEnd/>
          </a:ln>
          <a:effectLst>
            <a:outerShdw dist="35921" dir="2700000" algn="ctr" rotWithShape="0">
              <a:srgbClr val="000000"/>
            </a:outerShdw>
          </a:effec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8" presetClass="entr" presetSubtype="0" accel="50000" fill="hold" nodeType="clickEffect">
                                  <p:stCondLst>
                                    <p:cond delay="0"/>
                                  </p:stCondLst>
                                  <p:childTnLst>
                                    <p:set>
                                      <p:cBhvr>
                                        <p:cTn id="6" dur="1" fill="hold">
                                          <p:stCondLst>
                                            <p:cond delay="0"/>
                                          </p:stCondLst>
                                        </p:cTn>
                                        <p:tgtEl>
                                          <p:spTgt spid="10245"/>
                                        </p:tgtEl>
                                        <p:attrNameLst>
                                          <p:attrName>style.visibility</p:attrName>
                                        </p:attrNameLst>
                                      </p:cBhvr>
                                      <p:to>
                                        <p:strVal val="visible"/>
                                      </p:to>
                                    </p:set>
                                    <p:anim calcmode="lin" valueType="num">
                                      <p:cBhvr>
                                        <p:cTn id="7" dur="1000" fill="hold"/>
                                        <p:tgtEl>
                                          <p:spTgt spid="10245"/>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10245"/>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10245"/>
                                        </p:tgtEl>
                                        <p:attrNameLst>
                                          <p:attrName>ppt_y</p:attrName>
                                        </p:attrNameLst>
                                      </p:cBhvr>
                                      <p:tavLst>
                                        <p:tav tm="0">
                                          <p:val>
                                            <p:strVal val="#ppt_y"/>
                                          </p:val>
                                        </p:tav>
                                        <p:tav tm="100000">
                                          <p:val>
                                            <p:strVal val="#ppt_y"/>
                                          </p:val>
                                        </p:tav>
                                      </p:tavLst>
                                    </p:anim>
                                    <p:animEffect transition="in" filter="fade">
                                      <p:cBhvr>
                                        <p:cTn id="10" dur="1000"/>
                                        <p:tgtEl>
                                          <p:spTgt spid="10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381000"/>
            <a:ext cx="7620000" cy="4525963"/>
          </a:xfrm>
        </p:spPr>
        <p:txBody>
          <a:bodyPr>
            <a:normAutofit/>
          </a:bodyPr>
          <a:lstStyle/>
          <a:p>
            <a:r>
              <a:rPr lang="en-US" dirty="0" smtClean="0"/>
              <a:t>B. </a:t>
            </a:r>
            <a:r>
              <a:rPr lang="en-US" dirty="0" smtClean="0"/>
              <a:t>Growing fear of an alleged Communist conspiracy in US led to McCarthy "witch hunt". </a:t>
            </a:r>
          </a:p>
        </p:txBody>
      </p:sp>
      <p:pic>
        <p:nvPicPr>
          <p:cNvPr id="4" name="Picture 3"/>
          <p:cNvPicPr>
            <a:picLocks noChangeAspect="1"/>
          </p:cNvPicPr>
          <p:nvPr/>
        </p:nvPicPr>
        <p:blipFill>
          <a:blip r:embed="rId3"/>
          <a:stretch>
            <a:fillRect/>
          </a:stretch>
        </p:blipFill>
        <p:spPr>
          <a:xfrm>
            <a:off x="3505200" y="1447800"/>
            <a:ext cx="4269503" cy="51054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7800" y="762000"/>
            <a:ext cx="7239000" cy="5364164"/>
          </a:xfrm>
        </p:spPr>
        <p:txBody>
          <a:bodyPr/>
          <a:lstStyle/>
          <a:p>
            <a:r>
              <a:rPr lang="en-US" dirty="0" smtClean="0"/>
              <a:t>1. </a:t>
            </a:r>
            <a:r>
              <a:rPr lang="en-US" dirty="0" smtClean="0"/>
              <a:t>House Un-American Activities </a:t>
            </a:r>
            <a:r>
              <a:rPr lang="en-US" dirty="0" smtClean="0"/>
              <a:t>Committee</a:t>
            </a:r>
            <a:endParaRPr lang="en-US" dirty="0"/>
          </a:p>
        </p:txBody>
      </p:sp>
      <p:pic>
        <p:nvPicPr>
          <p:cNvPr id="4" name="Picture 2" descr="Image:Huac.jpg">
            <a:hlinkClick r:id="rId3"/>
          </p:cNvPr>
          <p:cNvPicPr>
            <a:picLocks noChangeAspect="1" noChangeArrowheads="1"/>
          </p:cNvPicPr>
          <p:nvPr/>
        </p:nvPicPr>
        <p:blipFill>
          <a:blip r:embed="rId4" cstate="print"/>
          <a:srcRect/>
          <a:stretch>
            <a:fillRect/>
          </a:stretch>
        </p:blipFill>
        <p:spPr bwMode="auto">
          <a:xfrm>
            <a:off x="5255858" y="3962400"/>
            <a:ext cx="3888142" cy="2895600"/>
          </a:xfrm>
          <a:prstGeom prst="rect">
            <a:avLst/>
          </a:prstGeom>
          <a:noFill/>
        </p:spPr>
      </p:pic>
      <p:pic>
        <p:nvPicPr>
          <p:cNvPr id="5" name="Picture 4"/>
          <p:cNvPicPr>
            <a:picLocks noChangeAspect="1"/>
          </p:cNvPicPr>
          <p:nvPr/>
        </p:nvPicPr>
        <p:blipFill>
          <a:blip r:embed="rId5"/>
          <a:stretch>
            <a:fillRect/>
          </a:stretch>
        </p:blipFill>
        <p:spPr>
          <a:xfrm>
            <a:off x="0" y="2133600"/>
            <a:ext cx="5257800" cy="340960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524000" y="3962400"/>
            <a:ext cx="7162800" cy="2163764"/>
          </a:xfrm>
        </p:spPr>
        <p:txBody>
          <a:bodyPr/>
          <a:lstStyle/>
          <a:p>
            <a:r>
              <a:rPr lang="en-US" dirty="0" smtClean="0"/>
              <a:t>	</a:t>
            </a:r>
            <a:r>
              <a:rPr lang="en-US" dirty="0" smtClean="0"/>
              <a:t>2. </a:t>
            </a:r>
            <a:r>
              <a:rPr lang="en-US" dirty="0" smtClean="0"/>
              <a:t>Ethel and Julius Rosenberg arrested, tried, and executed in 1951 for providing atomic secrets. </a:t>
            </a:r>
            <a:br>
              <a:rPr lang="en-US" dirty="0" smtClean="0"/>
            </a:br>
            <a:endParaRPr lang="en-US" dirty="0"/>
          </a:p>
        </p:txBody>
      </p:sp>
      <p:pic>
        <p:nvPicPr>
          <p:cNvPr id="4102" name="Picture 6" descr="Image:Julius and Ethel Rosenberg NYWTS.jpg">
            <a:hlinkClick r:id="rId2"/>
          </p:cNvPr>
          <p:cNvPicPr>
            <a:picLocks noChangeAspect="1" noChangeArrowheads="1"/>
          </p:cNvPicPr>
          <p:nvPr/>
        </p:nvPicPr>
        <p:blipFill>
          <a:blip r:embed="rId3" cstate="print"/>
          <a:srcRect/>
          <a:stretch>
            <a:fillRect/>
          </a:stretch>
        </p:blipFill>
        <p:spPr bwMode="auto">
          <a:xfrm>
            <a:off x="4959351" y="0"/>
            <a:ext cx="4184650" cy="38100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0200" y="304800"/>
            <a:ext cx="7162800" cy="5181600"/>
          </a:xfrm>
        </p:spPr>
        <p:txBody>
          <a:bodyPr>
            <a:normAutofit/>
          </a:bodyPr>
          <a:lstStyle/>
          <a:p>
            <a:r>
              <a:rPr lang="en-US" dirty="0" smtClean="0"/>
              <a:t>B. Communist leaders feared capitalist nations. </a:t>
            </a:r>
            <a:br>
              <a:rPr lang="en-US" dirty="0" smtClean="0"/>
            </a:br>
            <a:endParaRPr lang="en-US" dirty="0" smtClean="0"/>
          </a:p>
        </p:txBody>
      </p:sp>
      <p:pic>
        <p:nvPicPr>
          <p:cNvPr id="5" name="Picture 4"/>
          <p:cNvPicPr>
            <a:picLocks noChangeAspect="1"/>
          </p:cNvPicPr>
          <p:nvPr/>
        </p:nvPicPr>
        <p:blipFill>
          <a:blip r:embed="rId3"/>
          <a:stretch>
            <a:fillRect/>
          </a:stretch>
        </p:blipFill>
        <p:spPr>
          <a:xfrm>
            <a:off x="1600200" y="1447800"/>
            <a:ext cx="7378700" cy="51054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VI. Nuclear Arms Race (1950-1961):</a:t>
            </a:r>
            <a:endParaRPr lang="en-US" dirty="0"/>
          </a:p>
        </p:txBody>
      </p:sp>
      <p:sp>
        <p:nvSpPr>
          <p:cNvPr id="3" name="Content Placeholder 2"/>
          <p:cNvSpPr>
            <a:spLocks noGrp="1"/>
          </p:cNvSpPr>
          <p:nvPr>
            <p:ph idx="1"/>
          </p:nvPr>
        </p:nvSpPr>
        <p:spPr/>
        <p:txBody>
          <a:bodyPr>
            <a:normAutofit/>
          </a:bodyPr>
          <a:lstStyle/>
          <a:p>
            <a:pPr marL="514350" indent="-514350">
              <a:buAutoNum type="alphaUcPeriod"/>
            </a:pPr>
            <a:r>
              <a:rPr lang="en-US" dirty="0" smtClean="0"/>
              <a:t>The </a:t>
            </a:r>
            <a:r>
              <a:rPr lang="en-US" dirty="0" smtClean="0"/>
              <a:t>first test of </a:t>
            </a:r>
            <a:r>
              <a:rPr lang="en-US" dirty="0" smtClean="0"/>
              <a:t>an H-</a:t>
            </a:r>
            <a:r>
              <a:rPr lang="en-US" dirty="0" err="1" smtClean="0"/>
              <a:t>bombby</a:t>
            </a:r>
            <a:r>
              <a:rPr lang="en-US" dirty="0" smtClean="0"/>
              <a:t> </a:t>
            </a:r>
            <a:r>
              <a:rPr lang="en-US" dirty="0" smtClean="0"/>
              <a:t>U.S. in 1952 </a:t>
            </a:r>
            <a:endParaRPr lang="en-US" dirty="0" smtClean="0"/>
          </a:p>
          <a:p>
            <a:pPr marL="514350" indent="-514350">
              <a:buAutoNum type="alphaUcPeriod"/>
            </a:pPr>
            <a:r>
              <a:rPr lang="en-US" dirty="0" smtClean="0"/>
              <a:t>Soviet tested one </a:t>
            </a:r>
            <a:r>
              <a:rPr lang="en-US" dirty="0" smtClean="0"/>
              <a:t>year later. </a:t>
            </a:r>
            <a:endParaRPr lang="en-US" dirty="0"/>
          </a:p>
        </p:txBody>
      </p:sp>
      <p:pic>
        <p:nvPicPr>
          <p:cNvPr id="4" name="Picture 3"/>
          <p:cNvPicPr>
            <a:picLocks noChangeAspect="1"/>
          </p:cNvPicPr>
          <p:nvPr/>
        </p:nvPicPr>
        <p:blipFill>
          <a:blip r:embed="rId3"/>
          <a:stretch>
            <a:fillRect/>
          </a:stretch>
        </p:blipFill>
        <p:spPr>
          <a:xfrm>
            <a:off x="3124200" y="3429000"/>
            <a:ext cx="3657600" cy="28956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 Box 2"/>
          <p:cNvSpPr txBox="1">
            <a:spLocks noChangeArrowheads="1"/>
          </p:cNvSpPr>
          <p:nvPr/>
        </p:nvSpPr>
        <p:spPr bwMode="auto">
          <a:xfrm>
            <a:off x="381000" y="349250"/>
            <a:ext cx="8458200" cy="707886"/>
          </a:xfrm>
          <a:prstGeom prst="rect">
            <a:avLst/>
          </a:prstGeom>
          <a:noFill/>
          <a:ln w="9525">
            <a:noFill/>
            <a:miter lim="800000"/>
            <a:headEnd/>
            <a:tailEnd/>
          </a:ln>
          <a:effectLst/>
        </p:spPr>
        <p:txBody>
          <a:bodyPr wrap="square" anchor="ctr">
            <a:spAutoFit/>
          </a:bodyPr>
          <a:lstStyle/>
          <a:p>
            <a:pPr algn="ctr">
              <a:spcBef>
                <a:spcPct val="50000"/>
              </a:spcBef>
            </a:pPr>
            <a:r>
              <a:rPr lang="en-US" sz="4000" b="1" dirty="0">
                <a:solidFill>
                  <a:schemeClr val="bg1"/>
                </a:solidFill>
                <a:latin typeface="Cambria"/>
              </a:rPr>
              <a:t>Sputnik I (1957)</a:t>
            </a:r>
          </a:p>
        </p:txBody>
      </p:sp>
      <p:pic>
        <p:nvPicPr>
          <p:cNvPr id="97286" name="Picture 6" descr="Sputnik I"/>
          <p:cNvPicPr>
            <a:picLocks noChangeAspect="1" noChangeArrowheads="1"/>
          </p:cNvPicPr>
          <p:nvPr/>
        </p:nvPicPr>
        <p:blipFill>
          <a:blip r:embed="rId3" cstate="print">
            <a:lum bright="6000" contrast="6000"/>
          </a:blip>
          <a:srcRect/>
          <a:stretch>
            <a:fillRect/>
          </a:stretch>
        </p:blipFill>
        <p:spPr bwMode="auto">
          <a:xfrm>
            <a:off x="3962400" y="2209800"/>
            <a:ext cx="4572000" cy="3180772"/>
          </a:xfrm>
          <a:prstGeom prst="rect">
            <a:avLst/>
          </a:prstGeom>
          <a:noFill/>
          <a:ln w="9525">
            <a:solidFill>
              <a:schemeClr val="tx1"/>
            </a:solidFill>
            <a:miter lim="800000"/>
            <a:headEnd/>
            <a:tailEnd/>
          </a:ln>
          <a:effectLst/>
        </p:spPr>
      </p:pic>
      <p:sp>
        <p:nvSpPr>
          <p:cNvPr id="97287" name="Text Box 7"/>
          <p:cNvSpPr txBox="1">
            <a:spLocks noChangeArrowheads="1"/>
          </p:cNvSpPr>
          <p:nvPr/>
        </p:nvSpPr>
        <p:spPr bwMode="auto">
          <a:xfrm>
            <a:off x="1447800" y="5334000"/>
            <a:ext cx="7696200" cy="1077218"/>
          </a:xfrm>
          <a:prstGeom prst="rect">
            <a:avLst/>
          </a:prstGeom>
          <a:noFill/>
          <a:ln w="12700">
            <a:noFill/>
            <a:miter lim="800000"/>
            <a:headEnd/>
            <a:tailEnd/>
          </a:ln>
          <a:effectLst/>
        </p:spPr>
        <p:txBody>
          <a:bodyPr wrap="square" lIns="91436" rIns="91436">
            <a:spAutoFit/>
          </a:bodyPr>
          <a:lstStyle/>
          <a:p>
            <a:pPr eaLnBrk="0" hangingPunct="0">
              <a:spcBef>
                <a:spcPct val="50000"/>
              </a:spcBef>
            </a:pPr>
            <a:r>
              <a:rPr lang="en-US" sz="3200" dirty="0">
                <a:latin typeface="Cambria"/>
                <a:cs typeface="Cambria"/>
              </a:rPr>
              <a:t>The Russians have beaten America </a:t>
            </a:r>
            <a:r>
              <a:rPr lang="en-US" sz="3200" dirty="0" smtClean="0">
                <a:latin typeface="Cambria"/>
                <a:cs typeface="Cambria"/>
              </a:rPr>
              <a:t>into </a:t>
            </a:r>
            <a:r>
              <a:rPr lang="en-US" sz="3200" dirty="0">
                <a:latin typeface="Cambria"/>
                <a:cs typeface="Cambria"/>
              </a:rPr>
              <a:t>space—they have the technological edge!</a:t>
            </a:r>
          </a:p>
        </p:txBody>
      </p:sp>
      <p:pic>
        <p:nvPicPr>
          <p:cNvPr id="97285" name="Picture 5" descr="SputnikHeadline"/>
          <p:cNvPicPr>
            <a:picLocks noChangeAspect="1" noChangeArrowheads="1"/>
          </p:cNvPicPr>
          <p:nvPr/>
        </p:nvPicPr>
        <p:blipFill>
          <a:blip r:embed="rId4" cstate="print">
            <a:lum bright="-18000" contrast="54000"/>
          </a:blip>
          <a:srcRect/>
          <a:stretch>
            <a:fillRect/>
          </a:stretch>
        </p:blipFill>
        <p:spPr bwMode="auto">
          <a:xfrm>
            <a:off x="1066800" y="914400"/>
            <a:ext cx="5838031" cy="1524000"/>
          </a:xfrm>
          <a:prstGeom prst="rect">
            <a:avLst/>
          </a:prstGeom>
          <a:noFill/>
          <a:ln w="28575">
            <a:solidFill>
              <a:srgbClr val="000000"/>
            </a:solidFill>
            <a:miter lim="800000"/>
            <a:headEnd/>
            <a:tailEnd/>
          </a:ln>
          <a:effec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9" fill="hold" nodeType="clickEffect">
                                  <p:stCondLst>
                                    <p:cond delay="0"/>
                                  </p:stCondLst>
                                  <p:childTnLst>
                                    <p:set>
                                      <p:cBhvr>
                                        <p:cTn id="6" dur="1" fill="hold">
                                          <p:stCondLst>
                                            <p:cond delay="0"/>
                                          </p:stCondLst>
                                        </p:cTn>
                                        <p:tgtEl>
                                          <p:spTgt spid="97285"/>
                                        </p:tgtEl>
                                        <p:attrNameLst>
                                          <p:attrName>style.visibility</p:attrName>
                                        </p:attrNameLst>
                                      </p:cBhvr>
                                      <p:to>
                                        <p:strVal val="visible"/>
                                      </p:to>
                                    </p:set>
                                    <p:animEffect transition="in" filter="strips(upLeft)">
                                      <p:cBhvr>
                                        <p:cTn id="7" dur="500"/>
                                        <p:tgtEl>
                                          <p:spTgt spid="9728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7286"/>
                                        </p:tgtEl>
                                        <p:attrNameLst>
                                          <p:attrName>style.visibility</p:attrName>
                                        </p:attrNameLst>
                                      </p:cBhvr>
                                      <p:to>
                                        <p:strVal val="visible"/>
                                      </p:to>
                                    </p:set>
                                  </p:childTnLst>
                                </p:cTn>
                              </p:par>
                              <p:par>
                                <p:cTn id="12" presetID="0" presetClass="path" presetSubtype="0" accel="50000" decel="50000" fill="hold" nodeType="withEffect">
                                  <p:stCondLst>
                                    <p:cond delay="0"/>
                                  </p:stCondLst>
                                  <p:childTnLst>
                                    <p:animMotion origin="layout" path="M -0.57098 -0.60026 C -0.54995 -0.59896 -0.52892 -0.59787 -0.50789 -0.59614 C -0.46746 -0.59288 -0.38646 -0.58572 -0.38646 -0.58572 C -0.34883 -0.57574 -0.31252 -0.56272 -0.27604 -0.54818 C -0.17072 -0.55425 -0.06605 -0.56424 0.03944 -0.56901 C 0.06836 -0.56771 0.09727 -0.56771 0.12619 -0.56489 C 0.15675 -0.56207 0.18321 -0.53516 0.21295 -0.52734 C 0.23891 -0.5204 0.26553 -0.52018 0.29182 -0.51693 C 0.29609 -0.51562 0.30036 -0.51476 0.30447 -0.5128 C 0.31449 -0.5076 0.31696 -0.49783 0.32813 -0.49197 C 0.33388 -0.48047 0.34423 -0.4707 0.35179 -0.46072 C 0.35393 -0.45356 0.35984 -0.4477 0.35968 -0.4401 C 0.35886 -0.41189 0.3674 -0.35612 0.34391 -0.33594 C 0.33963 -0.32726 0.3347 -0.32075 0.32813 -0.3151 C 0.32254 -0.3036 0.32813 -0.31228 0.31712 -0.30447 C 0.31269 -0.30165 0.30447 -0.29405 0.30447 -0.29405 C 0.29872 -0.28255 0.29001 -0.27799 0.28081 -0.27322 C 0.27982 -0.27127 0.2795 -0.26779 0.27769 -0.26693 C 0.26766 -0.26172 0.25649 -0.26063 0.24614 -0.25673 C 0.17664 -0.2589 0.10993 -0.26845 0.04108 -0.27127 C -0.34111 -0.28559 -0.05948 -0.27105 -0.2555 -0.28168 C -0.30282 -0.28841 -0.35015 -0.29253 -0.39747 -0.29818 C -0.4116 -0.29687 -0.42606 -0.29731 -0.44002 -0.29405 C -0.45366 -0.29123 -0.46401 -0.27973 -0.47634 -0.27322 C -0.48225 -0.26172 -0.47782 -0.26845 -0.49211 -0.25673 C -0.49836 -0.2513 -0.50789 -0.23589 -0.50789 -0.23589 C -0.51183 -0.22244 -0.51594 -0.21463 -0.52366 -0.20443 C -0.52727 -0.19206 -0.53138 -0.18164 -0.53467 -0.16905 C -0.53713 -0.15994 -0.54256 -0.14214 -0.54256 -0.14214 C -0.54584 -0.10959 -0.55307 -0.07422 -0.53943 -0.04405 C -0.53845 -0.03711 -0.53828 -0.02973 -0.53631 -0.02322 C -0.5345 -0.01736 -0.53122 -0.01194 -0.52842 -0.00673 C -0.51265 0.02474 -0.4931 0.04254 -0.46533 0.04948 C -0.45383 0.06467 -0.46681 0.04991 -0.4369 0.06011 C -0.43395 0.0612 -0.43197 0.0651 -0.42902 0.06641 C -0.42392 0.06858 -0.4185 0.06901 -0.41324 0.07031 C -0.38399 0.09375 -0.28491 0.07747 -0.26815 0.07682 C -0.2072 0.06966 -0.14673 0.05708 -0.08676 0.04145 C -0.07377 0.03082 -0.05734 0.02517 -0.04256 0.02062 C -0.03631 0.00781 -0.04305 0.01845 -0.02678 0.0102 C -0.02399 0.00846 -0.02185 0.00499 -0.01889 0.00391 C -0.01281 0.00152 -4.13079E-6 -0.00022 -4.13079E-6 -0.00022 " pathEditMode="relative" ptsTypes="fffffffffffffffffffffffffffffffffffffffffA">
                                      <p:cBhvr>
                                        <p:cTn id="13" dur="5000" fill="hold"/>
                                        <p:tgtEl>
                                          <p:spTgt spid="97286"/>
                                        </p:tgtEl>
                                        <p:attrNameLst>
                                          <p:attrName>ppt_x</p:attrName>
                                          <p:attrName>ppt_y</p:attrName>
                                        </p:attrNameLst>
                                      </p:cBhvr>
                                    </p:animMotion>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iterate type="lt">
                                    <p:tmPct val="10000"/>
                                  </p:iterate>
                                  <p:childTnLst>
                                    <p:set>
                                      <p:cBhvr>
                                        <p:cTn id="17" dur="1" fill="hold">
                                          <p:stCondLst>
                                            <p:cond delay="0"/>
                                          </p:stCondLst>
                                        </p:cTn>
                                        <p:tgtEl>
                                          <p:spTgt spid="97287"/>
                                        </p:tgtEl>
                                        <p:attrNameLst>
                                          <p:attrName>style.visibility</p:attrName>
                                        </p:attrNameLst>
                                      </p:cBhvr>
                                      <p:to>
                                        <p:strVal val="visible"/>
                                      </p:to>
                                    </p:set>
                                    <p:animEffect transition="in" filter="wipe(left)">
                                      <p:cBhvr>
                                        <p:cTn id="18" dur="1000"/>
                                        <p:tgtEl>
                                          <p:spTgt spid="972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7"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0200" y="228600"/>
            <a:ext cx="7543800" cy="4525963"/>
          </a:xfrm>
        </p:spPr>
        <p:txBody>
          <a:bodyPr/>
          <a:lstStyle/>
          <a:p>
            <a:r>
              <a:rPr lang="en-US" dirty="0" smtClean="0"/>
              <a:t>C. </a:t>
            </a:r>
            <a:r>
              <a:rPr lang="en-US" dirty="0" smtClean="0"/>
              <a:t>The U.S. is farther ahead with bomber delivery </a:t>
            </a:r>
            <a:r>
              <a:rPr lang="en-US" dirty="0" smtClean="0"/>
              <a:t>systems</a:t>
            </a:r>
          </a:p>
          <a:p>
            <a:r>
              <a:rPr lang="en-US" dirty="0" smtClean="0"/>
              <a:t>D. We </a:t>
            </a:r>
            <a:r>
              <a:rPr lang="en-US" dirty="0" smtClean="0"/>
              <a:t>land </a:t>
            </a:r>
            <a:r>
              <a:rPr lang="en-US" dirty="0" smtClean="0"/>
              <a:t>a man on the moon in 1969.</a:t>
            </a:r>
            <a:endParaRPr lang="en-US" dirty="0"/>
          </a:p>
        </p:txBody>
      </p:sp>
      <p:pic>
        <p:nvPicPr>
          <p:cNvPr id="4" name="Picture 3"/>
          <p:cNvPicPr>
            <a:picLocks noChangeAspect="1"/>
          </p:cNvPicPr>
          <p:nvPr/>
        </p:nvPicPr>
        <p:blipFill>
          <a:blip r:embed="rId3"/>
          <a:stretch>
            <a:fillRect/>
          </a:stretch>
        </p:blipFill>
        <p:spPr>
          <a:xfrm>
            <a:off x="2057400" y="2286000"/>
            <a:ext cx="5842000" cy="35052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 Box 2"/>
          <p:cNvSpPr txBox="1">
            <a:spLocks noChangeArrowheads="1"/>
          </p:cNvSpPr>
          <p:nvPr/>
        </p:nvSpPr>
        <p:spPr bwMode="auto">
          <a:xfrm>
            <a:off x="381000" y="228600"/>
            <a:ext cx="8458200" cy="641350"/>
          </a:xfrm>
          <a:prstGeom prst="rect">
            <a:avLst/>
          </a:prstGeom>
          <a:noFill/>
          <a:ln w="9525">
            <a:noFill/>
            <a:miter lim="800000"/>
            <a:headEnd/>
            <a:tailEnd/>
          </a:ln>
          <a:effectLst/>
        </p:spPr>
        <p:txBody>
          <a:bodyPr wrap="square" anchor="ctr">
            <a:spAutoFit/>
          </a:bodyPr>
          <a:lstStyle/>
          <a:p>
            <a:pPr algn="ctr">
              <a:spcBef>
                <a:spcPct val="50000"/>
              </a:spcBef>
            </a:pPr>
            <a:r>
              <a:rPr lang="en-US" sz="3600" b="1" dirty="0">
                <a:latin typeface="Cambria" pitchFamily="18" charset="0"/>
              </a:rPr>
              <a:t>U-2 Spy Incident (1960)</a:t>
            </a:r>
          </a:p>
        </p:txBody>
      </p:sp>
      <p:pic>
        <p:nvPicPr>
          <p:cNvPr id="81923" name="Picture 3" descr="Francis-Gary-Powers_trial_cia"/>
          <p:cNvPicPr>
            <a:picLocks noChangeAspect="1" noChangeArrowheads="1"/>
          </p:cNvPicPr>
          <p:nvPr/>
        </p:nvPicPr>
        <p:blipFill>
          <a:blip r:embed="rId3" cstate="print">
            <a:lum contrast="6000"/>
          </a:blip>
          <a:srcRect/>
          <a:stretch>
            <a:fillRect/>
          </a:stretch>
        </p:blipFill>
        <p:spPr bwMode="auto">
          <a:xfrm>
            <a:off x="3962400" y="2894104"/>
            <a:ext cx="4648200" cy="3517809"/>
          </a:xfrm>
          <a:prstGeom prst="rect">
            <a:avLst/>
          </a:prstGeom>
          <a:noFill/>
          <a:ln w="9525">
            <a:solidFill>
              <a:schemeClr val="tx1"/>
            </a:solidFill>
            <a:miter lim="800000"/>
            <a:headEnd/>
            <a:tailEnd/>
          </a:ln>
        </p:spPr>
      </p:pic>
      <p:pic>
        <p:nvPicPr>
          <p:cNvPr id="81924" name="Picture 4" descr="Francis Gary Power"/>
          <p:cNvPicPr>
            <a:picLocks noChangeAspect="1" noChangeArrowheads="1"/>
          </p:cNvPicPr>
          <p:nvPr/>
        </p:nvPicPr>
        <p:blipFill>
          <a:blip r:embed="rId4" cstate="print">
            <a:lum contrast="6000"/>
          </a:blip>
          <a:srcRect l="9999" r="8000"/>
          <a:stretch>
            <a:fillRect/>
          </a:stretch>
        </p:blipFill>
        <p:spPr bwMode="auto">
          <a:xfrm>
            <a:off x="2251075" y="3124201"/>
            <a:ext cx="1714319" cy="3505200"/>
          </a:xfrm>
          <a:prstGeom prst="rect">
            <a:avLst/>
          </a:prstGeom>
          <a:noFill/>
          <a:ln w="9525">
            <a:solidFill>
              <a:schemeClr val="tx1"/>
            </a:solidFill>
            <a:miter lim="800000"/>
            <a:headEnd/>
            <a:tailEnd/>
          </a:ln>
        </p:spPr>
      </p:pic>
      <p:pic>
        <p:nvPicPr>
          <p:cNvPr id="81925" name="Picture 5" descr="U2 Spy Plane"/>
          <p:cNvPicPr>
            <a:picLocks noChangeAspect="1" noChangeArrowheads="1"/>
          </p:cNvPicPr>
          <p:nvPr/>
        </p:nvPicPr>
        <p:blipFill>
          <a:blip r:embed="rId5" cstate="print"/>
          <a:srcRect t="7295" b="5167"/>
          <a:stretch>
            <a:fillRect/>
          </a:stretch>
        </p:blipFill>
        <p:spPr bwMode="auto">
          <a:xfrm>
            <a:off x="5334000" y="1066800"/>
            <a:ext cx="3429000" cy="1828800"/>
          </a:xfrm>
          <a:prstGeom prst="rect">
            <a:avLst/>
          </a:prstGeom>
          <a:noFill/>
          <a:ln w="9525">
            <a:solidFill>
              <a:schemeClr val="tx1"/>
            </a:solidFill>
            <a:miter lim="800000"/>
            <a:headEnd/>
            <a:tailEnd/>
          </a:ln>
        </p:spPr>
      </p:pic>
      <p:sp>
        <p:nvSpPr>
          <p:cNvPr id="81926" name="Text Box 6"/>
          <p:cNvSpPr txBox="1">
            <a:spLocks noChangeArrowheads="1"/>
          </p:cNvSpPr>
          <p:nvPr/>
        </p:nvSpPr>
        <p:spPr bwMode="auto">
          <a:xfrm>
            <a:off x="1524000" y="990600"/>
            <a:ext cx="3505200" cy="2062103"/>
          </a:xfrm>
          <a:prstGeom prst="rect">
            <a:avLst/>
          </a:prstGeom>
          <a:noFill/>
          <a:ln w="9525">
            <a:noFill/>
            <a:miter lim="800000"/>
            <a:headEnd/>
            <a:tailEnd/>
          </a:ln>
          <a:effectLst/>
        </p:spPr>
        <p:txBody>
          <a:bodyPr wrap="square">
            <a:spAutoFit/>
          </a:bodyPr>
          <a:lstStyle/>
          <a:p>
            <a:pPr>
              <a:spcBef>
                <a:spcPct val="50000"/>
              </a:spcBef>
            </a:pPr>
            <a:r>
              <a:rPr lang="en-US" sz="3200" dirty="0">
                <a:latin typeface="Cambria" pitchFamily="18" charset="0"/>
              </a:rPr>
              <a:t>Col. Francis Gary Powers’ plane was shot down over Soviet airspace.</a:t>
            </a: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b="1" dirty="0" smtClean="0"/>
              <a:t>VII. The Cold War Turns Hot- Korean War (1950-1953)</a:t>
            </a:r>
            <a:endParaRPr lang="en-US" dirty="0"/>
          </a:p>
        </p:txBody>
      </p:sp>
      <p:sp>
        <p:nvSpPr>
          <p:cNvPr id="3" name="Content Placeholder 2"/>
          <p:cNvSpPr>
            <a:spLocks noGrp="1"/>
          </p:cNvSpPr>
          <p:nvPr>
            <p:ph idx="1"/>
          </p:nvPr>
        </p:nvSpPr>
        <p:spPr>
          <a:xfrm>
            <a:off x="1447800" y="1600200"/>
            <a:ext cx="7696200" cy="4525963"/>
          </a:xfrm>
        </p:spPr>
        <p:txBody>
          <a:bodyPr>
            <a:normAutofit/>
          </a:bodyPr>
          <a:lstStyle/>
          <a:p>
            <a:r>
              <a:rPr lang="en-US" dirty="0" smtClean="0"/>
              <a:t>A. </a:t>
            </a:r>
            <a:r>
              <a:rPr lang="en-US" dirty="0" smtClean="0"/>
              <a:t>Gov</a:t>
            </a:r>
            <a:r>
              <a:rPr lang="en-US" dirty="0" smtClean="0"/>
              <a:t>’t</a:t>
            </a:r>
            <a:r>
              <a:rPr lang="en-US" dirty="0" smtClean="0"/>
              <a:t> </a:t>
            </a:r>
            <a:r>
              <a:rPr lang="en-US" dirty="0" smtClean="0"/>
              <a:t>in northern Korea (an ally of the Soviets), </a:t>
            </a:r>
            <a:r>
              <a:rPr lang="en-US" dirty="0" smtClean="0"/>
              <a:t>&amp; in </a:t>
            </a:r>
            <a:r>
              <a:rPr lang="en-US" dirty="0" smtClean="0"/>
              <a:t>southern Korea (a U.S. ally), both tried to re-unite Korea under their leadership.  </a:t>
            </a:r>
          </a:p>
          <a:p>
            <a:endParaRPr lang="en-US" dirty="0"/>
          </a:p>
        </p:txBody>
      </p:sp>
      <p:pic>
        <p:nvPicPr>
          <p:cNvPr id="4" name="Picture 3"/>
          <p:cNvPicPr>
            <a:picLocks noChangeAspect="1"/>
          </p:cNvPicPr>
          <p:nvPr/>
        </p:nvPicPr>
        <p:blipFill>
          <a:blip r:embed="rId2"/>
          <a:stretch>
            <a:fillRect/>
          </a:stretch>
        </p:blipFill>
        <p:spPr>
          <a:xfrm>
            <a:off x="5105400" y="3200400"/>
            <a:ext cx="2804160" cy="35052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2"/>
          <p:cNvSpPr txBox="1">
            <a:spLocks noChangeArrowheads="1"/>
          </p:cNvSpPr>
          <p:nvPr/>
        </p:nvSpPr>
        <p:spPr bwMode="auto">
          <a:xfrm>
            <a:off x="1447800" y="257175"/>
            <a:ext cx="7391400" cy="1190625"/>
          </a:xfrm>
          <a:prstGeom prst="rect">
            <a:avLst/>
          </a:prstGeom>
          <a:noFill/>
          <a:ln w="9525">
            <a:noFill/>
            <a:miter lim="800000"/>
            <a:headEnd/>
            <a:tailEnd/>
          </a:ln>
          <a:effectLst/>
        </p:spPr>
        <p:txBody>
          <a:bodyPr wrap="square" anchor="ctr">
            <a:spAutoFit/>
          </a:bodyPr>
          <a:lstStyle/>
          <a:p>
            <a:pPr algn="ctr">
              <a:spcBef>
                <a:spcPct val="50000"/>
              </a:spcBef>
            </a:pPr>
            <a:r>
              <a:rPr lang="en-US" sz="3600" b="1" dirty="0">
                <a:latin typeface="Cambria" pitchFamily="18" charset="0"/>
              </a:rPr>
              <a:t>The Korean War:  A “Police Action” (1950-1953)</a:t>
            </a:r>
          </a:p>
        </p:txBody>
      </p:sp>
      <p:pic>
        <p:nvPicPr>
          <p:cNvPr id="94211" name="Picture 3" descr="bd05889_"/>
          <p:cNvPicPr>
            <a:picLocks noChangeAspect="1" noChangeArrowheads="1"/>
          </p:cNvPicPr>
          <p:nvPr/>
        </p:nvPicPr>
        <p:blipFill>
          <a:blip r:embed="rId2" cstate="print">
            <a:clrChange>
              <a:clrFrom>
                <a:srgbClr val="FFFFFF"/>
              </a:clrFrom>
              <a:clrTo>
                <a:srgbClr val="FFFFFF">
                  <a:alpha val="0"/>
                </a:srgbClr>
              </a:clrTo>
            </a:clrChange>
          </a:blip>
          <a:srcRect r="18478"/>
          <a:stretch>
            <a:fillRect/>
          </a:stretch>
        </p:blipFill>
        <p:spPr bwMode="auto">
          <a:xfrm>
            <a:off x="4179888" y="1600200"/>
            <a:ext cx="2297112" cy="4502150"/>
          </a:xfrm>
          <a:prstGeom prst="rect">
            <a:avLst/>
          </a:prstGeom>
          <a:noFill/>
        </p:spPr>
      </p:pic>
      <p:sp>
        <p:nvSpPr>
          <p:cNvPr id="94212" name="Freeform 4"/>
          <p:cNvSpPr>
            <a:spLocks/>
          </p:cNvSpPr>
          <p:nvPr/>
        </p:nvSpPr>
        <p:spPr bwMode="auto">
          <a:xfrm>
            <a:off x="5029200" y="3441700"/>
            <a:ext cx="393700" cy="520700"/>
          </a:xfrm>
          <a:custGeom>
            <a:avLst/>
            <a:gdLst/>
            <a:ahLst/>
            <a:cxnLst>
              <a:cxn ang="0">
                <a:pos x="0" y="376"/>
              </a:cxn>
              <a:cxn ang="0">
                <a:pos x="35" y="352"/>
              </a:cxn>
              <a:cxn ang="0">
                <a:pos x="94" y="176"/>
              </a:cxn>
              <a:cxn ang="0">
                <a:pos x="129" y="164"/>
              </a:cxn>
              <a:cxn ang="0">
                <a:pos x="164" y="141"/>
              </a:cxn>
              <a:cxn ang="0">
                <a:pos x="235" y="70"/>
              </a:cxn>
              <a:cxn ang="0">
                <a:pos x="247" y="0"/>
              </a:cxn>
            </a:cxnLst>
            <a:rect l="0" t="0" r="r" b="b"/>
            <a:pathLst>
              <a:path w="248" h="376">
                <a:moveTo>
                  <a:pt x="0" y="376"/>
                </a:moveTo>
                <a:cubicBezTo>
                  <a:pt x="12" y="368"/>
                  <a:pt x="27" y="364"/>
                  <a:pt x="35" y="352"/>
                </a:cubicBezTo>
                <a:cubicBezTo>
                  <a:pt x="64" y="306"/>
                  <a:pt x="76" y="228"/>
                  <a:pt x="94" y="176"/>
                </a:cubicBezTo>
                <a:cubicBezTo>
                  <a:pt x="98" y="164"/>
                  <a:pt x="118" y="170"/>
                  <a:pt x="129" y="164"/>
                </a:cubicBezTo>
                <a:cubicBezTo>
                  <a:pt x="141" y="158"/>
                  <a:pt x="154" y="150"/>
                  <a:pt x="164" y="141"/>
                </a:cubicBezTo>
                <a:cubicBezTo>
                  <a:pt x="189" y="119"/>
                  <a:pt x="235" y="70"/>
                  <a:pt x="235" y="70"/>
                </a:cubicBezTo>
                <a:cubicBezTo>
                  <a:pt x="248" y="8"/>
                  <a:pt x="247" y="32"/>
                  <a:pt x="247" y="0"/>
                </a:cubicBezTo>
              </a:path>
            </a:pathLst>
          </a:custGeom>
          <a:noFill/>
          <a:ln w="76200" cap="sq" cmpd="sng">
            <a:solidFill>
              <a:srgbClr val="FFFF00"/>
            </a:solidFill>
            <a:prstDash val="solid"/>
            <a:round/>
            <a:headEnd type="none" w="sm" len="sm"/>
            <a:tailEnd type="none" w="sm" len="sm"/>
          </a:ln>
          <a:effectLst/>
        </p:spPr>
        <p:txBody>
          <a:bodyPr wrap="none"/>
          <a:lstStyle/>
          <a:p>
            <a:endParaRPr lang="en-US" dirty="0">
              <a:latin typeface="Cambria"/>
            </a:endParaRPr>
          </a:p>
        </p:txBody>
      </p:sp>
      <p:pic>
        <p:nvPicPr>
          <p:cNvPr id="94213" name="Picture 5" descr="syng280"/>
          <p:cNvPicPr>
            <a:picLocks noChangeAspect="1" noChangeArrowheads="1"/>
          </p:cNvPicPr>
          <p:nvPr/>
        </p:nvPicPr>
        <p:blipFill>
          <a:blip r:embed="rId3" cstate="print">
            <a:lum bright="-6000" contrast="6000"/>
          </a:blip>
          <a:srcRect l="5405" r="10811"/>
          <a:stretch>
            <a:fillRect/>
          </a:stretch>
        </p:blipFill>
        <p:spPr bwMode="auto">
          <a:xfrm>
            <a:off x="6696075" y="3505200"/>
            <a:ext cx="1914525" cy="1958975"/>
          </a:xfrm>
          <a:prstGeom prst="rect">
            <a:avLst/>
          </a:prstGeom>
          <a:noFill/>
          <a:ln w="9525">
            <a:solidFill>
              <a:schemeClr val="tx2"/>
            </a:solidFill>
            <a:miter lim="800000"/>
            <a:headEnd/>
            <a:tailEnd/>
          </a:ln>
        </p:spPr>
      </p:pic>
      <p:sp>
        <p:nvSpPr>
          <p:cNvPr id="94214" name="Text Box 6"/>
          <p:cNvSpPr txBox="1">
            <a:spLocks noChangeArrowheads="1"/>
          </p:cNvSpPr>
          <p:nvPr/>
        </p:nvSpPr>
        <p:spPr bwMode="auto">
          <a:xfrm>
            <a:off x="6248400" y="5486400"/>
            <a:ext cx="2743200" cy="457200"/>
          </a:xfrm>
          <a:prstGeom prst="rect">
            <a:avLst/>
          </a:prstGeom>
          <a:noFill/>
          <a:ln w="9525">
            <a:noFill/>
            <a:miter lim="800000"/>
            <a:headEnd/>
            <a:tailEnd/>
          </a:ln>
          <a:effectLst/>
        </p:spPr>
        <p:txBody>
          <a:bodyPr>
            <a:spAutoFit/>
          </a:bodyPr>
          <a:lstStyle/>
          <a:p>
            <a:pPr algn="ctr">
              <a:spcBef>
                <a:spcPct val="50000"/>
              </a:spcBef>
            </a:pPr>
            <a:r>
              <a:rPr lang="en-US" sz="2400" dirty="0">
                <a:latin typeface="Cambria" pitchFamily="18" charset="0"/>
              </a:rPr>
              <a:t>Syngman Rhee</a:t>
            </a:r>
          </a:p>
        </p:txBody>
      </p:sp>
      <p:pic>
        <p:nvPicPr>
          <p:cNvPr id="94215" name="Picture 7" descr="Kim"/>
          <p:cNvPicPr>
            <a:picLocks noChangeAspect="1" noChangeArrowheads="1"/>
          </p:cNvPicPr>
          <p:nvPr/>
        </p:nvPicPr>
        <p:blipFill>
          <a:blip r:embed="rId4" cstate="print"/>
          <a:srcRect/>
          <a:stretch>
            <a:fillRect/>
          </a:stretch>
        </p:blipFill>
        <p:spPr bwMode="auto">
          <a:xfrm>
            <a:off x="2027238" y="1828800"/>
            <a:ext cx="1782762" cy="2438400"/>
          </a:xfrm>
          <a:prstGeom prst="rect">
            <a:avLst/>
          </a:prstGeom>
          <a:noFill/>
          <a:ln w="9525">
            <a:solidFill>
              <a:schemeClr val="tx2"/>
            </a:solidFill>
            <a:miter lim="800000"/>
            <a:headEnd/>
            <a:tailEnd/>
          </a:ln>
        </p:spPr>
      </p:pic>
      <p:sp>
        <p:nvSpPr>
          <p:cNvPr id="94216" name="Text Box 8"/>
          <p:cNvSpPr txBox="1">
            <a:spLocks noChangeArrowheads="1"/>
          </p:cNvSpPr>
          <p:nvPr/>
        </p:nvSpPr>
        <p:spPr bwMode="auto">
          <a:xfrm>
            <a:off x="1524000" y="4343400"/>
            <a:ext cx="2743200" cy="457200"/>
          </a:xfrm>
          <a:prstGeom prst="rect">
            <a:avLst/>
          </a:prstGeom>
          <a:noFill/>
          <a:ln w="9525">
            <a:noFill/>
            <a:miter lim="800000"/>
            <a:headEnd/>
            <a:tailEnd/>
          </a:ln>
          <a:effectLst/>
        </p:spPr>
        <p:txBody>
          <a:bodyPr>
            <a:spAutoFit/>
          </a:bodyPr>
          <a:lstStyle/>
          <a:p>
            <a:pPr algn="ctr">
              <a:spcBef>
                <a:spcPct val="50000"/>
              </a:spcBef>
            </a:pPr>
            <a:r>
              <a:rPr lang="en-US" sz="2400" dirty="0">
                <a:latin typeface="Cambria" pitchFamily="18" charset="0"/>
              </a:rPr>
              <a:t>Kim Il-Sung</a:t>
            </a:r>
          </a:p>
        </p:txBody>
      </p:sp>
      <p:sp>
        <p:nvSpPr>
          <p:cNvPr id="94217" name="Text Box 9"/>
          <p:cNvSpPr txBox="1">
            <a:spLocks noChangeArrowheads="1"/>
          </p:cNvSpPr>
          <p:nvPr/>
        </p:nvSpPr>
        <p:spPr bwMode="auto">
          <a:xfrm>
            <a:off x="1295400" y="6019800"/>
            <a:ext cx="3930650" cy="519112"/>
          </a:xfrm>
          <a:prstGeom prst="rect">
            <a:avLst/>
          </a:prstGeom>
          <a:noFill/>
          <a:ln w="12700">
            <a:noFill/>
            <a:miter lim="800000"/>
            <a:headEnd/>
            <a:tailEnd/>
          </a:ln>
          <a:effectLst/>
        </p:spPr>
        <p:txBody>
          <a:bodyPr lIns="91436" rIns="91436">
            <a:spAutoFit/>
          </a:bodyPr>
          <a:lstStyle/>
          <a:p>
            <a:pPr algn="ctr" eaLnBrk="0" hangingPunct="0">
              <a:spcBef>
                <a:spcPct val="50000"/>
              </a:spcBef>
            </a:pPr>
            <a:r>
              <a:rPr lang="en-US" sz="2800" b="1" dirty="0">
                <a:solidFill>
                  <a:srgbClr val="FF0000"/>
                </a:solidFill>
                <a:effectLst>
                  <a:outerShdw blurRad="38100" dist="38100" dir="2700000" algn="tl">
                    <a:srgbClr val="C0C0C0"/>
                  </a:outerShdw>
                </a:effectLst>
                <a:latin typeface="Cambria" pitchFamily="18" charset="0"/>
              </a:rPr>
              <a:t>“Domino Theory”</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94217">
                                            <p:txEl>
                                              <p:pRg st="0" end="0"/>
                                            </p:txEl>
                                          </p:spTgt>
                                        </p:tgtEl>
                                        <p:attrNameLst>
                                          <p:attrName>style.visibility</p:attrName>
                                        </p:attrNameLst>
                                      </p:cBhvr>
                                      <p:to>
                                        <p:strVal val="visible"/>
                                      </p:to>
                                    </p:set>
                                    <p:anim calcmode="lin" valueType="num">
                                      <p:cBhvr>
                                        <p:cTn id="7" dur="500" fill="hold"/>
                                        <p:tgtEl>
                                          <p:spTgt spid="9421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4217">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9421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421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42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295400" y="808036"/>
            <a:ext cx="3733800" cy="5592764"/>
          </a:xfrm>
        </p:spPr>
        <p:txBody>
          <a:bodyPr>
            <a:normAutofit/>
          </a:bodyPr>
          <a:lstStyle/>
          <a:p>
            <a:endParaRPr lang="en-US" dirty="0"/>
          </a:p>
        </p:txBody>
      </p:sp>
      <p:pic>
        <p:nvPicPr>
          <p:cNvPr id="4" name="Picture 3" descr="map-Korean War"/>
          <p:cNvPicPr>
            <a:picLocks noChangeAspect="1" noChangeArrowheads="1"/>
          </p:cNvPicPr>
          <p:nvPr/>
        </p:nvPicPr>
        <p:blipFill>
          <a:blip r:embed="rId3" cstate="print">
            <a:lum bright="-6000" contrast="6000"/>
          </a:blip>
          <a:srcRect/>
          <a:stretch>
            <a:fillRect/>
          </a:stretch>
        </p:blipFill>
        <p:spPr bwMode="auto">
          <a:xfrm>
            <a:off x="3124200" y="228600"/>
            <a:ext cx="4116387" cy="6629400"/>
          </a:xfrm>
          <a:prstGeom prst="rect">
            <a:avLst/>
          </a:prstGeom>
          <a:noFill/>
          <a:ln w="9525">
            <a:solidFill>
              <a:srgbClr val="FFC729"/>
            </a:solid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62474" y="36353"/>
            <a:ext cx="7696200" cy="4525963"/>
          </a:xfrm>
        </p:spPr>
        <p:txBody>
          <a:bodyPr>
            <a:normAutofit/>
          </a:bodyPr>
          <a:lstStyle/>
          <a:p>
            <a:r>
              <a:rPr lang="en-US" dirty="0" smtClean="0"/>
              <a:t>C. Soviets boycotting </a:t>
            </a:r>
            <a:r>
              <a:rPr lang="en-US" dirty="0" smtClean="0"/>
              <a:t>the UN Security Council </a:t>
            </a:r>
            <a:endParaRPr lang="en-US" dirty="0" smtClean="0"/>
          </a:p>
          <a:p>
            <a:r>
              <a:rPr lang="en-US" dirty="0" smtClean="0"/>
              <a:t>	1. Soviets </a:t>
            </a:r>
            <a:r>
              <a:rPr lang="en-US" dirty="0" smtClean="0"/>
              <a:t>not </a:t>
            </a:r>
            <a:r>
              <a:rPr lang="en-US" dirty="0" smtClean="0"/>
              <a:t>present to </a:t>
            </a:r>
            <a:r>
              <a:rPr lang="en-US" dirty="0" smtClean="0"/>
              <a:t>veto, so </a:t>
            </a:r>
            <a:r>
              <a:rPr lang="en-US" dirty="0" smtClean="0"/>
              <a:t>the U.S. effort </a:t>
            </a:r>
            <a:r>
              <a:rPr lang="en-US" dirty="0" smtClean="0"/>
              <a:t>gained </a:t>
            </a:r>
            <a:r>
              <a:rPr lang="en-US" dirty="0" smtClean="0"/>
              <a:t>UN support.</a:t>
            </a:r>
          </a:p>
          <a:p>
            <a:endParaRPr lang="en-US" dirty="0"/>
          </a:p>
        </p:txBody>
      </p:sp>
      <p:pic>
        <p:nvPicPr>
          <p:cNvPr id="4" name="Picture 3"/>
          <p:cNvPicPr>
            <a:picLocks noChangeAspect="1"/>
          </p:cNvPicPr>
          <p:nvPr/>
        </p:nvPicPr>
        <p:blipFill>
          <a:blip r:embed="rId3"/>
          <a:stretch>
            <a:fillRect/>
          </a:stretch>
        </p:blipFill>
        <p:spPr>
          <a:xfrm>
            <a:off x="304800" y="3124200"/>
            <a:ext cx="4363453" cy="3238500"/>
          </a:xfrm>
          <a:prstGeom prst="rect">
            <a:avLst/>
          </a:prstGeom>
        </p:spPr>
      </p:pic>
      <p:pic>
        <p:nvPicPr>
          <p:cNvPr id="5" name="Picture 4"/>
          <p:cNvPicPr>
            <a:picLocks noChangeAspect="1"/>
          </p:cNvPicPr>
          <p:nvPr/>
        </p:nvPicPr>
        <p:blipFill>
          <a:blip r:embed="rId4"/>
          <a:stretch>
            <a:fillRect/>
          </a:stretch>
        </p:blipFill>
        <p:spPr>
          <a:xfrm>
            <a:off x="4048660" y="3581400"/>
            <a:ext cx="5130800" cy="288607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7800" y="304800"/>
            <a:ext cx="7239000" cy="4525963"/>
          </a:xfrm>
        </p:spPr>
        <p:txBody>
          <a:bodyPr>
            <a:normAutofit/>
          </a:bodyPr>
          <a:lstStyle/>
          <a:p>
            <a:r>
              <a:rPr lang="en-US" dirty="0" smtClean="0"/>
              <a:t>D. </a:t>
            </a:r>
            <a:r>
              <a:rPr lang="en-US" dirty="0" smtClean="0"/>
              <a:t>U.S. went to war without a Congressional Declaration of War as required by the U.S. Constitution. How?  President Truman called it a “police action.”</a:t>
            </a:r>
          </a:p>
          <a:p>
            <a:endParaRPr lang="en-US" dirty="0"/>
          </a:p>
        </p:txBody>
      </p:sp>
      <p:pic>
        <p:nvPicPr>
          <p:cNvPr id="4" name="Picture 3"/>
          <p:cNvPicPr>
            <a:picLocks noChangeAspect="1"/>
          </p:cNvPicPr>
          <p:nvPr/>
        </p:nvPicPr>
        <p:blipFill>
          <a:blip r:embed="rId3"/>
          <a:stretch>
            <a:fillRect/>
          </a:stretch>
        </p:blipFill>
        <p:spPr>
          <a:xfrm>
            <a:off x="2971800" y="2895600"/>
            <a:ext cx="4487853" cy="36576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7800" y="1078"/>
            <a:ext cx="7696200" cy="4525963"/>
          </a:xfrm>
        </p:spPr>
        <p:txBody>
          <a:bodyPr/>
          <a:lstStyle/>
          <a:p>
            <a:r>
              <a:rPr lang="en-US" dirty="0" smtClean="0"/>
              <a:t>E. </a:t>
            </a:r>
            <a:r>
              <a:rPr lang="en-US" dirty="0" smtClean="0"/>
              <a:t>China intervened because they felt threatened by the U.S. presence on their border with Korea.</a:t>
            </a:r>
          </a:p>
          <a:p>
            <a:r>
              <a:rPr lang="en-US" dirty="0" smtClean="0"/>
              <a:t>	</a:t>
            </a:r>
            <a:endParaRPr lang="en-US" dirty="0"/>
          </a:p>
        </p:txBody>
      </p:sp>
      <p:pic>
        <p:nvPicPr>
          <p:cNvPr id="4" name="Picture 3"/>
          <p:cNvPicPr>
            <a:picLocks noChangeAspect="1"/>
          </p:cNvPicPr>
          <p:nvPr/>
        </p:nvPicPr>
        <p:blipFill>
          <a:blip r:embed="rId3"/>
          <a:stretch>
            <a:fillRect/>
          </a:stretch>
        </p:blipFill>
        <p:spPr>
          <a:xfrm>
            <a:off x="762000" y="1676400"/>
            <a:ext cx="4864100" cy="3251200"/>
          </a:xfrm>
          <a:prstGeom prst="rect">
            <a:avLst/>
          </a:prstGeom>
        </p:spPr>
      </p:pic>
      <p:pic>
        <p:nvPicPr>
          <p:cNvPr id="5" name="Picture 4"/>
          <p:cNvPicPr>
            <a:picLocks noChangeAspect="1"/>
          </p:cNvPicPr>
          <p:nvPr/>
        </p:nvPicPr>
        <p:blipFill>
          <a:blip r:embed="rId4"/>
          <a:stretch>
            <a:fillRect/>
          </a:stretch>
        </p:blipFill>
        <p:spPr>
          <a:xfrm>
            <a:off x="5667703" y="4521200"/>
            <a:ext cx="3479800" cy="23368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7800" y="152400"/>
            <a:ext cx="7239000" cy="4525963"/>
          </a:xfrm>
        </p:spPr>
        <p:txBody>
          <a:bodyPr>
            <a:normAutofit/>
          </a:bodyPr>
          <a:lstStyle/>
          <a:p>
            <a:r>
              <a:rPr lang="en-US" dirty="0" smtClean="0"/>
              <a:t>C. Comparison of the Soviets and the U.S. </a:t>
            </a:r>
          </a:p>
          <a:p>
            <a:r>
              <a:rPr lang="en-US" dirty="0" smtClean="0"/>
              <a:t>	1. U.S. &amp; U.S.S.R. are both continental-size powers.</a:t>
            </a:r>
          </a:p>
          <a:p>
            <a:r>
              <a:rPr lang="en-US" dirty="0" smtClean="0"/>
              <a:t>	</a:t>
            </a:r>
            <a:endParaRPr lang="en-US" dirty="0"/>
          </a:p>
        </p:txBody>
      </p:sp>
      <p:pic>
        <p:nvPicPr>
          <p:cNvPr id="4" name="Picture 3"/>
          <p:cNvPicPr>
            <a:picLocks noChangeAspect="1"/>
          </p:cNvPicPr>
          <p:nvPr/>
        </p:nvPicPr>
        <p:blipFill>
          <a:blip r:embed="rId2"/>
          <a:stretch>
            <a:fillRect/>
          </a:stretch>
        </p:blipFill>
        <p:spPr>
          <a:xfrm>
            <a:off x="3352800" y="1943100"/>
            <a:ext cx="3276600" cy="49149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spcBef>
                <a:spcPct val="50000"/>
              </a:spcBef>
            </a:pPr>
            <a:r>
              <a:rPr lang="en-US" b="1" dirty="0" smtClean="0">
                <a:solidFill>
                  <a:schemeClr val="tx1"/>
                </a:solidFill>
                <a:latin typeface="Cambria" pitchFamily="18" charset="0"/>
              </a:rPr>
              <a:t>The Shifting Map of Korea  [1950-53]</a:t>
            </a:r>
            <a:endParaRPr lang="en-US" b="1" dirty="0">
              <a:solidFill>
                <a:schemeClr val="tx1"/>
              </a:solidFill>
              <a:latin typeface="Cambria" pitchFamily="18" charset="0"/>
            </a:endParaRPr>
          </a:p>
        </p:txBody>
      </p:sp>
      <p:sp>
        <p:nvSpPr>
          <p:cNvPr id="3" name="Content Placeholder 2"/>
          <p:cNvSpPr>
            <a:spLocks noGrp="1"/>
          </p:cNvSpPr>
          <p:nvPr>
            <p:ph idx="1"/>
          </p:nvPr>
        </p:nvSpPr>
        <p:spPr/>
        <p:txBody>
          <a:bodyPr/>
          <a:lstStyle/>
          <a:p>
            <a:endParaRPr lang="en-US" dirty="0"/>
          </a:p>
        </p:txBody>
      </p:sp>
      <p:pic>
        <p:nvPicPr>
          <p:cNvPr id="4" name="Picture 5" descr="map-shifting front in Korea"/>
          <p:cNvPicPr>
            <a:picLocks noChangeAspect="1" noChangeArrowheads="1"/>
          </p:cNvPicPr>
          <p:nvPr/>
        </p:nvPicPr>
        <p:blipFill>
          <a:blip r:embed="rId2" cstate="print">
            <a:lum bright="-6000" contrast="6000"/>
          </a:blip>
          <a:srcRect/>
          <a:stretch>
            <a:fillRect/>
          </a:stretch>
        </p:blipFill>
        <p:spPr bwMode="auto">
          <a:xfrm>
            <a:off x="304800" y="2057400"/>
            <a:ext cx="8564563" cy="3773488"/>
          </a:xfrm>
          <a:prstGeom prst="rect">
            <a:avLst/>
          </a:prstGeom>
          <a:noFill/>
          <a:ln w="9525">
            <a:solidFill>
              <a:srgbClr val="FFC729"/>
            </a:solid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7800" y="0"/>
            <a:ext cx="7543800" cy="4525963"/>
          </a:xfrm>
        </p:spPr>
        <p:txBody>
          <a:bodyPr/>
          <a:lstStyle/>
          <a:p>
            <a:r>
              <a:rPr lang="en-US" dirty="0" smtClean="0"/>
              <a:t>I. Consequences of the Korean War:</a:t>
            </a:r>
          </a:p>
          <a:p>
            <a:r>
              <a:rPr lang="en-US" dirty="0" smtClean="0"/>
              <a:t>	1. A permanent peace settlement was not achieved. U.S. military </a:t>
            </a:r>
            <a:r>
              <a:rPr lang="en-US" dirty="0" smtClean="0"/>
              <a:t>&amp; South </a:t>
            </a:r>
            <a:r>
              <a:rPr lang="en-US" dirty="0" smtClean="0"/>
              <a:t>Korean army have manned a fortified cease fire line to this </a:t>
            </a:r>
            <a:r>
              <a:rPr lang="en-US" dirty="0" smtClean="0"/>
              <a:t>date.</a:t>
            </a:r>
            <a:endParaRPr lang="en-US" dirty="0" smtClean="0"/>
          </a:p>
          <a:p>
            <a:endParaRPr lang="en-US" dirty="0"/>
          </a:p>
        </p:txBody>
      </p:sp>
      <p:pic>
        <p:nvPicPr>
          <p:cNvPr id="4" name="Picture 3"/>
          <p:cNvPicPr>
            <a:picLocks noChangeAspect="1"/>
          </p:cNvPicPr>
          <p:nvPr/>
        </p:nvPicPr>
        <p:blipFill>
          <a:blip r:embed="rId3"/>
          <a:stretch>
            <a:fillRect/>
          </a:stretch>
        </p:blipFill>
        <p:spPr>
          <a:xfrm>
            <a:off x="2209800" y="2743200"/>
            <a:ext cx="5867400" cy="385944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0"/>
            <a:ext cx="7620000" cy="1143000"/>
          </a:xfrm>
        </p:spPr>
        <p:txBody>
          <a:bodyPr>
            <a:normAutofit fontScale="90000"/>
          </a:bodyPr>
          <a:lstStyle/>
          <a:p>
            <a:pPr algn="l"/>
            <a:r>
              <a:rPr lang="en-US" b="1" dirty="0" smtClean="0"/>
              <a:t>VIII. The Background of Vietnam (1946-1954) </a:t>
            </a:r>
            <a:endParaRPr lang="en-US" dirty="0"/>
          </a:p>
        </p:txBody>
      </p:sp>
      <p:sp>
        <p:nvSpPr>
          <p:cNvPr id="3" name="Content Placeholder 2"/>
          <p:cNvSpPr>
            <a:spLocks noGrp="1"/>
          </p:cNvSpPr>
          <p:nvPr>
            <p:ph idx="1"/>
          </p:nvPr>
        </p:nvSpPr>
        <p:spPr>
          <a:xfrm>
            <a:off x="1447800" y="1295400"/>
            <a:ext cx="7239000" cy="4525963"/>
          </a:xfrm>
        </p:spPr>
        <p:txBody>
          <a:bodyPr/>
          <a:lstStyle/>
          <a:p>
            <a:r>
              <a:rPr lang="en-US" dirty="0" smtClean="0"/>
              <a:t>A. The Viet Minh waged guerilla war to gain independence from </a:t>
            </a:r>
            <a:r>
              <a:rPr lang="en-US" dirty="0" smtClean="0"/>
              <a:t>FR.</a:t>
            </a:r>
            <a:endParaRPr lang="en-US" dirty="0" smtClean="0"/>
          </a:p>
          <a:p>
            <a:r>
              <a:rPr lang="en-US" dirty="0" smtClean="0"/>
              <a:t>	1. </a:t>
            </a:r>
            <a:r>
              <a:rPr lang="en-US" dirty="0" smtClean="0"/>
              <a:t>1950</a:t>
            </a:r>
            <a:r>
              <a:rPr lang="en-US" dirty="0" smtClean="0"/>
              <a:t>, France received aid from the U.S., and Viet Minh received aid from China.</a:t>
            </a:r>
          </a:p>
          <a:p>
            <a:endParaRPr lang="en-US" dirty="0"/>
          </a:p>
        </p:txBody>
      </p:sp>
      <p:pic>
        <p:nvPicPr>
          <p:cNvPr id="4" name="Picture 3"/>
          <p:cNvPicPr>
            <a:picLocks noChangeAspect="1"/>
          </p:cNvPicPr>
          <p:nvPr/>
        </p:nvPicPr>
        <p:blipFill>
          <a:blip r:embed="rId3"/>
          <a:stretch>
            <a:fillRect/>
          </a:stretch>
        </p:blipFill>
        <p:spPr>
          <a:xfrm>
            <a:off x="2362200" y="3886200"/>
            <a:ext cx="5791200" cy="28956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3700" b="1" dirty="0" smtClean="0"/>
              <a:t>IX. Vietnam War (1954-1975) Repression and a Police Action</a:t>
            </a:r>
            <a:endParaRPr lang="en-US" sz="3700" dirty="0"/>
          </a:p>
        </p:txBody>
      </p:sp>
      <p:sp>
        <p:nvSpPr>
          <p:cNvPr id="3" name="Content Placeholder 2"/>
          <p:cNvSpPr>
            <a:spLocks noGrp="1"/>
          </p:cNvSpPr>
          <p:nvPr>
            <p:ph idx="1"/>
          </p:nvPr>
        </p:nvSpPr>
        <p:spPr>
          <a:xfrm>
            <a:off x="1447800" y="1600200"/>
            <a:ext cx="7543800" cy="4525963"/>
          </a:xfrm>
        </p:spPr>
        <p:txBody>
          <a:bodyPr/>
          <a:lstStyle/>
          <a:p>
            <a:r>
              <a:rPr lang="en-US" dirty="0" smtClean="0"/>
              <a:t>A. The U.S. supported Ngo Dinh Diem as ruler in the south.  </a:t>
            </a:r>
            <a:endParaRPr lang="en-US" dirty="0"/>
          </a:p>
        </p:txBody>
      </p:sp>
      <p:pic>
        <p:nvPicPr>
          <p:cNvPr id="4" name="Picture 3"/>
          <p:cNvPicPr>
            <a:picLocks noChangeAspect="1"/>
          </p:cNvPicPr>
          <p:nvPr/>
        </p:nvPicPr>
        <p:blipFill>
          <a:blip r:embed="rId3"/>
          <a:stretch>
            <a:fillRect/>
          </a:stretch>
        </p:blipFill>
        <p:spPr>
          <a:xfrm>
            <a:off x="5181600" y="2362200"/>
            <a:ext cx="3352800" cy="442040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7800" y="152400"/>
            <a:ext cx="7696200" cy="4525963"/>
          </a:xfrm>
        </p:spPr>
        <p:txBody>
          <a:bodyPr>
            <a:normAutofit/>
          </a:bodyPr>
          <a:lstStyle/>
          <a:p>
            <a:r>
              <a:rPr lang="en-US" dirty="0" smtClean="0"/>
              <a:t>B. In spite of growing U.S. involvement, the NLF was on the verge of overthrowing the southern Vietnamese government by 1965.</a:t>
            </a:r>
            <a:endParaRPr lang="en-US" dirty="0"/>
          </a:p>
        </p:txBody>
      </p:sp>
      <p:pic>
        <p:nvPicPr>
          <p:cNvPr id="5" name="Picture 4"/>
          <p:cNvPicPr>
            <a:picLocks noChangeAspect="1"/>
          </p:cNvPicPr>
          <p:nvPr/>
        </p:nvPicPr>
        <p:blipFill>
          <a:blip r:embed="rId2"/>
          <a:stretch>
            <a:fillRect/>
          </a:stretch>
        </p:blipFill>
        <p:spPr>
          <a:xfrm>
            <a:off x="2743200" y="2209800"/>
            <a:ext cx="6096000" cy="45339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7800" y="0"/>
            <a:ext cx="7620000" cy="5638800"/>
          </a:xfrm>
        </p:spPr>
        <p:txBody>
          <a:bodyPr>
            <a:normAutofit/>
          </a:bodyPr>
          <a:lstStyle/>
          <a:p>
            <a:r>
              <a:rPr lang="en-US" dirty="0" smtClean="0"/>
              <a:t>C. </a:t>
            </a:r>
            <a:r>
              <a:rPr lang="en-US" dirty="0" smtClean="0"/>
              <a:t>Nov. 1964</a:t>
            </a:r>
            <a:r>
              <a:rPr lang="en-US" dirty="0" smtClean="0"/>
              <a:t>, </a:t>
            </a:r>
            <a:r>
              <a:rPr lang="en-US" dirty="0" smtClean="0"/>
              <a:t>U.S</a:t>
            </a:r>
            <a:r>
              <a:rPr lang="en-US" dirty="0" smtClean="0"/>
              <a:t>. reported its warships in the Tonkin gulf were attacked by North Vietnamese gunboats. </a:t>
            </a:r>
          </a:p>
          <a:p>
            <a:r>
              <a:rPr lang="en-US" dirty="0" smtClean="0"/>
              <a:t>D. U.S. sent ground forces and took over a fighting role in 1965, mostly bombing North Vietnam.</a:t>
            </a:r>
            <a:endParaRPr lang="en-US" dirty="0"/>
          </a:p>
        </p:txBody>
      </p:sp>
      <p:pic>
        <p:nvPicPr>
          <p:cNvPr id="4" name="Picture 3"/>
          <p:cNvPicPr>
            <a:picLocks noChangeAspect="1"/>
          </p:cNvPicPr>
          <p:nvPr/>
        </p:nvPicPr>
        <p:blipFill>
          <a:blip r:embed="rId3"/>
          <a:stretch>
            <a:fillRect/>
          </a:stretch>
        </p:blipFill>
        <p:spPr>
          <a:xfrm>
            <a:off x="1371600" y="3581400"/>
            <a:ext cx="3131328" cy="2781300"/>
          </a:xfrm>
          <a:prstGeom prst="rect">
            <a:avLst/>
          </a:prstGeom>
        </p:spPr>
      </p:pic>
      <p:pic>
        <p:nvPicPr>
          <p:cNvPr id="6" name="Picture 5"/>
          <p:cNvPicPr>
            <a:picLocks noChangeAspect="1"/>
          </p:cNvPicPr>
          <p:nvPr/>
        </p:nvPicPr>
        <p:blipFill>
          <a:blip r:embed="rId4"/>
          <a:stretch>
            <a:fillRect/>
          </a:stretch>
        </p:blipFill>
        <p:spPr>
          <a:xfrm>
            <a:off x="4715006" y="3124200"/>
            <a:ext cx="4464454" cy="35052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2"/>
          <p:cNvSpPr txBox="1">
            <a:spLocks noChangeArrowheads="1"/>
          </p:cNvSpPr>
          <p:nvPr/>
        </p:nvSpPr>
        <p:spPr bwMode="auto">
          <a:xfrm>
            <a:off x="5791200" y="0"/>
            <a:ext cx="3048000" cy="1200329"/>
          </a:xfrm>
          <a:prstGeom prst="rect">
            <a:avLst/>
          </a:prstGeom>
          <a:noFill/>
          <a:ln w="9525">
            <a:noFill/>
            <a:miter lim="800000"/>
            <a:headEnd/>
            <a:tailEnd/>
          </a:ln>
          <a:effectLst/>
        </p:spPr>
        <p:txBody>
          <a:bodyPr wrap="square" anchor="ctr">
            <a:spAutoFit/>
          </a:bodyPr>
          <a:lstStyle/>
          <a:p>
            <a:pPr algn="ctr">
              <a:spcBef>
                <a:spcPct val="50000"/>
              </a:spcBef>
            </a:pPr>
            <a:r>
              <a:rPr lang="en-US" sz="3600" dirty="0">
                <a:latin typeface="Cambria" pitchFamily="18" charset="0"/>
              </a:rPr>
              <a:t>Vietnam War: 1965-1973</a:t>
            </a:r>
          </a:p>
        </p:txBody>
      </p:sp>
      <p:pic>
        <p:nvPicPr>
          <p:cNvPr id="91139" name="Picture 3" descr="map-Vietnam War-1"/>
          <p:cNvPicPr>
            <a:picLocks noChangeAspect="1" noChangeArrowheads="1"/>
          </p:cNvPicPr>
          <p:nvPr/>
        </p:nvPicPr>
        <p:blipFill>
          <a:blip r:embed="rId2" cstate="print">
            <a:lum bright="-6000" contrast="6000"/>
          </a:blip>
          <a:srcRect l="1547" t="1352" r="935" b="1352"/>
          <a:stretch>
            <a:fillRect/>
          </a:stretch>
        </p:blipFill>
        <p:spPr bwMode="auto">
          <a:xfrm>
            <a:off x="685800" y="674914"/>
            <a:ext cx="5410200" cy="6183086"/>
          </a:xfrm>
          <a:prstGeom prst="rect">
            <a:avLst/>
          </a:prstGeom>
          <a:noFill/>
          <a:ln w="9525">
            <a:solidFill>
              <a:schemeClr val="tx1"/>
            </a:solidFill>
            <a:miter lim="800000"/>
            <a:headEnd/>
            <a:tailEnd/>
          </a:ln>
        </p:spPr>
      </p:pic>
      <p:sp>
        <p:nvSpPr>
          <p:cNvPr id="5" name="Content Placeholder 4"/>
          <p:cNvSpPr>
            <a:spLocks noGrp="1"/>
          </p:cNvSpPr>
          <p:nvPr>
            <p:ph idx="1"/>
          </p:nvPr>
        </p:nvSpPr>
        <p:spPr/>
        <p:txBody>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152400"/>
            <a:ext cx="7620000" cy="5715000"/>
          </a:xfrm>
        </p:spPr>
        <p:txBody>
          <a:bodyPr>
            <a:normAutofit/>
          </a:bodyPr>
          <a:lstStyle/>
          <a:p>
            <a:r>
              <a:rPr lang="en-US" dirty="0" smtClean="0"/>
              <a:t>E. The war became a stalemate- a deadly guerilla war- which provoked a protest movement in the U.S. by Americans opposed to U.S. involvement in the war.</a:t>
            </a:r>
          </a:p>
          <a:p>
            <a:r>
              <a:rPr lang="en-US" dirty="0" smtClean="0"/>
              <a:t>	</a:t>
            </a:r>
            <a:endParaRPr lang="en-US" dirty="0"/>
          </a:p>
        </p:txBody>
      </p:sp>
      <p:pic>
        <p:nvPicPr>
          <p:cNvPr id="4" name="Picture 3"/>
          <p:cNvPicPr>
            <a:picLocks noChangeAspect="1"/>
          </p:cNvPicPr>
          <p:nvPr/>
        </p:nvPicPr>
        <p:blipFill>
          <a:blip r:embed="rId3"/>
          <a:stretch>
            <a:fillRect/>
          </a:stretch>
        </p:blipFill>
        <p:spPr>
          <a:xfrm>
            <a:off x="2667000" y="2667000"/>
            <a:ext cx="4702484" cy="3683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0200" y="3364"/>
            <a:ext cx="7620000" cy="4983163"/>
          </a:xfrm>
        </p:spPr>
        <p:txBody>
          <a:bodyPr/>
          <a:lstStyle/>
          <a:p>
            <a:r>
              <a:rPr lang="en-US" dirty="0" smtClean="0"/>
              <a:t>F. The War </a:t>
            </a:r>
            <a:r>
              <a:rPr lang="en-US" dirty="0" smtClean="0"/>
              <a:t>was.  President </a:t>
            </a:r>
            <a:r>
              <a:rPr lang="en-US" dirty="0" smtClean="0"/>
              <a:t>Johnson announced he would not run for </a:t>
            </a:r>
            <a:r>
              <a:rPr lang="en-US" dirty="0" smtClean="0"/>
              <a:t>           re</a:t>
            </a:r>
            <a:r>
              <a:rPr lang="en-US" dirty="0" smtClean="0"/>
              <a:t>-election in 1968. </a:t>
            </a:r>
            <a:endParaRPr lang="en-US" dirty="0" smtClean="0"/>
          </a:p>
          <a:p>
            <a:r>
              <a:rPr lang="en-US" dirty="0"/>
              <a:t>	</a:t>
            </a:r>
            <a:r>
              <a:rPr lang="en-US" dirty="0" smtClean="0"/>
              <a:t>1. </a:t>
            </a:r>
            <a:r>
              <a:rPr lang="en-US" dirty="0" smtClean="0"/>
              <a:t>Republican </a:t>
            </a:r>
            <a:r>
              <a:rPr lang="en-US" dirty="0" smtClean="0"/>
              <a:t>candidate, Nixon, pledged to get out of the war.</a:t>
            </a:r>
          </a:p>
          <a:p>
            <a:r>
              <a:rPr lang="en-US" dirty="0" smtClean="0"/>
              <a:t>	</a:t>
            </a:r>
            <a:endParaRPr lang="en-US" dirty="0"/>
          </a:p>
        </p:txBody>
      </p:sp>
      <p:pic>
        <p:nvPicPr>
          <p:cNvPr id="2" name="Picture 1"/>
          <p:cNvPicPr>
            <a:picLocks noChangeAspect="1"/>
          </p:cNvPicPr>
          <p:nvPr/>
        </p:nvPicPr>
        <p:blipFill>
          <a:blip r:embed="rId3"/>
          <a:stretch>
            <a:fillRect/>
          </a:stretch>
        </p:blipFill>
        <p:spPr>
          <a:xfrm>
            <a:off x="2590800" y="2743200"/>
            <a:ext cx="5594782" cy="3810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32074"/>
            <a:ext cx="7696200" cy="5257800"/>
          </a:xfrm>
        </p:spPr>
        <p:txBody>
          <a:bodyPr>
            <a:normAutofit/>
          </a:bodyPr>
          <a:lstStyle/>
          <a:p>
            <a:r>
              <a:rPr lang="en-US" dirty="0" smtClean="0"/>
              <a:t>	2. President Nixon intensified U.S. bombing and expanded the war to Cambodia </a:t>
            </a:r>
            <a:r>
              <a:rPr lang="en-US" dirty="0" smtClean="0"/>
              <a:t>w/o authorization </a:t>
            </a:r>
            <a:r>
              <a:rPr lang="en-US" dirty="0" smtClean="0"/>
              <a:t>from Congress. </a:t>
            </a:r>
            <a:endParaRPr lang="en-US" dirty="0" smtClean="0"/>
          </a:p>
          <a:p>
            <a:r>
              <a:rPr lang="en-US" dirty="0" smtClean="0"/>
              <a:t>	</a:t>
            </a:r>
            <a:endParaRPr lang="en-US" dirty="0"/>
          </a:p>
        </p:txBody>
      </p:sp>
      <p:pic>
        <p:nvPicPr>
          <p:cNvPr id="4" name="Picture 3"/>
          <p:cNvPicPr>
            <a:picLocks noChangeAspect="1"/>
          </p:cNvPicPr>
          <p:nvPr/>
        </p:nvPicPr>
        <p:blipFill>
          <a:blip r:embed="rId3"/>
          <a:stretch>
            <a:fillRect/>
          </a:stretch>
        </p:blipFill>
        <p:spPr>
          <a:xfrm>
            <a:off x="914400" y="2286000"/>
            <a:ext cx="8128000" cy="4572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0"/>
            <a:ext cx="7620000" cy="4525963"/>
          </a:xfrm>
        </p:spPr>
        <p:txBody>
          <a:bodyPr/>
          <a:lstStyle/>
          <a:p>
            <a:r>
              <a:rPr lang="en-US" dirty="0" smtClean="0"/>
              <a:t>	2. Very different political systems:</a:t>
            </a:r>
          </a:p>
          <a:p>
            <a:r>
              <a:rPr lang="en-US" dirty="0" smtClean="0"/>
              <a:t>		a. U.S. gov’t  is decentralized &amp; liberal        </a:t>
            </a:r>
          </a:p>
          <a:p>
            <a:r>
              <a:rPr lang="en-US" dirty="0"/>
              <a:t> </a:t>
            </a:r>
            <a:r>
              <a:rPr lang="en-US" dirty="0" smtClean="0"/>
              <a:t>              vs. U.S.S.R gov’t t is centralized and </a:t>
            </a:r>
          </a:p>
          <a:p>
            <a:r>
              <a:rPr lang="en-US" dirty="0"/>
              <a:t> </a:t>
            </a:r>
            <a:r>
              <a:rPr lang="en-US" dirty="0" smtClean="0"/>
              <a:t>              authoritarian.</a:t>
            </a:r>
          </a:p>
          <a:p>
            <a:endParaRPr lang="en-US" dirty="0"/>
          </a:p>
        </p:txBody>
      </p:sp>
      <p:pic>
        <p:nvPicPr>
          <p:cNvPr id="4" name="Picture 3"/>
          <p:cNvPicPr>
            <a:picLocks noChangeAspect="1"/>
          </p:cNvPicPr>
          <p:nvPr/>
        </p:nvPicPr>
        <p:blipFill>
          <a:blip r:embed="rId2"/>
          <a:stretch>
            <a:fillRect/>
          </a:stretch>
        </p:blipFill>
        <p:spPr>
          <a:xfrm>
            <a:off x="6400800" y="2057400"/>
            <a:ext cx="2527300" cy="1397000"/>
          </a:xfrm>
          <a:prstGeom prst="rect">
            <a:avLst/>
          </a:prstGeom>
        </p:spPr>
      </p:pic>
      <p:pic>
        <p:nvPicPr>
          <p:cNvPr id="5" name="Picture 4"/>
          <p:cNvPicPr>
            <a:picLocks noChangeAspect="1"/>
          </p:cNvPicPr>
          <p:nvPr/>
        </p:nvPicPr>
        <p:blipFill>
          <a:blip r:embed="rId3"/>
          <a:stretch>
            <a:fillRect/>
          </a:stretch>
        </p:blipFill>
        <p:spPr>
          <a:xfrm>
            <a:off x="1523999" y="2362200"/>
            <a:ext cx="4794593" cy="44958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0"/>
            <a:ext cx="7620000" cy="4525963"/>
          </a:xfrm>
        </p:spPr>
        <p:txBody>
          <a:bodyPr/>
          <a:lstStyle/>
          <a:p>
            <a:r>
              <a:rPr lang="en-US" dirty="0"/>
              <a:t>3. Nixon began withdrawing U.S. ground troops while giving increased military aid to the South Vietnamese army, called “</a:t>
            </a:r>
            <a:r>
              <a:rPr lang="en-US" dirty="0" err="1"/>
              <a:t>Vietnamization</a:t>
            </a:r>
            <a:r>
              <a:rPr lang="en-US" dirty="0"/>
              <a:t>”.</a:t>
            </a:r>
          </a:p>
          <a:p>
            <a:endParaRPr lang="en-US" dirty="0"/>
          </a:p>
        </p:txBody>
      </p:sp>
      <p:pic>
        <p:nvPicPr>
          <p:cNvPr id="4" name="Picture 3"/>
          <p:cNvPicPr>
            <a:picLocks noChangeAspect="1"/>
          </p:cNvPicPr>
          <p:nvPr/>
        </p:nvPicPr>
        <p:blipFill>
          <a:blip r:embed="rId3"/>
          <a:stretch>
            <a:fillRect/>
          </a:stretch>
        </p:blipFill>
        <p:spPr>
          <a:xfrm>
            <a:off x="2971800" y="2057400"/>
            <a:ext cx="4419600" cy="4638392"/>
          </a:xfrm>
          <a:prstGeom prst="rect">
            <a:avLst/>
          </a:prstGeom>
        </p:spPr>
      </p:pic>
    </p:spTree>
    <p:extLst>
      <p:ext uri="{BB962C8B-B14F-4D97-AF65-F5344CB8AC3E}">
        <p14:creationId xmlns:p14="http://schemas.microsoft.com/office/powerpoint/2010/main" val="18138581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0"/>
            <a:ext cx="7620000" cy="1143000"/>
          </a:xfrm>
        </p:spPr>
        <p:txBody>
          <a:bodyPr>
            <a:normAutofit fontScale="90000"/>
          </a:bodyPr>
          <a:lstStyle/>
          <a:p>
            <a:pPr algn="l"/>
            <a:r>
              <a:rPr lang="en-US" b="1" dirty="0" smtClean="0"/>
              <a:t>X. Consequences of Vietnamese War:</a:t>
            </a:r>
            <a:endParaRPr lang="en-US" dirty="0"/>
          </a:p>
        </p:txBody>
      </p:sp>
      <p:sp>
        <p:nvSpPr>
          <p:cNvPr id="3" name="Content Placeholder 2"/>
          <p:cNvSpPr>
            <a:spLocks noGrp="1"/>
          </p:cNvSpPr>
          <p:nvPr>
            <p:ph idx="1"/>
          </p:nvPr>
        </p:nvSpPr>
        <p:spPr>
          <a:xfrm>
            <a:off x="1447800" y="1295400"/>
            <a:ext cx="7543800" cy="4525963"/>
          </a:xfrm>
        </p:spPr>
        <p:txBody>
          <a:bodyPr>
            <a:normAutofit/>
          </a:bodyPr>
          <a:lstStyle/>
          <a:p>
            <a:r>
              <a:rPr lang="en-US" dirty="0" smtClean="0"/>
              <a:t>A. Devastation of Vietnam with loss of millions of lives.</a:t>
            </a:r>
          </a:p>
          <a:p>
            <a:r>
              <a:rPr lang="en-US" dirty="0" smtClean="0"/>
              <a:t>B. Devastation of neighboring Cambodia and Laos by U.S. bombing and the rise to power in Cambodia of the Khmer </a:t>
            </a:r>
            <a:r>
              <a:rPr lang="en-US" dirty="0" smtClean="0"/>
              <a:t>Rouge</a:t>
            </a:r>
            <a:endParaRPr lang="en-US" dirty="0"/>
          </a:p>
        </p:txBody>
      </p:sp>
      <p:pic>
        <p:nvPicPr>
          <p:cNvPr id="4" name="Picture 3"/>
          <p:cNvPicPr>
            <a:picLocks noChangeAspect="1"/>
          </p:cNvPicPr>
          <p:nvPr/>
        </p:nvPicPr>
        <p:blipFill>
          <a:blip r:embed="rId3"/>
          <a:stretch>
            <a:fillRect/>
          </a:stretch>
        </p:blipFill>
        <p:spPr>
          <a:xfrm>
            <a:off x="3733800" y="3995057"/>
            <a:ext cx="2125948" cy="2862943"/>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7800" y="228600"/>
            <a:ext cx="7696200" cy="5867400"/>
          </a:xfrm>
        </p:spPr>
        <p:txBody>
          <a:bodyPr>
            <a:normAutofit/>
          </a:bodyPr>
          <a:lstStyle/>
          <a:p>
            <a:r>
              <a:rPr lang="en-US" dirty="0" smtClean="0"/>
              <a:t>C. Loss of trust by U.S. citizens in their own </a:t>
            </a:r>
            <a:r>
              <a:rPr lang="en-US" dirty="0" smtClean="0"/>
              <a:t>gov’t</a:t>
            </a:r>
          </a:p>
          <a:p>
            <a:r>
              <a:rPr lang="en-US" dirty="0" smtClean="0"/>
              <a:t>D</a:t>
            </a:r>
            <a:r>
              <a:rPr lang="en-US" dirty="0" smtClean="0"/>
              <a:t>. Reluctance of U.S. </a:t>
            </a:r>
            <a:r>
              <a:rPr lang="en-US" dirty="0" smtClean="0"/>
              <a:t>gov’t </a:t>
            </a:r>
            <a:r>
              <a:rPr lang="en-US" dirty="0" smtClean="0"/>
              <a:t>and military to become involved </a:t>
            </a:r>
            <a:r>
              <a:rPr lang="en-US" dirty="0" smtClean="0"/>
              <a:t>overseas</a:t>
            </a:r>
            <a:endParaRPr lang="en-US" dirty="0"/>
          </a:p>
        </p:txBody>
      </p:sp>
      <p:pic>
        <p:nvPicPr>
          <p:cNvPr id="2" name="Picture 1"/>
          <p:cNvPicPr>
            <a:picLocks noChangeAspect="1"/>
          </p:cNvPicPr>
          <p:nvPr/>
        </p:nvPicPr>
        <p:blipFill>
          <a:blip r:embed="rId3"/>
          <a:stretch>
            <a:fillRect/>
          </a:stretch>
        </p:blipFill>
        <p:spPr>
          <a:xfrm>
            <a:off x="2514600" y="2438400"/>
            <a:ext cx="5410347" cy="4191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XI. Impact of the Cold War</a:t>
            </a:r>
            <a:endParaRPr lang="en-US" dirty="0"/>
          </a:p>
        </p:txBody>
      </p:sp>
      <p:sp>
        <p:nvSpPr>
          <p:cNvPr id="3" name="Content Placeholder 2"/>
          <p:cNvSpPr>
            <a:spLocks noGrp="1"/>
          </p:cNvSpPr>
          <p:nvPr>
            <p:ph idx="1"/>
          </p:nvPr>
        </p:nvSpPr>
        <p:spPr/>
        <p:txBody>
          <a:bodyPr/>
          <a:lstStyle/>
          <a:p>
            <a:r>
              <a:rPr lang="en-US" dirty="0" smtClean="0"/>
              <a:t>A. Both superpowers built up an extensive spy network, both with technology and human assets to keep an eye on the enemy.  (CIA vs. KGB)</a:t>
            </a:r>
          </a:p>
          <a:p>
            <a:r>
              <a:rPr lang="en-US" dirty="0" smtClean="0"/>
              <a:t>B. Extensive propaganda campaigns were used to convince both peoples that their way of life was best, the enemy’s was evil.</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7800" y="152400"/>
            <a:ext cx="7620000" cy="4525963"/>
          </a:xfrm>
        </p:spPr>
        <p:txBody>
          <a:bodyPr/>
          <a:lstStyle/>
          <a:p>
            <a:r>
              <a:rPr lang="en-US" dirty="0" smtClean="0"/>
              <a:t>C. By the 1980’s communism went bankrupt trying to keep up the U.S. and by 1989-1993 European Communism was phased out.</a:t>
            </a:r>
            <a:endParaRPr lang="en-US" dirty="0"/>
          </a:p>
        </p:txBody>
      </p:sp>
      <p:pic>
        <p:nvPicPr>
          <p:cNvPr id="5" name="Picture 4"/>
          <p:cNvPicPr>
            <a:picLocks noChangeAspect="1"/>
          </p:cNvPicPr>
          <p:nvPr/>
        </p:nvPicPr>
        <p:blipFill>
          <a:blip r:embed="rId2"/>
          <a:stretch>
            <a:fillRect/>
          </a:stretch>
        </p:blipFill>
        <p:spPr>
          <a:xfrm>
            <a:off x="2590799" y="2590800"/>
            <a:ext cx="5359061" cy="35052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Title: A Helping Hand for Europe</a:t>
            </a:r>
            <a:endParaRPr lang="en-US" dirty="0"/>
          </a:p>
        </p:txBody>
      </p:sp>
      <p:sp>
        <p:nvSpPr>
          <p:cNvPr id="3" name="Content Placeholder 2"/>
          <p:cNvSpPr>
            <a:spLocks noGrp="1"/>
          </p:cNvSpPr>
          <p:nvPr>
            <p:ph idx="1"/>
          </p:nvPr>
        </p:nvSpPr>
        <p:spPr/>
        <p:txBody>
          <a:bodyPr>
            <a:normAutofit lnSpcReduction="10000"/>
          </a:bodyPr>
          <a:lstStyle/>
          <a:p>
            <a:r>
              <a:rPr lang="en-US" dirty="0" smtClean="0"/>
              <a:t>After World War II, the United States invested billions of dollars in the Marshall Plan, a scheme to rebuild Europe and give financial assistance to those European nations that sustained heavy damage during the war.</a:t>
            </a:r>
          </a:p>
          <a:p>
            <a:r>
              <a:rPr lang="en-US" dirty="0" smtClean="0"/>
              <a:t>Why do you think American decision-makers believed that this was a good use of American funds?</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Title: Fighting a Cold War</a:t>
            </a:r>
            <a:endParaRPr lang="en-US" dirty="0"/>
          </a:p>
        </p:txBody>
      </p:sp>
      <p:sp>
        <p:nvSpPr>
          <p:cNvPr id="3" name="Content Placeholder 2"/>
          <p:cNvSpPr>
            <a:spLocks noGrp="1"/>
          </p:cNvSpPr>
          <p:nvPr>
            <p:ph idx="1"/>
          </p:nvPr>
        </p:nvSpPr>
        <p:spPr/>
        <p:txBody>
          <a:bodyPr>
            <a:normAutofit lnSpcReduction="10000"/>
          </a:bodyPr>
          <a:lstStyle/>
          <a:p>
            <a:r>
              <a:rPr lang="en-US" dirty="0" smtClean="0"/>
              <a:t>In the decades following World War II, the United States and the Soviet Union fought the Cold War, which was a conflict of economics and politics, not really of weapons. </a:t>
            </a:r>
          </a:p>
          <a:p>
            <a:r>
              <a:rPr lang="en-US" dirty="0" smtClean="0"/>
              <a:t>How did those two superpowers wage this Cold War and what “weapons” did each side use? Who ultimately won the Cold War?</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Title: Cold war</a:t>
            </a:r>
            <a:endParaRPr lang="en-US" dirty="0"/>
          </a:p>
        </p:txBody>
      </p:sp>
      <p:sp>
        <p:nvSpPr>
          <p:cNvPr id="3" name="Content Placeholder 2"/>
          <p:cNvSpPr>
            <a:spLocks noGrp="1"/>
          </p:cNvSpPr>
          <p:nvPr>
            <p:ph idx="1"/>
          </p:nvPr>
        </p:nvSpPr>
        <p:spPr/>
        <p:txBody>
          <a:bodyPr/>
          <a:lstStyle/>
          <a:p>
            <a:r>
              <a:rPr lang="en-US" dirty="0" smtClean="0"/>
              <a:t>We have talked about the Causes of the Cold War.  </a:t>
            </a:r>
          </a:p>
          <a:p>
            <a:r>
              <a:rPr lang="en-US" dirty="0" smtClean="0"/>
              <a:t>Tell me in your words, what is the Cold War?  </a:t>
            </a:r>
          </a:p>
          <a:p>
            <a:r>
              <a:rPr lang="en-US" dirty="0" smtClean="0"/>
              <a:t>How did it affect the history of the world?</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Title: The Survival of Liberty	</a:t>
            </a:r>
            <a:endParaRPr lang="en-US" dirty="0"/>
          </a:p>
        </p:txBody>
      </p:sp>
      <p:sp>
        <p:nvSpPr>
          <p:cNvPr id="3" name="Content Placeholder 2"/>
          <p:cNvSpPr>
            <a:spLocks noGrp="1"/>
          </p:cNvSpPr>
          <p:nvPr>
            <p:ph idx="1"/>
          </p:nvPr>
        </p:nvSpPr>
        <p:spPr>
          <a:xfrm>
            <a:off x="1447800" y="1514476"/>
            <a:ext cx="7239000" cy="5038724"/>
          </a:xfrm>
        </p:spPr>
        <p:txBody>
          <a:bodyPr>
            <a:normAutofit fontScale="92500" lnSpcReduction="20000"/>
          </a:bodyPr>
          <a:lstStyle/>
          <a:p>
            <a:r>
              <a:rPr lang="en-US" dirty="0" smtClean="0"/>
              <a:t>President John F. Kennedy once declared:</a:t>
            </a:r>
          </a:p>
          <a:p>
            <a:r>
              <a:rPr lang="en-US" sz="3800" i="1" dirty="0" smtClean="0"/>
              <a:t>	“We shall pay any price, bear any burden, meet any  hardship, support any friends oppose any foe, to insure the survival and the success of liberty”</a:t>
            </a:r>
          </a:p>
          <a:p>
            <a:r>
              <a:rPr lang="en-US" dirty="0" smtClean="0"/>
              <a:t>Do you believe the U.S. has a responsibility to follow this philosophy?  What are some possible consequences of acting according to this philosophy?  Explain your answers.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Title: Racing for Space</a:t>
            </a:r>
            <a:endParaRPr lang="en-US" dirty="0"/>
          </a:p>
        </p:txBody>
      </p:sp>
      <p:sp>
        <p:nvSpPr>
          <p:cNvPr id="3" name="Content Placeholder 2"/>
          <p:cNvSpPr>
            <a:spLocks noGrp="1"/>
          </p:cNvSpPr>
          <p:nvPr>
            <p:ph idx="1"/>
          </p:nvPr>
        </p:nvSpPr>
        <p:spPr/>
        <p:txBody>
          <a:bodyPr>
            <a:normAutofit/>
          </a:bodyPr>
          <a:lstStyle/>
          <a:p>
            <a:r>
              <a:rPr lang="en-US" dirty="0" smtClean="0"/>
              <a:t>During the Cold War, the Americans and Soviets engaged in a Space Race.  Both were bent on conquering the “final frontier”– space.</a:t>
            </a:r>
          </a:p>
          <a:p>
            <a:r>
              <a:rPr lang="en-US" dirty="0" smtClean="0"/>
              <a:t>Why was the space race so important?  Why was it so vital that we win?</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762000"/>
            <a:ext cx="7162800" cy="5638800"/>
          </a:xfrm>
        </p:spPr>
        <p:txBody>
          <a:bodyPr>
            <a:normAutofit/>
          </a:bodyPr>
          <a:lstStyle/>
          <a:p>
            <a:r>
              <a:rPr lang="en-US" dirty="0" smtClean="0"/>
              <a:t>	3. Very different attitude towards foreign relations:</a:t>
            </a:r>
          </a:p>
          <a:p>
            <a:r>
              <a:rPr lang="en-US" dirty="0" smtClean="0"/>
              <a:t>		</a:t>
            </a:r>
            <a:endParaRPr lang="en-US" dirty="0"/>
          </a:p>
        </p:txBody>
      </p:sp>
      <p:pic>
        <p:nvPicPr>
          <p:cNvPr id="4" name="Picture 3"/>
          <p:cNvPicPr>
            <a:picLocks noChangeAspect="1"/>
          </p:cNvPicPr>
          <p:nvPr/>
        </p:nvPicPr>
        <p:blipFill>
          <a:blip r:embed="rId3"/>
          <a:stretch>
            <a:fillRect/>
          </a:stretch>
        </p:blipFill>
        <p:spPr>
          <a:xfrm>
            <a:off x="4057852" y="2133600"/>
            <a:ext cx="5080000" cy="3898900"/>
          </a:xfrm>
          <a:prstGeom prst="rect">
            <a:avLst/>
          </a:prstGeom>
        </p:spPr>
      </p:pic>
      <p:pic>
        <p:nvPicPr>
          <p:cNvPr id="5" name="Picture 4"/>
          <p:cNvPicPr>
            <a:picLocks noChangeAspect="1"/>
          </p:cNvPicPr>
          <p:nvPr/>
        </p:nvPicPr>
        <p:blipFill>
          <a:blip r:embed="rId4"/>
          <a:stretch>
            <a:fillRect/>
          </a:stretch>
        </p:blipFill>
        <p:spPr>
          <a:xfrm>
            <a:off x="0" y="2895600"/>
            <a:ext cx="4046132" cy="3003803"/>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Title: Technology</a:t>
            </a:r>
            <a:endParaRPr lang="en-US" dirty="0"/>
          </a:p>
        </p:txBody>
      </p:sp>
      <p:sp>
        <p:nvSpPr>
          <p:cNvPr id="3" name="Content Placeholder 2"/>
          <p:cNvSpPr>
            <a:spLocks noGrp="1"/>
          </p:cNvSpPr>
          <p:nvPr>
            <p:ph idx="1"/>
          </p:nvPr>
        </p:nvSpPr>
        <p:spPr/>
        <p:txBody>
          <a:bodyPr/>
          <a:lstStyle/>
          <a:p>
            <a:r>
              <a:rPr lang="en-US" dirty="0" smtClean="0"/>
              <a:t>Read the list of the technology on the pink paper.  Rank them from the most important to the least important.  Explain your first two choices.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1026" name="Picture 2" descr="http://upload.wikimedia.org/wikipedia/commons/thumb/0/02/Cold_war_europe_military_alliances_map_en.png/582px-Cold_war_europe_military_alliances_map_en.png"/>
          <p:cNvPicPr>
            <a:picLocks noChangeAspect="1" noChangeArrowheads="1"/>
          </p:cNvPicPr>
          <p:nvPr/>
        </p:nvPicPr>
        <p:blipFill>
          <a:blip r:embed="rId2" cstate="print"/>
          <a:srcRect/>
          <a:stretch>
            <a:fillRect/>
          </a:stretch>
        </p:blipFill>
        <p:spPr bwMode="auto">
          <a:xfrm>
            <a:off x="1981200" y="0"/>
            <a:ext cx="6705600" cy="6901468"/>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39938" name="Picture 2" descr="http://newsimg.bbc.co.uk/media/images/44172000/gif/_44172368_russia_defence_2_map416.gif"/>
          <p:cNvPicPr>
            <a:picLocks noChangeAspect="1" noChangeArrowheads="1"/>
          </p:cNvPicPr>
          <p:nvPr/>
        </p:nvPicPr>
        <p:blipFill>
          <a:blip r:embed="rId2" cstate="print"/>
          <a:srcRect/>
          <a:stretch>
            <a:fillRect/>
          </a:stretch>
        </p:blipFill>
        <p:spPr bwMode="auto">
          <a:xfrm>
            <a:off x="1600200" y="1"/>
            <a:ext cx="7315200" cy="68580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Title: Spies(before reading)</a:t>
            </a:r>
            <a:endParaRPr lang="en-US" dirty="0"/>
          </a:p>
        </p:txBody>
      </p:sp>
      <p:sp>
        <p:nvSpPr>
          <p:cNvPr id="3" name="Content Placeholder 2"/>
          <p:cNvSpPr>
            <a:spLocks noGrp="1"/>
          </p:cNvSpPr>
          <p:nvPr>
            <p:ph idx="1"/>
          </p:nvPr>
        </p:nvSpPr>
        <p:spPr/>
        <p:txBody>
          <a:bodyPr/>
          <a:lstStyle/>
          <a:p>
            <a:r>
              <a:rPr lang="en-US" dirty="0" smtClean="0"/>
              <a:t>What type of material/information would a spy be looking for?</a:t>
            </a:r>
          </a:p>
          <a:p>
            <a:r>
              <a:rPr lang="en-US" dirty="0" smtClean="0"/>
              <a:t>How did an enemy nation look for and recruit spies?</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Title: Spies(after reading)</a:t>
            </a:r>
            <a:endParaRPr lang="en-US" dirty="0"/>
          </a:p>
        </p:txBody>
      </p:sp>
      <p:sp>
        <p:nvSpPr>
          <p:cNvPr id="3" name="Content Placeholder 2"/>
          <p:cNvSpPr>
            <a:spLocks noGrp="1"/>
          </p:cNvSpPr>
          <p:nvPr>
            <p:ph idx="1"/>
          </p:nvPr>
        </p:nvSpPr>
        <p:spPr>
          <a:xfrm>
            <a:off x="1447800" y="1371600"/>
            <a:ext cx="7239000" cy="5257800"/>
          </a:xfrm>
        </p:spPr>
        <p:txBody>
          <a:bodyPr>
            <a:normAutofit fontScale="92500" lnSpcReduction="10000"/>
          </a:bodyPr>
          <a:lstStyle/>
          <a:p>
            <a:r>
              <a:rPr lang="en-US" dirty="0" smtClean="0"/>
              <a:t>What did they want from an agent?</a:t>
            </a:r>
          </a:p>
          <a:p>
            <a:r>
              <a:rPr lang="en-US" dirty="0" smtClean="0"/>
              <a:t>What did they do if an agent changed their mind?</a:t>
            </a:r>
          </a:p>
          <a:p>
            <a:r>
              <a:rPr lang="en-US" dirty="0" smtClean="0"/>
              <a:t>What is the relationship between sex and espionage?</a:t>
            </a:r>
          </a:p>
          <a:p>
            <a:r>
              <a:rPr lang="en-US" dirty="0" smtClean="0"/>
              <a:t>What is the “invisible front”?</a:t>
            </a:r>
          </a:p>
          <a:p>
            <a:r>
              <a:rPr lang="en-US" dirty="0" smtClean="0"/>
              <a:t>What ethical concerns are there in the espionage business?</a:t>
            </a:r>
          </a:p>
          <a:p>
            <a:r>
              <a:rPr lang="en-US" dirty="0" smtClean="0"/>
              <a:t>How useful did Wolf think espionage was to the Cold War?  How useful do you think it was?</a:t>
            </a:r>
          </a:p>
          <a:p>
            <a:endParaRPr lang="en-US" dirty="0" smtClean="0"/>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Title: Firing the General</a:t>
            </a:r>
            <a:endParaRPr lang="en-US" dirty="0"/>
          </a:p>
        </p:txBody>
      </p:sp>
      <p:sp>
        <p:nvSpPr>
          <p:cNvPr id="3" name="Content Placeholder 2"/>
          <p:cNvSpPr>
            <a:spLocks noGrp="1"/>
          </p:cNvSpPr>
          <p:nvPr>
            <p:ph idx="1"/>
          </p:nvPr>
        </p:nvSpPr>
        <p:spPr/>
        <p:txBody>
          <a:bodyPr/>
          <a:lstStyle/>
          <a:p>
            <a:r>
              <a:rPr lang="en-US" dirty="0" smtClean="0"/>
              <a:t>In 1951, President Truman fired General Douglas Macarthur, who had publicly denigrated Truman for confining the Korean War to the Korean Peninsula.  </a:t>
            </a:r>
          </a:p>
          <a:p>
            <a:r>
              <a:rPr lang="en-US" dirty="0" smtClean="0"/>
              <a:t>Do you think officers deserve to be fired if they voice opinions that contradict those of their commander in chief?  Why or why not?</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0" y="609600"/>
            <a:ext cx="7239000" cy="4525963"/>
          </a:xfrm>
        </p:spPr>
        <p:txBody>
          <a:bodyPr/>
          <a:lstStyle/>
          <a:p>
            <a:r>
              <a:rPr lang="en-US" dirty="0" smtClean="0"/>
              <a:t>	4. Opposing economic ideologies:</a:t>
            </a:r>
          </a:p>
          <a:p>
            <a:r>
              <a:rPr lang="en-US" dirty="0" smtClean="0"/>
              <a:t>		a. U.S. is the foremost capitalist 	power vs. </a:t>
            </a:r>
            <a:r>
              <a:rPr lang="en-US" dirty="0" smtClean="0"/>
              <a:t>Soviets </a:t>
            </a:r>
            <a:r>
              <a:rPr lang="en-US" dirty="0" smtClean="0"/>
              <a:t>communist 	policies.</a:t>
            </a:r>
            <a:endParaRPr lang="en-US" dirty="0"/>
          </a:p>
        </p:txBody>
      </p:sp>
      <p:pic>
        <p:nvPicPr>
          <p:cNvPr id="2" name="Picture 1"/>
          <p:cNvPicPr>
            <a:picLocks noChangeAspect="1"/>
          </p:cNvPicPr>
          <p:nvPr/>
        </p:nvPicPr>
        <p:blipFill>
          <a:blip r:embed="rId2"/>
          <a:stretch>
            <a:fillRect/>
          </a:stretch>
        </p:blipFill>
        <p:spPr>
          <a:xfrm>
            <a:off x="3429000" y="3276600"/>
            <a:ext cx="3060700" cy="26289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II. United Nations Formed </a:t>
            </a:r>
            <a:endParaRPr lang="en-US" dirty="0"/>
          </a:p>
        </p:txBody>
      </p:sp>
      <p:sp>
        <p:nvSpPr>
          <p:cNvPr id="3" name="Content Placeholder 2"/>
          <p:cNvSpPr>
            <a:spLocks noGrp="1"/>
          </p:cNvSpPr>
          <p:nvPr>
            <p:ph idx="1"/>
          </p:nvPr>
        </p:nvSpPr>
        <p:spPr/>
        <p:txBody>
          <a:bodyPr/>
          <a:lstStyle/>
          <a:p>
            <a:r>
              <a:rPr lang="en-US" dirty="0" smtClean="0"/>
              <a:t>A. U.S., </a:t>
            </a:r>
            <a:r>
              <a:rPr lang="en-US" dirty="0" smtClean="0"/>
              <a:t>BR, </a:t>
            </a:r>
            <a:r>
              <a:rPr lang="en-US" dirty="0" smtClean="0"/>
              <a:t>China, and </a:t>
            </a:r>
            <a:r>
              <a:rPr lang="en-US" dirty="0" smtClean="0"/>
              <a:t>U.S.S.R. met </a:t>
            </a:r>
            <a:r>
              <a:rPr lang="en-US" dirty="0" smtClean="0"/>
              <a:t>in 1944 to discuss plans for new organization to replace League of Nations .</a:t>
            </a:r>
          </a:p>
          <a:p>
            <a:endParaRPr lang="en-US" dirty="0"/>
          </a:p>
        </p:txBody>
      </p:sp>
      <p:pic>
        <p:nvPicPr>
          <p:cNvPr id="18434" name="Picture 2" descr="Andrei Gromyko signing the Charter of the United Nations, 26 June 1945">
            <a:hlinkClick r:id="rId2" tooltip="Andrei Gromyko signing the Charter of the United Nations, 26 June 1945"/>
          </p:cNvPr>
          <p:cNvPicPr>
            <a:picLocks noChangeAspect="1" noChangeArrowheads="1"/>
          </p:cNvPicPr>
          <p:nvPr/>
        </p:nvPicPr>
        <p:blipFill>
          <a:blip r:embed="rId3" cstate="print"/>
          <a:srcRect/>
          <a:stretch>
            <a:fillRect/>
          </a:stretch>
        </p:blipFill>
        <p:spPr bwMode="auto">
          <a:xfrm>
            <a:off x="4557910" y="3581400"/>
            <a:ext cx="3862190" cy="28194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Cold War">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Cold War</Template>
  <TotalTime>7704</TotalTime>
  <Words>3083</Words>
  <Application>Microsoft Macintosh PowerPoint</Application>
  <PresentationFormat>On-screen Show (4:3)</PresentationFormat>
  <Paragraphs>325</Paragraphs>
  <Slides>75</Slides>
  <Notes>40</Notes>
  <HiddenSlides>0</HiddenSlides>
  <MMClips>1</MMClips>
  <ScaleCrop>false</ScaleCrop>
  <HeadingPairs>
    <vt:vector size="4" baseType="variant">
      <vt:variant>
        <vt:lpstr>Theme</vt:lpstr>
      </vt:variant>
      <vt:variant>
        <vt:i4>1</vt:i4>
      </vt:variant>
      <vt:variant>
        <vt:lpstr>Slide Titles</vt:lpstr>
      </vt:variant>
      <vt:variant>
        <vt:i4>75</vt:i4>
      </vt:variant>
    </vt:vector>
  </HeadingPairs>
  <TitlesOfParts>
    <vt:vector size="76" baseType="lpstr">
      <vt:lpstr>Cold War</vt:lpstr>
      <vt:lpstr>Cold War Unit 5B</vt:lpstr>
      <vt:lpstr>I. Opposing Perspectives </vt:lpstr>
      <vt:lpstr>Yalta Conference 1945</vt:lpstr>
      <vt:lpstr>PowerPoint Presentation</vt:lpstr>
      <vt:lpstr>PowerPoint Presentation</vt:lpstr>
      <vt:lpstr>PowerPoint Presentation</vt:lpstr>
      <vt:lpstr>PowerPoint Presentation</vt:lpstr>
      <vt:lpstr>PowerPoint Presentation</vt:lpstr>
      <vt:lpstr>II. United Nations Formed </vt:lpstr>
      <vt:lpstr>PowerPoint Presentation</vt:lpstr>
      <vt:lpstr>III. Confrontation in Europe</vt:lpstr>
      <vt:lpstr>American Defense Budget [1940-1964]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 German gov’t, “We have no intention building a wall.” 1961</vt:lpstr>
      <vt:lpstr>West Berliners watching the wall go up,</vt:lpstr>
      <vt:lpstr>Memorial to Olga, who died when attempting to escape</vt:lpstr>
      <vt:lpstr>JFK in 1963</vt:lpstr>
      <vt:lpstr>Ich Bin Ein Berliner</vt:lpstr>
      <vt:lpstr>IV. Confrontation in Asia (1945-1949)</vt:lpstr>
      <vt:lpstr>PowerPoint Presentation</vt:lpstr>
      <vt:lpstr>PowerPoint Presentation</vt:lpstr>
      <vt:lpstr>PowerPoint Presentation</vt:lpstr>
      <vt:lpstr>V. American Reaction to Communism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 Nuclear Arms Race (1950-1961):</vt:lpstr>
      <vt:lpstr>PowerPoint Presentation</vt:lpstr>
      <vt:lpstr>PowerPoint Presentation</vt:lpstr>
      <vt:lpstr>PowerPoint Presentation</vt:lpstr>
      <vt:lpstr>VII. The Cold War Turns Hot- Korean War (1950-1953)</vt:lpstr>
      <vt:lpstr>PowerPoint Presentation</vt:lpstr>
      <vt:lpstr>PowerPoint Presentation</vt:lpstr>
      <vt:lpstr>PowerPoint Presentation</vt:lpstr>
      <vt:lpstr>PowerPoint Presentation</vt:lpstr>
      <vt:lpstr>PowerPoint Presentation</vt:lpstr>
      <vt:lpstr>The Shifting Map of Korea  [1950-53]</vt:lpstr>
      <vt:lpstr>PowerPoint Presentation</vt:lpstr>
      <vt:lpstr>VIII. The Background of Vietnam (1946-1954) </vt:lpstr>
      <vt:lpstr>IX. Vietnam War (1954-1975) Repression and a Police Action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X. Consequences of Vietnamese War:</vt:lpstr>
      <vt:lpstr>PowerPoint Presentation</vt:lpstr>
      <vt:lpstr>XI. Impact of the Cold War</vt:lpstr>
      <vt:lpstr>PowerPoint Presentation</vt:lpstr>
      <vt:lpstr>Title: A Helping Hand for Europe</vt:lpstr>
      <vt:lpstr>Title: Fighting a Cold War</vt:lpstr>
      <vt:lpstr>Title: Cold war</vt:lpstr>
      <vt:lpstr>Title: The Survival of Liberty </vt:lpstr>
      <vt:lpstr>Title: Racing for Space</vt:lpstr>
      <vt:lpstr>Title: Technology</vt:lpstr>
      <vt:lpstr>PowerPoint Presentation</vt:lpstr>
      <vt:lpstr>PowerPoint Presentation</vt:lpstr>
      <vt:lpstr>Title: Spies(before reading)</vt:lpstr>
      <vt:lpstr>Title: Spies(after reading)</vt:lpstr>
      <vt:lpstr>Title: Firing the General</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Cold War Unit 6A</dc:title>
  <dc:creator>Cher McDonald</dc:creator>
  <cp:lastModifiedBy>michelle.gurr bothwell</cp:lastModifiedBy>
  <cp:revision>47</cp:revision>
  <dcterms:created xsi:type="dcterms:W3CDTF">2008-01-23T17:03:13Z</dcterms:created>
  <dcterms:modified xsi:type="dcterms:W3CDTF">2014-04-30T20:50:06Z</dcterms:modified>
</cp:coreProperties>
</file>