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 id="2147483969" r:id="rId2"/>
  </p:sldMasterIdLst>
  <p:notesMasterIdLst>
    <p:notesMasterId r:id="rId52"/>
  </p:notesMasterIdLst>
  <p:handoutMasterIdLst>
    <p:handoutMasterId r:id="rId53"/>
  </p:handoutMasterIdLst>
  <p:sldIdLst>
    <p:sldId id="307" r:id="rId3"/>
    <p:sldId id="306" r:id="rId4"/>
    <p:sldId id="257" r:id="rId5"/>
    <p:sldId id="270" r:id="rId6"/>
    <p:sldId id="291" r:id="rId7"/>
    <p:sldId id="292" r:id="rId8"/>
    <p:sldId id="293" r:id="rId9"/>
    <p:sldId id="296" r:id="rId10"/>
    <p:sldId id="388" r:id="rId11"/>
    <p:sldId id="429" r:id="rId12"/>
    <p:sldId id="389" r:id="rId13"/>
    <p:sldId id="298" r:id="rId14"/>
    <p:sldId id="299" r:id="rId15"/>
    <p:sldId id="387" r:id="rId16"/>
    <p:sldId id="428" r:id="rId17"/>
    <p:sldId id="300" r:id="rId18"/>
    <p:sldId id="385" r:id="rId19"/>
    <p:sldId id="384" r:id="rId20"/>
    <p:sldId id="301" r:id="rId21"/>
    <p:sldId id="302" r:id="rId22"/>
    <p:sldId id="386" r:id="rId23"/>
    <p:sldId id="400" r:id="rId24"/>
    <p:sldId id="401" r:id="rId25"/>
    <p:sldId id="420" r:id="rId26"/>
    <p:sldId id="402" r:id="rId27"/>
    <p:sldId id="403" r:id="rId28"/>
    <p:sldId id="404" r:id="rId29"/>
    <p:sldId id="405" r:id="rId30"/>
    <p:sldId id="433" r:id="rId31"/>
    <p:sldId id="406" r:id="rId32"/>
    <p:sldId id="407" r:id="rId33"/>
    <p:sldId id="408" r:id="rId34"/>
    <p:sldId id="409" r:id="rId35"/>
    <p:sldId id="410" r:id="rId36"/>
    <p:sldId id="434" r:id="rId37"/>
    <p:sldId id="411" r:id="rId38"/>
    <p:sldId id="412" r:id="rId39"/>
    <p:sldId id="413" r:id="rId40"/>
    <p:sldId id="414" r:id="rId41"/>
    <p:sldId id="421" r:id="rId42"/>
    <p:sldId id="422" r:id="rId43"/>
    <p:sldId id="423" r:id="rId44"/>
    <p:sldId id="424" r:id="rId45"/>
    <p:sldId id="425" r:id="rId46"/>
    <p:sldId id="426" r:id="rId47"/>
    <p:sldId id="427" r:id="rId48"/>
    <p:sldId id="416" r:id="rId49"/>
    <p:sldId id="417" r:id="rId50"/>
    <p:sldId id="418" r:id="rId51"/>
  </p:sldIdLst>
  <p:sldSz cx="9144000" cy="6858000" type="screen4x3"/>
  <p:notesSz cx="6858000" cy="9107488"/>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2" autoAdjust="0"/>
    <p:restoredTop sz="73092" autoAdjust="0"/>
  </p:normalViewPr>
  <p:slideViewPr>
    <p:cSldViewPr>
      <p:cViewPr varScale="1">
        <p:scale>
          <a:sx n="81" d="100"/>
          <a:sy n="81" d="100"/>
        </p:scale>
        <p:origin x="-104" y="-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9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5613"/>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5613"/>
          </a:xfrm>
          <a:prstGeom prst="rect">
            <a:avLst/>
          </a:prstGeom>
        </p:spPr>
        <p:txBody>
          <a:bodyPr vert="horz" lIns="91440" tIns="45720" rIns="91440" bIns="45720" rtlCol="0"/>
          <a:lstStyle>
            <a:lvl1pPr algn="r">
              <a:defRPr sz="1200"/>
            </a:lvl1pPr>
          </a:lstStyle>
          <a:p>
            <a:pPr>
              <a:defRPr/>
            </a:pPr>
            <a:fld id="{C997DA92-4298-45F1-AC20-0BB6A9522859}" type="datetimeFigureOut">
              <a:rPr lang="en-US"/>
              <a:pPr>
                <a:defRPr/>
              </a:pPr>
              <a:t>4/4/14</a:t>
            </a:fld>
            <a:endParaRPr lang="en-US"/>
          </a:p>
        </p:txBody>
      </p:sp>
      <p:sp>
        <p:nvSpPr>
          <p:cNvPr id="4" name="Footer Placeholder 3"/>
          <p:cNvSpPr>
            <a:spLocks noGrp="1"/>
          </p:cNvSpPr>
          <p:nvPr>
            <p:ph type="ftr" sz="quarter" idx="2"/>
          </p:nvPr>
        </p:nvSpPr>
        <p:spPr>
          <a:xfrm>
            <a:off x="0" y="8650288"/>
            <a:ext cx="2971800" cy="455612"/>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50288"/>
            <a:ext cx="2971800" cy="455612"/>
          </a:xfrm>
          <a:prstGeom prst="rect">
            <a:avLst/>
          </a:prstGeom>
        </p:spPr>
        <p:txBody>
          <a:bodyPr vert="horz" lIns="91440" tIns="45720" rIns="91440" bIns="45720" rtlCol="0" anchor="b"/>
          <a:lstStyle>
            <a:lvl1pPr algn="r">
              <a:defRPr sz="1200"/>
            </a:lvl1pPr>
          </a:lstStyle>
          <a:p>
            <a:pPr>
              <a:defRPr/>
            </a:pPr>
            <a:fld id="{CEF55B09-6B42-47A5-8387-0144DE4384D5}" type="slidenum">
              <a:rPr lang="en-US"/>
              <a:pPr>
                <a:defRPr/>
              </a:pPr>
              <a:t>‹#›</a:t>
            </a:fld>
            <a:endParaRPr lang="en-US"/>
          </a:p>
        </p:txBody>
      </p:sp>
    </p:spTree>
    <p:extLst>
      <p:ext uri="{BB962C8B-B14F-4D97-AF65-F5344CB8AC3E}">
        <p14:creationId xmlns:p14="http://schemas.microsoft.com/office/powerpoint/2010/main" val="3567198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5613"/>
          </a:xfrm>
          <a:prstGeom prst="rect">
            <a:avLst/>
          </a:prstGeom>
        </p:spPr>
        <p:txBody>
          <a:bodyPr vert="horz" lIns="91440" tIns="45720" rIns="91440" bIns="45720" rtlCol="0"/>
          <a:lstStyle>
            <a:lvl1pPr algn="l">
              <a:defRPr sz="1200">
                <a:latin typeface="Arial" pitchFamily="34" charset="0"/>
              </a:defRPr>
            </a:lvl1pPr>
          </a:lstStyle>
          <a:p>
            <a:pPr>
              <a:defRPr/>
            </a:pPr>
            <a:endParaRPr lang="en-US"/>
          </a:p>
        </p:txBody>
      </p:sp>
      <p:sp>
        <p:nvSpPr>
          <p:cNvPr id="3" name="Date Placeholder 2"/>
          <p:cNvSpPr>
            <a:spLocks noGrp="1"/>
          </p:cNvSpPr>
          <p:nvPr>
            <p:ph type="dt" idx="1"/>
          </p:nvPr>
        </p:nvSpPr>
        <p:spPr>
          <a:xfrm>
            <a:off x="3884613" y="0"/>
            <a:ext cx="2971800" cy="455613"/>
          </a:xfrm>
          <a:prstGeom prst="rect">
            <a:avLst/>
          </a:prstGeom>
        </p:spPr>
        <p:txBody>
          <a:bodyPr vert="horz" lIns="91440" tIns="45720" rIns="91440" bIns="45720" rtlCol="0"/>
          <a:lstStyle>
            <a:lvl1pPr algn="r">
              <a:defRPr sz="1200">
                <a:latin typeface="Arial" pitchFamily="34" charset="0"/>
              </a:defRPr>
            </a:lvl1pPr>
          </a:lstStyle>
          <a:p>
            <a:pPr>
              <a:defRPr/>
            </a:pPr>
            <a:fld id="{46909EE9-C051-4F95-B88C-BDA24BAD2EFF}" type="datetimeFigureOut">
              <a:rPr lang="en-US"/>
              <a:pPr>
                <a:defRPr/>
              </a:pPr>
              <a:t>4/4/14</a:t>
            </a:fld>
            <a:endParaRPr lang="en-US" dirty="0"/>
          </a:p>
        </p:txBody>
      </p:sp>
      <p:sp>
        <p:nvSpPr>
          <p:cNvPr id="4" name="Slide Image Placeholder 3"/>
          <p:cNvSpPr>
            <a:spLocks noGrp="1" noRot="1" noChangeAspect="1"/>
          </p:cNvSpPr>
          <p:nvPr>
            <p:ph type="sldImg" idx="2"/>
          </p:nvPr>
        </p:nvSpPr>
        <p:spPr>
          <a:xfrm>
            <a:off x="1150938" y="682625"/>
            <a:ext cx="4556125" cy="34163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25938"/>
            <a:ext cx="5486400" cy="4098925"/>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50288"/>
            <a:ext cx="2971800" cy="455612"/>
          </a:xfrm>
          <a:prstGeom prst="rect">
            <a:avLst/>
          </a:prstGeom>
        </p:spPr>
        <p:txBody>
          <a:bodyPr vert="horz" lIns="91440" tIns="45720" rIns="91440" bIns="45720" rtlCol="0" anchor="b"/>
          <a:lstStyle>
            <a:lvl1pPr algn="l">
              <a:defRPr sz="1200">
                <a:latin typeface="Arial" pitchFamily="34" charset="0"/>
              </a:defRPr>
            </a:lvl1pPr>
          </a:lstStyle>
          <a:p>
            <a:pPr>
              <a:defRPr/>
            </a:pPr>
            <a:endParaRPr lang="en-US"/>
          </a:p>
        </p:txBody>
      </p:sp>
      <p:sp>
        <p:nvSpPr>
          <p:cNvPr id="7" name="Slide Number Placeholder 6"/>
          <p:cNvSpPr>
            <a:spLocks noGrp="1"/>
          </p:cNvSpPr>
          <p:nvPr>
            <p:ph type="sldNum" sz="quarter" idx="5"/>
          </p:nvPr>
        </p:nvSpPr>
        <p:spPr>
          <a:xfrm>
            <a:off x="3884613" y="8650288"/>
            <a:ext cx="2971800" cy="455612"/>
          </a:xfrm>
          <a:prstGeom prst="rect">
            <a:avLst/>
          </a:prstGeom>
        </p:spPr>
        <p:txBody>
          <a:bodyPr vert="horz" lIns="91440" tIns="45720" rIns="91440" bIns="45720" rtlCol="0" anchor="b"/>
          <a:lstStyle>
            <a:lvl1pPr algn="r">
              <a:defRPr sz="1200">
                <a:latin typeface="Arial" pitchFamily="34" charset="0"/>
              </a:defRPr>
            </a:lvl1pPr>
          </a:lstStyle>
          <a:p>
            <a:pPr>
              <a:defRPr/>
            </a:pPr>
            <a:fld id="{F96A8598-B8E3-45CE-AD1E-EEF8B4523D4D}" type="slidenum">
              <a:rPr lang="en-US"/>
              <a:pPr>
                <a:defRPr/>
              </a:pPr>
              <a:t>‹#›</a:t>
            </a:fld>
            <a:endParaRPr lang="en-US" dirty="0"/>
          </a:p>
        </p:txBody>
      </p:sp>
    </p:spTree>
    <p:extLst>
      <p:ext uri="{BB962C8B-B14F-4D97-AF65-F5344CB8AC3E}">
        <p14:creationId xmlns:p14="http://schemas.microsoft.com/office/powerpoint/2010/main" val="31395818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DB0394D-6AB0-4CAB-93F1-5662D1D292E5}" type="slidenum">
              <a:rPr lang="en-US" smtClean="0">
                <a:latin typeface="Arial" charset="0"/>
              </a:rPr>
              <a:pPr/>
              <a:t>1</a:t>
            </a:fld>
            <a:endParaRPr lang="en-US" smtClean="0">
              <a:latin typeface="Arial" charset="0"/>
            </a:endParaRP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800" dirty="0" smtClean="0"/>
              <a:t>Just a little real-life information about the story.  I’m sure many people read this story when they were young without realizing the political significance of it.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Propaganda and the fascist ideal: Benito harvests wheat, while wearing his motorcycle goggles.</a:t>
            </a:r>
          </a:p>
          <a:p>
            <a:r>
              <a:rPr lang="en-US" dirty="0" smtClean="0"/>
              <a:t>Soviet galoshes-</a:t>
            </a:r>
            <a:r>
              <a:rPr lang="en-US" baseline="0" dirty="0" smtClean="0"/>
              <a:t> propaganda advertising the galoshes are in every store.</a:t>
            </a:r>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12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http://www.bbc.co.uk/history/british/britain_wwtwo/overview_britain_1918_1945_03.</a:t>
            </a:r>
            <a:r>
              <a:rPr lang="en-US" dirty="0" smtClean="0"/>
              <a:t>shtml</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In many countries the people will turn their backs on constitutional democracies in favor of totalitarian dictatorships.</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Imagine a country letting its meanest, worst people take charge.  Imagine</a:t>
            </a:r>
            <a:r>
              <a:rPr lang="en-US" baseline="0" dirty="0" smtClean="0"/>
              <a:t> giving those people power of life and death over a whole nation.  Imagine a nation where children are taught to be tattletales and tell the secret police about anyone who protests—even their parents.  Imagine  a nation that burns the books of its greatest writers </a:t>
            </a:r>
            <a:r>
              <a:rPr lang="en-US" baseline="0" dirty="0" err="1" smtClean="0"/>
              <a:t>bc</a:t>
            </a:r>
            <a:r>
              <a:rPr lang="en-US" baseline="0" dirty="0" smtClean="0"/>
              <a:t> it fears and hates ideas and truth.  Imagine a nation that kills people </a:t>
            </a:r>
            <a:r>
              <a:rPr lang="en-US" baseline="0" dirty="0" err="1" smtClean="0"/>
              <a:t>bc</a:t>
            </a:r>
            <a:r>
              <a:rPr lang="en-US" baseline="0" dirty="0" smtClean="0"/>
              <a:t> it doesn’t like their religion or ideas, or </a:t>
            </a:r>
            <a:r>
              <a:rPr lang="en-US" baseline="0" dirty="0" err="1" smtClean="0"/>
              <a:t>bc</a:t>
            </a:r>
            <a:r>
              <a:rPr lang="en-US" baseline="0" dirty="0" smtClean="0"/>
              <a:t> they are handicapped.  That is what happened in GR in the 1930s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GR no longer attempted to be a democracy.  It willingly became a dictatorship.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GR wanted a leader, someone who could lead the country out of the economic mess, someone who could make them feel good about themselves.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IT a pompous dictator named Benito Mussolini took control of the gov’t.  Mussolini was a bully, and, like all bullies, he picked on those who were weak.  He sent IT forces to </a:t>
            </a:r>
            <a:r>
              <a:rPr lang="en-US" baseline="0" dirty="0" err="1" smtClean="0"/>
              <a:t>Ethipoia</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13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lvl="0"/>
            <a:r>
              <a:rPr lang="en-US" sz="1200" kern="1200" dirty="0" smtClean="0">
                <a:solidFill>
                  <a:schemeClr val="tx1"/>
                </a:solidFill>
                <a:effectLst/>
                <a:latin typeface="+mn-lt"/>
                <a:ea typeface="+mn-ea"/>
                <a:cs typeface="+mn-cs"/>
              </a:rPr>
              <a:t>Hitler—Background</a:t>
            </a:r>
          </a:p>
          <a:p>
            <a:pPr lvl="1"/>
            <a:r>
              <a:rPr lang="en-US" sz="1200" kern="1200" dirty="0" smtClean="0">
                <a:solidFill>
                  <a:schemeClr val="tx1"/>
                </a:solidFill>
                <a:effectLst/>
                <a:latin typeface="+mn-lt"/>
                <a:ea typeface="+mn-ea"/>
                <a:cs typeface="+mn-cs"/>
              </a:rPr>
              <a:t>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Child</a:t>
            </a:r>
          </a:p>
          <a:p>
            <a:pPr lvl="1"/>
            <a:r>
              <a:rPr lang="en-US" sz="1200" kern="1200" dirty="0" smtClean="0">
                <a:solidFill>
                  <a:schemeClr val="tx1"/>
                </a:solidFill>
                <a:effectLst/>
                <a:latin typeface="+mn-lt"/>
                <a:ea typeface="+mn-ea"/>
                <a:cs typeface="+mn-cs"/>
              </a:rPr>
              <a:t>Dropped out of school at age 14 after the death of his father.</a:t>
            </a:r>
          </a:p>
          <a:p>
            <a:pPr lvl="2"/>
            <a:r>
              <a:rPr lang="en-US" sz="1200" kern="1200" dirty="0" smtClean="0">
                <a:solidFill>
                  <a:schemeClr val="tx1"/>
                </a:solidFill>
                <a:effectLst/>
                <a:latin typeface="+mn-lt"/>
                <a:ea typeface="+mn-ea"/>
                <a:cs typeface="+mn-cs"/>
              </a:rPr>
              <a:t>  He never graduated from high school</a:t>
            </a:r>
          </a:p>
          <a:p>
            <a:pPr lvl="1"/>
            <a:r>
              <a:rPr lang="en-US" sz="1200" kern="1200" dirty="0" smtClean="0">
                <a:solidFill>
                  <a:schemeClr val="tx1"/>
                </a:solidFill>
                <a:effectLst/>
                <a:latin typeface="+mn-lt"/>
                <a:ea typeface="+mn-ea"/>
                <a:cs typeface="+mn-cs"/>
              </a:rPr>
              <a:t>Dreamed of becoming a priest, but went to Vienna to become an artist when his father died.</a:t>
            </a:r>
          </a:p>
          <a:p>
            <a:pPr lvl="2"/>
            <a:r>
              <a:rPr lang="en-US" sz="1200" kern="1200" dirty="0" smtClean="0">
                <a:solidFill>
                  <a:schemeClr val="tx1"/>
                </a:solidFill>
                <a:effectLst/>
                <a:latin typeface="+mn-lt"/>
                <a:ea typeface="+mn-ea"/>
                <a:cs typeface="+mn-cs"/>
              </a:rPr>
              <a:t>  Failed as an artist</a:t>
            </a:r>
          </a:p>
          <a:p>
            <a:pPr lvl="1"/>
            <a:r>
              <a:rPr lang="en-US" sz="1200" kern="1200" dirty="0" smtClean="0">
                <a:solidFill>
                  <a:schemeClr val="tx1"/>
                </a:solidFill>
                <a:effectLst/>
                <a:latin typeface="+mn-lt"/>
                <a:ea typeface="+mn-ea"/>
                <a:cs typeface="+mn-cs"/>
              </a:rPr>
              <a:t>Austrian, not German</a:t>
            </a:r>
          </a:p>
          <a:p>
            <a:pPr lvl="1"/>
            <a:r>
              <a:rPr lang="en-US" sz="1200" kern="1200" dirty="0" smtClean="0">
                <a:solidFill>
                  <a:schemeClr val="tx1"/>
                </a:solidFill>
                <a:effectLst/>
                <a:latin typeface="+mn-lt"/>
                <a:ea typeface="+mn-ea"/>
                <a:cs typeface="+mn-cs"/>
              </a:rPr>
              <a:t>Non-drinker, nonsmoker, and a vegetarian.</a:t>
            </a:r>
          </a:p>
          <a:p>
            <a:pPr lvl="1"/>
            <a:r>
              <a:rPr lang="en-US" sz="1200" kern="1200" dirty="0" smtClean="0">
                <a:solidFill>
                  <a:schemeClr val="tx1"/>
                </a:solidFill>
                <a:effectLst/>
                <a:latin typeface="+mn-lt"/>
                <a:ea typeface="+mn-ea"/>
                <a:cs typeface="+mn-cs"/>
              </a:rPr>
              <a:t>Regular employment was repulsive to him.  </a:t>
            </a:r>
          </a:p>
          <a:p>
            <a:pPr lvl="1"/>
            <a:r>
              <a:rPr lang="en-US" sz="1200" kern="1200" dirty="0" smtClean="0">
                <a:solidFill>
                  <a:schemeClr val="tx1"/>
                </a:solidFill>
                <a:effectLst/>
                <a:latin typeface="+mn-lt"/>
                <a:ea typeface="+mn-ea"/>
                <a:cs typeface="+mn-cs"/>
              </a:rPr>
              <a:t>Successful in WWI</a:t>
            </a:r>
          </a:p>
          <a:p>
            <a:pPr lvl="2"/>
            <a:r>
              <a:rPr lang="en-US" sz="1200" kern="1200" dirty="0" smtClean="0">
                <a:solidFill>
                  <a:schemeClr val="tx1"/>
                </a:solidFill>
                <a:effectLst/>
                <a:latin typeface="+mn-lt"/>
                <a:ea typeface="+mn-ea"/>
                <a:cs typeface="+mn-cs"/>
              </a:rPr>
              <a:t>  Twice wounded</a:t>
            </a:r>
          </a:p>
          <a:p>
            <a:pPr lvl="2"/>
            <a:r>
              <a:rPr lang="en-US" sz="1200" kern="1200" dirty="0" smtClean="0">
                <a:solidFill>
                  <a:schemeClr val="tx1"/>
                </a:solidFill>
                <a:effectLst/>
                <a:latin typeface="+mn-lt"/>
                <a:ea typeface="+mn-ea"/>
                <a:cs typeface="+mn-cs"/>
              </a:rPr>
              <a:t>  Twice decorated for bravery</a:t>
            </a:r>
          </a:p>
          <a:p>
            <a:pPr lvl="2"/>
            <a:r>
              <a:rPr lang="en-US" sz="1200" kern="1200" dirty="0" smtClean="0">
                <a:solidFill>
                  <a:schemeClr val="tx1"/>
                </a:solidFill>
                <a:effectLst/>
                <a:latin typeface="+mn-lt"/>
                <a:ea typeface="+mn-ea"/>
                <a:cs typeface="+mn-cs"/>
              </a:rPr>
              <a:t>  Attained the rank of corporal</a:t>
            </a:r>
          </a:p>
          <a:p>
            <a:pPr lvl="2"/>
            <a:r>
              <a:rPr lang="en-US" sz="1200" kern="1200" dirty="0" smtClean="0">
                <a:solidFill>
                  <a:schemeClr val="tx1"/>
                </a:solidFill>
                <a:effectLst/>
                <a:latin typeface="+mn-lt"/>
                <a:ea typeface="+mn-ea"/>
                <a:cs typeface="+mn-cs"/>
              </a:rPr>
              <a:t>  Earned the Iron Cross</a:t>
            </a:r>
          </a:p>
          <a:p>
            <a:pPr lvl="1"/>
            <a:r>
              <a:rPr lang="en-US" sz="1200" kern="1200" dirty="0" smtClean="0">
                <a:solidFill>
                  <a:schemeClr val="tx1"/>
                </a:solidFill>
                <a:effectLst/>
                <a:latin typeface="+mn-lt"/>
                <a:ea typeface="+mn-ea"/>
                <a:cs typeface="+mn-cs"/>
              </a:rPr>
              <a:t>Richard Wagner was his favorite musician</a:t>
            </a:r>
          </a:p>
          <a:p>
            <a:pPr lvl="1"/>
            <a:r>
              <a:rPr lang="en-US" sz="1200" kern="1200" dirty="0" err="1" smtClean="0">
                <a:solidFill>
                  <a:schemeClr val="tx1"/>
                </a:solidFill>
                <a:effectLst/>
                <a:latin typeface="+mn-lt"/>
                <a:ea typeface="+mn-ea"/>
                <a:cs typeface="+mn-cs"/>
              </a:rPr>
              <a:t>Geli-Baubal</a:t>
            </a:r>
            <a:r>
              <a:rPr lang="en-US" sz="1200" kern="1200" dirty="0" smtClean="0">
                <a:solidFill>
                  <a:schemeClr val="tx1"/>
                </a:solidFill>
                <a:effectLst/>
                <a:latin typeface="+mn-lt"/>
                <a:ea typeface="+mn-ea"/>
                <a:cs typeface="+mn-cs"/>
              </a:rPr>
              <a:t>—was the only love of his life</a:t>
            </a:r>
          </a:p>
          <a:p>
            <a:pPr lvl="2"/>
            <a:r>
              <a:rPr lang="en-US" sz="1200" kern="1200" dirty="0" smtClean="0">
                <a:solidFill>
                  <a:schemeClr val="tx1"/>
                </a:solidFill>
                <a:effectLst/>
                <a:latin typeface="+mn-lt"/>
                <a:ea typeface="+mn-ea"/>
                <a:cs typeface="+mn-cs"/>
              </a:rPr>
              <a:t>  She was his niece.  </a:t>
            </a:r>
          </a:p>
          <a:p>
            <a:pPr lvl="2"/>
            <a:r>
              <a:rPr lang="en-US" sz="1200" kern="1200" dirty="0" smtClean="0">
                <a:solidFill>
                  <a:schemeClr val="tx1"/>
                </a:solidFill>
                <a:effectLst/>
                <a:latin typeface="+mn-lt"/>
                <a:ea typeface="+mn-ea"/>
                <a:cs typeface="+mn-cs"/>
              </a:rPr>
              <a:t>  She eventually committed suicide, and he maintained her room the way it was on the day she died.</a:t>
            </a:r>
          </a:p>
          <a:p>
            <a:pPr lvl="1"/>
            <a:r>
              <a:rPr lang="en-US" sz="1200" kern="1200" dirty="0" smtClean="0">
                <a:solidFill>
                  <a:schemeClr val="tx1"/>
                </a:solidFill>
                <a:effectLst/>
                <a:latin typeface="+mn-lt"/>
                <a:ea typeface="+mn-ea"/>
                <a:cs typeface="+mn-cs"/>
              </a:rPr>
              <a:t>He married Evan </a:t>
            </a:r>
            <a:r>
              <a:rPr lang="en-US" sz="1200" kern="1200" dirty="0" err="1" smtClean="0">
                <a:solidFill>
                  <a:schemeClr val="tx1"/>
                </a:solidFill>
                <a:effectLst/>
                <a:latin typeface="+mn-lt"/>
                <a:ea typeface="+mn-ea"/>
                <a:cs typeface="+mn-cs"/>
              </a:rPr>
              <a:t>Braum</a:t>
            </a:r>
            <a:r>
              <a:rPr lang="en-US" sz="1200" kern="1200" dirty="0" smtClean="0">
                <a:solidFill>
                  <a:schemeClr val="tx1"/>
                </a:solidFill>
                <a:effectLst/>
                <a:latin typeface="+mn-lt"/>
                <a:ea typeface="+mn-ea"/>
                <a:cs typeface="+mn-cs"/>
              </a:rPr>
              <a:t> one day before their joint suicide.</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The Rise of Adolph Hitler (Adolph </a:t>
            </a:r>
            <a:r>
              <a:rPr lang="en-US" sz="1200" kern="1200" dirty="0" err="1" smtClean="0">
                <a:solidFill>
                  <a:schemeClr val="tx1"/>
                </a:solidFill>
                <a:effectLst/>
                <a:latin typeface="+mn-lt"/>
                <a:ea typeface="+mn-ea"/>
                <a:cs typeface="+mn-cs"/>
              </a:rPr>
              <a:t>Schlicklgruber</a:t>
            </a:r>
            <a:r>
              <a:rPr lang="en-US" sz="1200" kern="1200" dirty="0" smtClean="0">
                <a:solidFill>
                  <a:schemeClr val="tx1"/>
                </a:solidFill>
                <a:effectLst/>
                <a:latin typeface="+mn-lt"/>
                <a:ea typeface="+mn-ea"/>
                <a:cs typeface="+mn-cs"/>
              </a:rPr>
              <a:t>, 1889-1945)</a:t>
            </a:r>
          </a:p>
          <a:p>
            <a:pPr lvl="1"/>
            <a:r>
              <a:rPr lang="en-US" sz="1200" kern="1200" dirty="0" smtClean="0">
                <a:solidFill>
                  <a:schemeClr val="tx1"/>
                </a:solidFill>
                <a:effectLst/>
                <a:latin typeface="+mn-lt"/>
                <a:ea typeface="+mn-ea"/>
                <a:cs typeface="+mn-cs"/>
              </a:rPr>
              <a:t>Hitler joined the Nazi Party (National Socialist German Workers Party)</a:t>
            </a:r>
          </a:p>
          <a:p>
            <a:pPr lvl="1"/>
            <a:r>
              <a:rPr lang="en-US" sz="1200" kern="1200" dirty="0" smtClean="0">
                <a:solidFill>
                  <a:schemeClr val="tx1"/>
                </a:solidFill>
                <a:effectLst/>
                <a:latin typeface="+mn-lt"/>
                <a:ea typeface="+mn-ea"/>
                <a:cs typeface="+mn-cs"/>
              </a:rPr>
              <a:t>Created the Brown Shirts (S.A.=Storm </a:t>
            </a:r>
            <a:r>
              <a:rPr lang="en-US" sz="1200" kern="1200" dirty="0" err="1" smtClean="0">
                <a:solidFill>
                  <a:schemeClr val="tx1"/>
                </a:solidFill>
                <a:effectLst/>
                <a:latin typeface="+mn-lt"/>
                <a:ea typeface="+mn-ea"/>
                <a:cs typeface="+mn-cs"/>
              </a:rPr>
              <a:t>Aptielun</a:t>
            </a:r>
            <a:r>
              <a:rPr lang="en-US" sz="1200" kern="1200" dirty="0" smtClean="0">
                <a:solidFill>
                  <a:schemeClr val="tx1"/>
                </a:solidFill>
                <a:effectLst/>
                <a:latin typeface="+mn-lt"/>
                <a:ea typeface="+mn-ea"/>
                <a:cs typeface="+mn-cs"/>
              </a:rPr>
              <a:t> or storm detail)</a:t>
            </a:r>
          </a:p>
          <a:p>
            <a:pPr lvl="1"/>
            <a:r>
              <a:rPr lang="en-US" sz="1200" kern="1200" dirty="0" smtClean="0">
                <a:solidFill>
                  <a:schemeClr val="tx1"/>
                </a:solidFill>
                <a:effectLst/>
                <a:latin typeface="+mn-lt"/>
                <a:ea typeface="+mn-ea"/>
                <a:cs typeface="+mn-cs"/>
              </a:rPr>
              <a:t>Brown shirts were led by </a:t>
            </a:r>
            <a:r>
              <a:rPr lang="en-US" sz="1200" kern="1200" dirty="0" err="1" smtClean="0">
                <a:solidFill>
                  <a:schemeClr val="tx1"/>
                </a:solidFill>
                <a:effectLst/>
                <a:latin typeface="+mn-lt"/>
                <a:ea typeface="+mn-ea"/>
                <a:cs typeface="+mn-cs"/>
              </a:rPr>
              <a:t>Roehm</a:t>
            </a:r>
            <a:r>
              <a:rPr lang="en-US" sz="1200" kern="1200" dirty="0" smtClean="0">
                <a:solidFill>
                  <a:schemeClr val="tx1"/>
                </a:solidFill>
                <a:effectLst/>
                <a:latin typeface="+mn-lt"/>
                <a:ea typeface="+mn-ea"/>
                <a:cs typeface="+mn-cs"/>
              </a:rPr>
              <a:t>, they were generally made up on sex perverts and convicted murderers.</a:t>
            </a:r>
          </a:p>
          <a:p>
            <a:pPr lvl="1"/>
            <a:r>
              <a:rPr lang="en-US" sz="1200" kern="1200" dirty="0" smtClean="0">
                <a:solidFill>
                  <a:schemeClr val="tx1"/>
                </a:solidFill>
                <a:effectLst/>
                <a:latin typeface="+mn-lt"/>
                <a:ea typeface="+mn-ea"/>
                <a:cs typeface="+mn-cs"/>
              </a:rPr>
              <a:t>Beer Hall Putsch—an attempt at political takeover for the German province of Bavaria.</a:t>
            </a:r>
          </a:p>
          <a:p>
            <a:pPr lvl="2"/>
            <a:r>
              <a:rPr lang="en-US" sz="1200" kern="1200" dirty="0" smtClean="0">
                <a:solidFill>
                  <a:schemeClr val="tx1"/>
                </a:solidFill>
                <a:effectLst/>
                <a:latin typeface="+mn-lt"/>
                <a:ea typeface="+mn-ea"/>
                <a:cs typeface="+mn-cs"/>
              </a:rPr>
              <a:t>  Germany was not ready, Hitler was arrested and sentenced to jail.  </a:t>
            </a:r>
          </a:p>
          <a:p>
            <a:pPr lvl="2"/>
            <a:r>
              <a:rPr lang="en-US" sz="1200" kern="1200" dirty="0" smtClean="0">
                <a:solidFill>
                  <a:schemeClr val="tx1"/>
                </a:solidFill>
                <a:effectLst/>
                <a:latin typeface="+mn-lt"/>
                <a:ea typeface="+mn-ea"/>
                <a:cs typeface="+mn-cs"/>
              </a:rPr>
              <a:t>  He received a five year sentence, because this was his first offense, and because he was decorated for bravery during World War I.</a:t>
            </a:r>
          </a:p>
          <a:p>
            <a:pPr lvl="2"/>
            <a:r>
              <a:rPr lang="en-US" sz="1200" kern="1200" dirty="0" smtClean="0">
                <a:solidFill>
                  <a:schemeClr val="tx1"/>
                </a:solidFill>
                <a:effectLst/>
                <a:latin typeface="+mn-lt"/>
                <a:ea typeface="+mn-ea"/>
                <a:cs typeface="+mn-cs"/>
              </a:rPr>
              <a:t>  He was released in nine months.</a:t>
            </a:r>
          </a:p>
          <a:p>
            <a:pPr lvl="1"/>
            <a:r>
              <a:rPr lang="en-US" sz="1200" kern="1200" dirty="0" smtClean="0">
                <a:solidFill>
                  <a:schemeClr val="tx1"/>
                </a:solidFill>
                <a:effectLst/>
                <a:latin typeface="+mn-lt"/>
                <a:ea typeface="+mn-ea"/>
                <a:cs typeface="+mn-cs"/>
              </a:rPr>
              <a:t>Weaknesses of the Weimer Republic:</a:t>
            </a:r>
          </a:p>
          <a:p>
            <a:pPr lvl="2"/>
            <a:r>
              <a:rPr lang="en-US" sz="1200" kern="1200" dirty="0" smtClean="0">
                <a:solidFill>
                  <a:schemeClr val="tx1"/>
                </a:solidFill>
                <a:effectLst/>
                <a:latin typeface="+mn-lt"/>
                <a:ea typeface="+mn-ea"/>
                <a:cs typeface="+mn-cs"/>
              </a:rPr>
              <a:t>  </a:t>
            </a:r>
          </a:p>
          <a:p>
            <a:pPr lvl="1"/>
            <a:r>
              <a:rPr lang="en-US" sz="1200" kern="1200" dirty="0" smtClean="0">
                <a:solidFill>
                  <a:schemeClr val="tx1"/>
                </a:solidFill>
                <a:effectLst/>
                <a:latin typeface="+mn-lt"/>
                <a:ea typeface="+mn-ea"/>
                <a:cs typeface="+mn-cs"/>
              </a:rPr>
              <a:t>In prison, Hitler wrote </a:t>
            </a:r>
            <a:r>
              <a:rPr lang="en-US" sz="1200" i="1" kern="1200" dirty="0" smtClean="0">
                <a:solidFill>
                  <a:schemeClr val="tx1"/>
                </a:solidFill>
                <a:effectLst/>
                <a:latin typeface="+mn-lt"/>
                <a:ea typeface="+mn-ea"/>
                <a:cs typeface="+mn-cs"/>
              </a:rPr>
              <a:t>Mein </a:t>
            </a:r>
            <a:r>
              <a:rPr lang="en-US" sz="1200" i="1" kern="1200" dirty="0" err="1" smtClean="0">
                <a:solidFill>
                  <a:schemeClr val="tx1"/>
                </a:solidFill>
                <a:effectLst/>
                <a:latin typeface="+mn-lt"/>
                <a:ea typeface="+mn-ea"/>
                <a:cs typeface="+mn-cs"/>
              </a:rPr>
              <a:t>Kampf</a:t>
            </a:r>
            <a:r>
              <a:rPr lang="en-US" sz="1200" kern="1200" dirty="0" smtClean="0">
                <a:solidFill>
                  <a:schemeClr val="tx1"/>
                </a:solidFill>
                <a:effectLst/>
                <a:latin typeface="+mn-lt"/>
                <a:ea typeface="+mn-ea"/>
                <a:cs typeface="+mn-cs"/>
              </a:rPr>
              <a:t>; Hitler was 35 years old at the time.  Original title:  </a:t>
            </a:r>
            <a:r>
              <a:rPr lang="en-US" sz="1200" i="1" kern="1200" dirty="0" smtClean="0">
                <a:solidFill>
                  <a:schemeClr val="tx1"/>
                </a:solidFill>
                <a:effectLst/>
                <a:latin typeface="+mn-lt"/>
                <a:ea typeface="+mn-ea"/>
                <a:cs typeface="+mn-cs"/>
              </a:rPr>
              <a:t>Four and a Half Years of Struggle Against Lies, Stupidity, and Cowardice.</a:t>
            </a:r>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Basic Ideas in </a:t>
            </a:r>
            <a:r>
              <a:rPr lang="en-US" sz="1200" i="1" kern="1200" dirty="0" smtClean="0">
                <a:solidFill>
                  <a:schemeClr val="tx1"/>
                </a:solidFill>
                <a:effectLst/>
                <a:latin typeface="+mn-lt"/>
                <a:ea typeface="+mn-ea"/>
                <a:cs typeface="+mn-cs"/>
              </a:rPr>
              <a:t>Mein </a:t>
            </a:r>
            <a:r>
              <a:rPr lang="en-US" sz="1200" i="1" kern="1200" dirty="0" err="1" smtClean="0">
                <a:solidFill>
                  <a:schemeClr val="tx1"/>
                </a:solidFill>
                <a:effectLst/>
                <a:latin typeface="+mn-lt"/>
                <a:ea typeface="+mn-ea"/>
                <a:cs typeface="+mn-cs"/>
              </a:rPr>
              <a:t>Kampf</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Germany was not defeated in WWI</a:t>
            </a:r>
          </a:p>
          <a:p>
            <a:pPr lvl="0"/>
            <a:r>
              <a:rPr lang="en-US" sz="1200" kern="1200" dirty="0" smtClean="0">
                <a:solidFill>
                  <a:schemeClr val="tx1"/>
                </a:solidFill>
                <a:effectLst/>
                <a:latin typeface="+mn-lt"/>
                <a:ea typeface="+mn-ea"/>
                <a:cs typeface="+mn-cs"/>
              </a:rPr>
              <a:t>Germany’s loss was due to Jews, Catholics, and Communists  They had “stabbed Germany in the back.”</a:t>
            </a:r>
          </a:p>
          <a:p>
            <a:pPr lvl="0"/>
            <a:r>
              <a:rPr lang="en-US" sz="1200" kern="1200" dirty="0" smtClean="0">
                <a:solidFill>
                  <a:schemeClr val="tx1"/>
                </a:solidFill>
                <a:effectLst/>
                <a:latin typeface="+mn-lt"/>
                <a:ea typeface="+mn-ea"/>
                <a:cs typeface="+mn-cs"/>
              </a:rPr>
              <a:t>Germany will rise and rule the world (Aryan race concept)</a:t>
            </a:r>
          </a:p>
          <a:p>
            <a:pPr lvl="0"/>
            <a:r>
              <a:rPr lang="en-US" sz="1200" kern="1200" dirty="0" smtClean="0">
                <a:solidFill>
                  <a:schemeClr val="tx1"/>
                </a:solidFill>
                <a:effectLst/>
                <a:latin typeface="+mn-lt"/>
                <a:ea typeface="+mn-ea"/>
                <a:cs typeface="+mn-cs"/>
              </a:rPr>
              <a:t>Germany needs lebensraum (living space)</a:t>
            </a:r>
          </a:p>
          <a:p>
            <a:pPr lvl="0"/>
            <a:r>
              <a:rPr lang="en-US" sz="1200" kern="1200" dirty="0" smtClean="0">
                <a:solidFill>
                  <a:schemeClr val="tx1"/>
                </a:solidFill>
                <a:effectLst/>
                <a:latin typeface="+mn-lt"/>
                <a:ea typeface="+mn-ea"/>
                <a:cs typeface="+mn-cs"/>
              </a:rPr>
              <a:t>The book was 792 pages long and became the #2 best seller in Germany (the Bible was #1).  Not many Germans read it, but it was obligatory to present a copy of the book to newly married couples and as a graduation present.</a:t>
            </a:r>
          </a:p>
          <a:p>
            <a:pPr lvl="0"/>
            <a:r>
              <a:rPr lang="en-US" sz="1200" kern="1200" dirty="0" smtClean="0">
                <a:solidFill>
                  <a:schemeClr val="tx1"/>
                </a:solidFill>
                <a:effectLst/>
                <a:latin typeface="+mn-lt"/>
                <a:ea typeface="+mn-ea"/>
                <a:cs typeface="+mn-cs"/>
              </a:rPr>
              <a:t>Hitler saw life as a jungle where the fittest survived and the strongest ruled where one creature fed upon another.  </a:t>
            </a:r>
          </a:p>
          <a:p>
            <a:pPr lvl="0"/>
            <a:r>
              <a:rPr lang="en-US" sz="1200" kern="1200" dirty="0" smtClean="0">
                <a:solidFill>
                  <a:schemeClr val="tx1"/>
                </a:solidFill>
                <a:effectLst/>
                <a:latin typeface="+mn-lt"/>
                <a:ea typeface="+mn-ea"/>
                <a:cs typeface="+mn-cs"/>
              </a:rPr>
              <a:t>The book also addressed the extermination of the Jews (the Final Solution).</a:t>
            </a:r>
          </a:p>
          <a:p>
            <a:pPr lvl="0"/>
            <a:r>
              <a:rPr lang="en-US" sz="1200" kern="1200" dirty="0" smtClean="0">
                <a:solidFill>
                  <a:schemeClr val="tx1"/>
                </a:solidFill>
                <a:effectLst/>
                <a:latin typeface="+mn-lt"/>
                <a:ea typeface="+mn-ea"/>
                <a:cs typeface="+mn-cs"/>
              </a:rPr>
              <a:t>Obliterated Bolshevism (communism)</a:t>
            </a:r>
          </a:p>
          <a:p>
            <a:pPr lvl="1"/>
            <a:r>
              <a:rPr lang="en-US" sz="1200" kern="1200" dirty="0" smtClean="0">
                <a:solidFill>
                  <a:schemeClr val="tx1"/>
                </a:solidFill>
                <a:effectLst/>
                <a:latin typeface="+mn-lt"/>
                <a:ea typeface="+mn-ea"/>
                <a:cs typeface="+mn-cs"/>
              </a:rPr>
              <a:t>Hitler learned his lesson from the Beer Hall Putsch.  If one is to take over the gov’t, one should do it through legal means.</a:t>
            </a:r>
          </a:p>
          <a:p>
            <a:pPr lvl="1"/>
            <a:r>
              <a:rPr lang="en-US" sz="1200" kern="1200" dirty="0" smtClean="0">
                <a:solidFill>
                  <a:schemeClr val="tx1"/>
                </a:solidFill>
                <a:effectLst/>
                <a:latin typeface="+mn-lt"/>
                <a:ea typeface="+mn-ea"/>
                <a:cs typeface="+mn-cs"/>
              </a:rPr>
              <a:t>1932 Election</a:t>
            </a:r>
          </a:p>
          <a:p>
            <a:pPr lvl="2"/>
            <a:r>
              <a:rPr lang="en-US" sz="1200" kern="1200" dirty="0" smtClean="0">
                <a:solidFill>
                  <a:schemeClr val="tx1"/>
                </a:solidFill>
                <a:effectLst/>
                <a:latin typeface="+mn-lt"/>
                <a:ea typeface="+mn-ea"/>
                <a:cs typeface="+mn-cs"/>
              </a:rPr>
              <a:t> Social Democrats finished in first place, the Catholic Center party in second.  </a:t>
            </a:r>
            <a:r>
              <a:rPr lang="en-US" sz="1200" kern="1200" dirty="0" err="1" smtClean="0">
                <a:solidFill>
                  <a:schemeClr val="tx1"/>
                </a:solidFill>
                <a:effectLst/>
                <a:latin typeface="+mn-lt"/>
                <a:ea typeface="+mn-ea"/>
                <a:cs typeface="+mn-cs"/>
              </a:rPr>
              <a:t>Hindenberg</a:t>
            </a:r>
            <a:r>
              <a:rPr lang="en-US" sz="1200" kern="1200" dirty="0" smtClean="0">
                <a:solidFill>
                  <a:schemeClr val="tx1"/>
                </a:solidFill>
                <a:effectLst/>
                <a:latin typeface="+mn-lt"/>
                <a:ea typeface="+mn-ea"/>
                <a:cs typeface="+mn-cs"/>
              </a:rPr>
              <a:t> was reelected president.</a:t>
            </a:r>
          </a:p>
          <a:p>
            <a:pPr lvl="2"/>
            <a:r>
              <a:rPr lang="en-US" sz="1200" kern="1200" dirty="0" smtClean="0">
                <a:solidFill>
                  <a:schemeClr val="tx1"/>
                </a:solidFill>
                <a:effectLst/>
                <a:latin typeface="+mn-lt"/>
                <a:ea typeface="+mn-ea"/>
                <a:cs typeface="+mn-cs"/>
              </a:rPr>
              <a:t>  The Nazis were NEVER A MAJORITY party, but they were the largest single party.  Germany had 24 different political parties.  </a:t>
            </a:r>
          </a:p>
          <a:p>
            <a:pPr lvl="3"/>
            <a:r>
              <a:rPr lang="en-US" sz="1200" kern="1200" dirty="0" smtClean="0">
                <a:solidFill>
                  <a:schemeClr val="tx1"/>
                </a:solidFill>
                <a:effectLst/>
                <a:latin typeface="+mn-lt"/>
                <a:ea typeface="+mn-ea"/>
                <a:cs typeface="+mn-cs"/>
              </a:rPr>
              <a:t>At the height of their popularity, the Nazis only obtained 37% of the vote.</a:t>
            </a:r>
          </a:p>
          <a:p>
            <a:pPr lvl="3"/>
            <a:r>
              <a:rPr lang="en-US" sz="1200" kern="1200" dirty="0" smtClean="0">
                <a:solidFill>
                  <a:schemeClr val="tx1"/>
                </a:solidFill>
                <a:effectLst/>
                <a:latin typeface="+mn-lt"/>
                <a:ea typeface="+mn-ea"/>
                <a:cs typeface="+mn-cs"/>
              </a:rPr>
              <a:t>63% of the German population opposed the Nazis.</a:t>
            </a:r>
          </a:p>
          <a:p>
            <a:pPr lvl="2"/>
            <a:r>
              <a:rPr lang="en-US" sz="1200" kern="1200" dirty="0" smtClean="0">
                <a:solidFill>
                  <a:schemeClr val="tx1"/>
                </a:solidFill>
                <a:effectLst/>
                <a:latin typeface="+mn-lt"/>
                <a:ea typeface="+mn-ea"/>
                <a:cs typeface="+mn-cs"/>
              </a:rPr>
              <a:t> With Nazis in power, </a:t>
            </a:r>
            <a:r>
              <a:rPr lang="en-US" sz="1200" kern="1200" dirty="0" err="1" smtClean="0">
                <a:solidFill>
                  <a:schemeClr val="tx1"/>
                </a:solidFill>
                <a:effectLst/>
                <a:latin typeface="+mn-lt"/>
                <a:ea typeface="+mn-ea"/>
                <a:cs typeface="+mn-cs"/>
              </a:rPr>
              <a:t>Hindenberg</a:t>
            </a:r>
            <a:r>
              <a:rPr lang="en-US" sz="1200" kern="1200" dirty="0" smtClean="0">
                <a:solidFill>
                  <a:schemeClr val="tx1"/>
                </a:solidFill>
                <a:effectLst/>
                <a:latin typeface="+mn-lt"/>
                <a:ea typeface="+mn-ea"/>
                <a:cs typeface="+mn-cs"/>
              </a:rPr>
              <a:t> appointed Hitler as Chancellor of Germany (100,000 people protest the appointment).</a:t>
            </a:r>
          </a:p>
          <a:p>
            <a:pPr lvl="2"/>
            <a:r>
              <a:rPr lang="en-US" sz="1200" kern="1200" dirty="0" smtClean="0">
                <a:solidFill>
                  <a:schemeClr val="tx1"/>
                </a:solidFill>
                <a:effectLst/>
                <a:latin typeface="+mn-lt"/>
                <a:ea typeface="+mn-ea"/>
                <a:cs typeface="+mn-cs"/>
              </a:rPr>
              <a:t>  Blood Purge—June 3, 1934—</a:t>
            </a:r>
            <a:r>
              <a:rPr lang="en-US" sz="1200" kern="1200" dirty="0" err="1" smtClean="0">
                <a:solidFill>
                  <a:schemeClr val="tx1"/>
                </a:solidFill>
                <a:effectLst/>
                <a:latin typeface="+mn-lt"/>
                <a:ea typeface="+mn-ea"/>
                <a:cs typeface="+mn-cs"/>
              </a:rPr>
              <a:t>Hindenberg</a:t>
            </a:r>
            <a:r>
              <a:rPr lang="en-US" sz="1200" kern="1200" dirty="0" smtClean="0">
                <a:solidFill>
                  <a:schemeClr val="tx1"/>
                </a:solidFill>
                <a:effectLst/>
                <a:latin typeface="+mn-lt"/>
                <a:ea typeface="+mn-ea"/>
                <a:cs typeface="+mn-cs"/>
              </a:rPr>
              <a:t> will not involve Hitler in gov’t unless he gets rid of the S.A.s (Brown Shirts).  </a:t>
            </a:r>
          </a:p>
          <a:p>
            <a:pPr lvl="3"/>
            <a:r>
              <a:rPr lang="en-US" sz="1200" kern="1200" dirty="0" smtClean="0">
                <a:solidFill>
                  <a:schemeClr val="tx1"/>
                </a:solidFill>
                <a:effectLst/>
                <a:latin typeface="+mn-lt"/>
                <a:ea typeface="+mn-ea"/>
                <a:cs typeface="+mn-cs"/>
              </a:rPr>
              <a:t>100-1,000 killed in one night.</a:t>
            </a:r>
          </a:p>
          <a:p>
            <a:pPr lvl="3"/>
            <a:r>
              <a:rPr lang="en-US" sz="1200" kern="1200" dirty="0" err="1" smtClean="0">
                <a:solidFill>
                  <a:schemeClr val="tx1"/>
                </a:solidFill>
                <a:effectLst/>
                <a:latin typeface="+mn-lt"/>
                <a:ea typeface="+mn-ea"/>
                <a:cs typeface="+mn-cs"/>
              </a:rPr>
              <a:t>Hindenberg</a:t>
            </a:r>
            <a:r>
              <a:rPr lang="en-US" sz="1200" kern="1200" dirty="0" smtClean="0">
                <a:solidFill>
                  <a:schemeClr val="tx1"/>
                </a:solidFill>
                <a:effectLst/>
                <a:latin typeface="+mn-lt"/>
                <a:ea typeface="+mn-ea"/>
                <a:cs typeface="+mn-cs"/>
              </a:rPr>
              <a:t> congratulated Hitler.</a:t>
            </a:r>
          </a:p>
          <a:p>
            <a:pPr lvl="4"/>
            <a:r>
              <a:rPr lang="en-US" sz="1200" kern="1200" dirty="0" smtClean="0">
                <a:solidFill>
                  <a:schemeClr val="tx1"/>
                </a:solidFill>
                <a:effectLst/>
                <a:latin typeface="+mn-lt"/>
                <a:ea typeface="+mn-ea"/>
                <a:cs typeface="+mn-cs"/>
              </a:rPr>
              <a:t>Hitler replaced the Brown Shirts with the SS (</a:t>
            </a:r>
            <a:r>
              <a:rPr lang="en-US" sz="1200" kern="1200" dirty="0" err="1" smtClean="0">
                <a:solidFill>
                  <a:schemeClr val="tx1"/>
                </a:solidFill>
                <a:effectLst/>
                <a:latin typeface="+mn-lt"/>
                <a:ea typeface="+mn-ea"/>
                <a:cs typeface="+mn-cs"/>
              </a:rPr>
              <a:t>Shutz</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Staffle</a:t>
            </a:r>
            <a:r>
              <a:rPr lang="en-US" sz="1200" kern="1200" dirty="0" smtClean="0">
                <a:solidFill>
                  <a:schemeClr val="tx1"/>
                </a:solidFill>
                <a:effectLst/>
                <a:latin typeface="+mn-lt"/>
                <a:ea typeface="+mn-ea"/>
                <a:cs typeface="+mn-cs"/>
              </a:rPr>
              <a:t>=protection bodyguard.  They wore black shirts).</a:t>
            </a:r>
          </a:p>
          <a:p>
            <a:pPr lvl="1"/>
            <a:r>
              <a:rPr lang="en-US" sz="1200" kern="1200" dirty="0" smtClean="0">
                <a:solidFill>
                  <a:schemeClr val="tx1"/>
                </a:solidFill>
                <a:effectLst/>
                <a:latin typeface="+mn-lt"/>
                <a:ea typeface="+mn-ea"/>
                <a:cs typeface="+mn-cs"/>
              </a:rPr>
              <a:t>Nazis burn down the Reichstag (Germany’s Parliament building)</a:t>
            </a:r>
          </a:p>
          <a:p>
            <a:pPr lvl="2"/>
            <a:r>
              <a:rPr lang="en-US" sz="1200" kern="1200" dirty="0" smtClean="0">
                <a:solidFill>
                  <a:schemeClr val="tx1"/>
                </a:solidFill>
                <a:effectLst/>
                <a:latin typeface="+mn-lt"/>
                <a:ea typeface="+mn-ea"/>
                <a:cs typeface="+mn-cs"/>
              </a:rPr>
              <a:t>  Blamed it on the communists.  This proved the need for a political state—a strong leader was necessary to stop the spread of communism.</a:t>
            </a:r>
          </a:p>
          <a:p>
            <a:pPr lvl="1"/>
            <a:r>
              <a:rPr lang="en-US" sz="1200" kern="1200" dirty="0" smtClean="0">
                <a:solidFill>
                  <a:schemeClr val="tx1"/>
                </a:solidFill>
                <a:effectLst/>
                <a:latin typeface="+mn-lt"/>
                <a:ea typeface="+mn-ea"/>
                <a:cs typeface="+mn-cs"/>
              </a:rPr>
              <a:t>The net result was Hitler was popular and those against him dared not speak out due to the SS and the infamous “midnight arrests”.</a:t>
            </a:r>
          </a:p>
          <a:p>
            <a:pPr lvl="1"/>
            <a:r>
              <a:rPr lang="en-US" sz="1200" kern="1200" dirty="0" err="1" smtClean="0">
                <a:solidFill>
                  <a:schemeClr val="tx1"/>
                </a:solidFill>
                <a:effectLst/>
                <a:latin typeface="+mn-lt"/>
                <a:ea typeface="+mn-ea"/>
                <a:cs typeface="+mn-cs"/>
              </a:rPr>
              <a:t>Hindenberg</a:t>
            </a:r>
            <a:r>
              <a:rPr lang="en-US" sz="1200" kern="1200" dirty="0" smtClean="0">
                <a:solidFill>
                  <a:schemeClr val="tx1"/>
                </a:solidFill>
                <a:effectLst/>
                <a:latin typeface="+mn-lt"/>
                <a:ea typeface="+mn-ea"/>
                <a:cs typeface="+mn-cs"/>
              </a:rPr>
              <a:t> died August 2, 1934 at the age of 87.  Three hours later it was announced that on the preceding day the offices of Chancellor and President had been combined.</a:t>
            </a:r>
          </a:p>
          <a:p>
            <a:pPr lvl="2"/>
            <a:r>
              <a:rPr lang="en-US" sz="1200" kern="1200" dirty="0" smtClean="0">
                <a:solidFill>
                  <a:schemeClr val="tx1"/>
                </a:solidFill>
                <a:effectLst/>
                <a:latin typeface="+mn-lt"/>
                <a:ea typeface="+mn-ea"/>
                <a:cs typeface="+mn-cs"/>
              </a:rPr>
              <a:t>The Enabling Act:  gave Hitler control of the armed forces, and as the president of Germany he eliminated the elections that should have been held according to Article 48 of the German Constitution.</a:t>
            </a:r>
          </a:p>
          <a:p>
            <a:pPr lvl="2"/>
            <a:r>
              <a:rPr lang="en-US" sz="1200" kern="1200" dirty="0" smtClean="0">
                <a:solidFill>
                  <a:schemeClr val="tx1"/>
                </a:solidFill>
                <a:effectLst/>
                <a:latin typeface="+mn-lt"/>
                <a:ea typeface="+mn-ea"/>
                <a:cs typeface="+mn-cs"/>
              </a:rPr>
              <a:t>  Much opposition was silenced when </a:t>
            </a:r>
            <a:r>
              <a:rPr lang="en-US" sz="1200" kern="1200" dirty="0" err="1" smtClean="0">
                <a:solidFill>
                  <a:schemeClr val="tx1"/>
                </a:solidFill>
                <a:effectLst/>
                <a:latin typeface="+mn-lt"/>
                <a:ea typeface="+mn-ea"/>
                <a:cs typeface="+mn-cs"/>
              </a:rPr>
              <a:t>Hindenberg’s</a:t>
            </a:r>
            <a:r>
              <a:rPr lang="en-US" sz="1200" kern="1200" dirty="0" smtClean="0">
                <a:solidFill>
                  <a:schemeClr val="tx1"/>
                </a:solidFill>
                <a:effectLst/>
                <a:latin typeface="+mn-lt"/>
                <a:ea typeface="+mn-ea"/>
                <a:cs typeface="+mn-cs"/>
              </a:rPr>
              <a:t> son, Oscar, announced on the radio that his father verified Hitler’s appointment as President hours before his death.  </a:t>
            </a:r>
          </a:p>
          <a:p>
            <a:pPr lvl="3"/>
            <a:r>
              <a:rPr lang="en-US" sz="1200" kern="1200" dirty="0" smtClean="0">
                <a:solidFill>
                  <a:schemeClr val="tx1"/>
                </a:solidFill>
                <a:effectLst/>
                <a:latin typeface="+mn-lt"/>
                <a:ea typeface="+mn-ea"/>
                <a:cs typeface="+mn-cs"/>
              </a:rPr>
              <a:t>Within 24 hours Oscar was appointed major general instead of a colonel.</a:t>
            </a:r>
          </a:p>
          <a:p>
            <a:pPr lvl="1"/>
            <a:r>
              <a:rPr lang="en-US" sz="1200" kern="1200" dirty="0" smtClean="0">
                <a:solidFill>
                  <a:schemeClr val="tx1"/>
                </a:solidFill>
                <a:effectLst/>
                <a:latin typeface="+mn-lt"/>
                <a:ea typeface="+mn-ea"/>
                <a:cs typeface="+mn-cs"/>
              </a:rPr>
              <a:t>The title of President was abolished, Hitler became known as Der Fuhrer (the leader)</a:t>
            </a:r>
          </a:p>
          <a:p>
            <a:pPr lvl="1"/>
            <a:r>
              <a:rPr lang="en-US" sz="1200" kern="1200" dirty="0" smtClean="0">
                <a:solidFill>
                  <a:schemeClr val="tx1"/>
                </a:solidFill>
                <a:effectLst/>
                <a:latin typeface="+mn-lt"/>
                <a:ea typeface="+mn-ea"/>
                <a:cs typeface="+mn-cs"/>
              </a:rPr>
              <a:t>The Third Reich was organized.  It was to last 1,000 years.</a:t>
            </a:r>
          </a:p>
          <a:p>
            <a:pPr lvl="2"/>
            <a:r>
              <a:rPr lang="en-US" sz="1200" kern="1200" dirty="0" smtClean="0">
                <a:solidFill>
                  <a:schemeClr val="tx1"/>
                </a:solidFill>
                <a:effectLst/>
                <a:latin typeface="+mn-lt"/>
                <a:ea typeface="+mn-ea"/>
                <a:cs typeface="+mn-cs"/>
              </a:rPr>
              <a:t> First Reich=Otto the Great, Second Reich=Unification of Germany under Kaiser Wilhelm)</a:t>
            </a:r>
          </a:p>
          <a:p>
            <a:pPr lvl="2"/>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Nuremberg  Laws</a:t>
            </a:r>
          </a:p>
          <a:p>
            <a:pPr lvl="2"/>
            <a:r>
              <a:rPr lang="en-US" sz="1200" kern="1200" dirty="0" smtClean="0">
                <a:solidFill>
                  <a:schemeClr val="tx1"/>
                </a:solidFill>
                <a:effectLst/>
                <a:latin typeface="+mn-lt"/>
                <a:ea typeface="+mn-ea"/>
                <a:cs typeface="+mn-cs"/>
              </a:rPr>
              <a:t>Nazi philosophy towards the Jew</a:t>
            </a:r>
          </a:p>
          <a:p>
            <a:pPr lvl="3"/>
            <a:r>
              <a:rPr lang="en-US" sz="1200" kern="1200" dirty="0" smtClean="0">
                <a:solidFill>
                  <a:schemeClr val="tx1"/>
                </a:solidFill>
                <a:effectLst/>
                <a:latin typeface="+mn-lt"/>
                <a:ea typeface="+mn-ea"/>
                <a:cs typeface="+mn-cs"/>
              </a:rPr>
              <a:t>Anti-Semitism feelings had always run high in Germany, dating back to the 1700s.  The Nazis extended this tradition by establishing the Jew as a distinct biological race.</a:t>
            </a:r>
          </a:p>
          <a:p>
            <a:pPr lvl="3"/>
            <a:r>
              <a:rPr lang="en-US" sz="1200" kern="1200" dirty="0" smtClean="0">
                <a:solidFill>
                  <a:schemeClr val="tx1"/>
                </a:solidFill>
                <a:effectLst/>
                <a:latin typeface="+mn-lt"/>
                <a:ea typeface="+mn-ea"/>
                <a:cs typeface="+mn-cs"/>
              </a:rPr>
              <a:t>A Jewish conspiracy was blamed for Germany’s loss of WWI, domestic and int’l problems—even the high death rate from TB.</a:t>
            </a:r>
          </a:p>
          <a:p>
            <a:pPr lvl="3"/>
            <a:r>
              <a:rPr lang="en-US" sz="1200" kern="1200" dirty="0" smtClean="0">
                <a:solidFill>
                  <a:schemeClr val="tx1"/>
                </a:solidFill>
                <a:effectLst/>
                <a:latin typeface="+mn-lt"/>
                <a:ea typeface="+mn-ea"/>
                <a:cs typeface="+mn-cs"/>
              </a:rPr>
              <a:t>Julius </a:t>
            </a:r>
            <a:r>
              <a:rPr lang="en-US" sz="1200" kern="1200" dirty="0" err="1" smtClean="0">
                <a:solidFill>
                  <a:schemeClr val="tx1"/>
                </a:solidFill>
                <a:effectLst/>
                <a:latin typeface="+mn-lt"/>
                <a:ea typeface="+mn-ea"/>
                <a:cs typeface="+mn-cs"/>
              </a:rPr>
              <a:t>Streicher</a:t>
            </a:r>
            <a:r>
              <a:rPr lang="en-US" sz="1200" kern="1200" dirty="0" smtClean="0">
                <a:solidFill>
                  <a:schemeClr val="tx1"/>
                </a:solidFill>
                <a:effectLst/>
                <a:latin typeface="+mn-lt"/>
                <a:ea typeface="+mn-ea"/>
                <a:cs typeface="+mn-cs"/>
              </a:rPr>
              <a:t> told the medical officers of Germany, “The Jews have taught the Germans to smoke tobacco in order to destroy the German nation.”</a:t>
            </a:r>
          </a:p>
          <a:p>
            <a:pPr lvl="3"/>
            <a:r>
              <a:rPr lang="en-US" sz="1200" kern="1200" dirty="0" smtClean="0">
                <a:solidFill>
                  <a:schemeClr val="tx1"/>
                </a:solidFill>
                <a:effectLst/>
                <a:latin typeface="+mn-lt"/>
                <a:ea typeface="+mn-ea"/>
                <a:cs typeface="+mn-cs"/>
              </a:rPr>
              <a:t>In short, the Jews were symbols of everything that was frustration or evil.</a:t>
            </a:r>
          </a:p>
          <a:p>
            <a:pPr lvl="2"/>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14</a:t>
            </a:fld>
            <a:endParaRPr lang="en-US" dirty="0"/>
          </a:p>
        </p:txBody>
      </p:sp>
    </p:spTree>
    <p:extLst>
      <p:ext uri="{BB962C8B-B14F-4D97-AF65-F5344CB8AC3E}">
        <p14:creationId xmlns:p14="http://schemas.microsoft.com/office/powerpoint/2010/main" val="4067161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Italian invasion of Ethiopia</a:t>
            </a:r>
            <a:r>
              <a:rPr lang="en-US" sz="1200" kern="1200" dirty="0" smtClean="0">
                <a:solidFill>
                  <a:schemeClr val="tx1"/>
                </a:solidFill>
                <a:effectLst/>
                <a:latin typeface="+mn-lt"/>
                <a:ea typeface="+mn-ea"/>
                <a:cs typeface="+mn-cs"/>
              </a:rPr>
              <a:t>, 1935</a:t>
            </a:r>
          </a:p>
          <a:p>
            <a:r>
              <a:rPr lang="en-US" sz="1200" kern="1200" dirty="0" smtClean="0">
                <a:solidFill>
                  <a:schemeClr val="tx1"/>
                </a:solidFill>
                <a:effectLst/>
                <a:latin typeface="+mn-lt"/>
                <a:ea typeface="+mn-ea"/>
                <a:cs typeface="+mn-cs"/>
              </a:rPr>
              <a:t>  1. Italy gained a measure of revenge for its earlier</a:t>
            </a:r>
          </a:p>
          <a:p>
            <a:r>
              <a:rPr lang="en-US" sz="1200" kern="1200" dirty="0" smtClean="0">
                <a:solidFill>
                  <a:schemeClr val="tx1"/>
                </a:solidFill>
                <a:effectLst/>
                <a:latin typeface="+mn-lt"/>
                <a:ea typeface="+mn-ea"/>
                <a:cs typeface="+mn-cs"/>
              </a:rPr>
              <a:t>defeat by the Ethiopians in 1896.</a:t>
            </a:r>
          </a:p>
          <a:p>
            <a:r>
              <a:rPr lang="en-US" sz="1200" kern="1200" dirty="0" smtClean="0">
                <a:solidFill>
                  <a:schemeClr val="tx1"/>
                </a:solidFill>
                <a:effectLst/>
                <a:latin typeface="+mn-lt"/>
                <a:ea typeface="+mn-ea"/>
                <a:cs typeface="+mn-cs"/>
              </a:rPr>
              <a:t>      · 500,000 Ethiopians died in the war compared to only 5,000 Italians.</a:t>
            </a:r>
          </a:p>
          <a:p>
            <a:r>
              <a:rPr lang="en-US" sz="1200" kern="1200" dirty="0" smtClean="0">
                <a:solidFill>
                  <a:schemeClr val="tx1"/>
                </a:solidFill>
                <a:effectLst/>
                <a:latin typeface="+mn-lt"/>
                <a:ea typeface="+mn-ea"/>
                <a:cs typeface="+mn-cs"/>
              </a:rPr>
              <a:t>  2. League of Nations imposed sanctions on Italy, but did not include oil on the list of embargoed goods.</a:t>
            </a:r>
          </a:p>
          <a:p>
            <a:r>
              <a:rPr lang="en-US" sz="1200" kern="1200" dirty="0" smtClean="0">
                <a:solidFill>
                  <a:schemeClr val="tx1"/>
                </a:solidFill>
                <a:effectLst/>
                <a:latin typeface="+mn-lt"/>
                <a:ea typeface="+mn-ea"/>
                <a:cs typeface="+mn-cs"/>
              </a:rPr>
              <a:t>    a. No attempt was made to prevent Italy’s navy from</a:t>
            </a:r>
          </a:p>
          <a:p>
            <a:r>
              <a:rPr lang="en-US" sz="1200" kern="1200" dirty="0" smtClean="0">
                <a:solidFill>
                  <a:schemeClr val="tx1"/>
                </a:solidFill>
                <a:effectLst/>
                <a:latin typeface="+mn-lt"/>
                <a:ea typeface="+mn-ea"/>
                <a:cs typeface="+mn-cs"/>
              </a:rPr>
              <a:t>using the Suez Canal on its way toward Ethiopia.</a:t>
            </a:r>
          </a:p>
          <a:p>
            <a:r>
              <a:rPr lang="en-US" sz="1200" kern="1200" dirty="0" smtClean="0">
                <a:solidFill>
                  <a:schemeClr val="tx1"/>
                </a:solidFill>
                <a:effectLst/>
                <a:latin typeface="+mn-lt"/>
                <a:ea typeface="+mn-ea"/>
                <a:cs typeface="+mn-cs"/>
              </a:rPr>
              <a:t>    b. France and Britain were not willing to press Italy</a:t>
            </a:r>
          </a:p>
          <a:p>
            <a:r>
              <a:rPr lang="en-US" sz="1200" kern="1200" dirty="0" smtClean="0">
                <a:solidFill>
                  <a:schemeClr val="tx1"/>
                </a:solidFill>
                <a:effectLst/>
                <a:latin typeface="+mn-lt"/>
                <a:ea typeface="+mn-ea"/>
                <a:cs typeface="+mn-cs"/>
              </a:rPr>
              <a:t>because they needed Italy’s help in keeping Hitler in check.</a:t>
            </a:r>
          </a:p>
          <a:p>
            <a:r>
              <a:rPr lang="en-US" sz="1200" kern="1200" dirty="0" smtClean="0">
                <a:solidFill>
                  <a:schemeClr val="tx1"/>
                </a:solidFill>
                <a:effectLst/>
                <a:latin typeface="+mn-lt"/>
                <a:ea typeface="+mn-ea"/>
                <a:cs typeface="+mn-cs"/>
              </a:rPr>
              <a:t>      · Britain, in particular, sought to appease Italy to end the crisis and only placed an embargo on the sale British weapons to Italy.</a:t>
            </a:r>
          </a:p>
          <a:p>
            <a:r>
              <a:rPr lang="en-US" sz="1200" kern="1200" dirty="0" smtClean="0">
                <a:solidFill>
                  <a:schemeClr val="tx1"/>
                </a:solidFill>
                <a:effectLst/>
                <a:latin typeface="+mn-lt"/>
                <a:ea typeface="+mn-ea"/>
                <a:cs typeface="+mn-cs"/>
              </a:rPr>
              <a:t>    c. In 1936, the League lifted its sanction on Italy.</a:t>
            </a:r>
          </a:p>
          <a:p>
            <a:r>
              <a:rPr lang="en-US" sz="1200" kern="1200" dirty="0" smtClean="0">
                <a:solidFill>
                  <a:schemeClr val="tx1"/>
                </a:solidFill>
                <a:effectLst/>
                <a:latin typeface="+mn-lt"/>
                <a:ea typeface="+mn-ea"/>
                <a:cs typeface="+mn-cs"/>
              </a:rPr>
              <a:t>    d. The </a:t>
            </a:r>
            <a:r>
              <a:rPr lang="en-US" sz="1200" kern="1200" dirty="0" err="1" smtClean="0">
                <a:solidFill>
                  <a:schemeClr val="tx1"/>
                </a:solidFill>
                <a:effectLst/>
                <a:latin typeface="+mn-lt"/>
                <a:ea typeface="+mn-ea"/>
                <a:cs typeface="+mn-cs"/>
              </a:rPr>
              <a:t>Stresa</a:t>
            </a:r>
            <a:r>
              <a:rPr lang="en-US" sz="1200" kern="1200" dirty="0" smtClean="0">
                <a:solidFill>
                  <a:schemeClr val="tx1"/>
                </a:solidFill>
                <a:effectLst/>
                <a:latin typeface="+mn-lt"/>
                <a:ea typeface="+mn-ea"/>
                <a:cs typeface="+mn-cs"/>
              </a:rPr>
              <a:t> Front was now defunct as Mussolini</a:t>
            </a:r>
          </a:p>
          <a:p>
            <a:r>
              <a:rPr lang="en-US" sz="1200" kern="1200" dirty="0" smtClean="0">
                <a:solidFill>
                  <a:schemeClr val="tx1"/>
                </a:solidFill>
                <a:effectLst/>
                <a:latin typeface="+mn-lt"/>
                <a:ea typeface="+mn-ea"/>
                <a:cs typeface="+mn-cs"/>
              </a:rPr>
              <a:t>clearly defied the League of Nations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Hitler was further encouraged that the international</a:t>
            </a:r>
          </a:p>
          <a:p>
            <a:r>
              <a:rPr lang="en-US" sz="1200" kern="1200" dirty="0" smtClean="0">
                <a:solidFill>
                  <a:schemeClr val="tx1"/>
                </a:solidFill>
                <a:effectLst/>
                <a:latin typeface="+mn-lt"/>
                <a:ea typeface="+mn-ea"/>
                <a:cs typeface="+mn-cs"/>
              </a:rPr>
              <a:t>community lacked the will to enforce peace</a:t>
            </a:r>
          </a:p>
          <a:p>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19</a:t>
            </a:fld>
            <a:endParaRPr lang="en-US" dirty="0"/>
          </a:p>
        </p:txBody>
      </p:sp>
    </p:spTree>
    <p:extLst>
      <p:ext uri="{BB962C8B-B14F-4D97-AF65-F5344CB8AC3E}">
        <p14:creationId xmlns:p14="http://schemas.microsoft.com/office/powerpoint/2010/main" val="2714003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FDR</a:t>
            </a:r>
            <a:r>
              <a:rPr lang="en-US" baseline="0" dirty="0" smtClean="0"/>
              <a:t> was </a:t>
            </a:r>
            <a:r>
              <a:rPr lang="en-US" sz="1200" dirty="0" smtClean="0"/>
              <a:t>but was criticized extensively by Americans fearful of possible entanglements.</a:t>
            </a:r>
          </a:p>
          <a:p>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20</a:t>
            </a:fld>
            <a:endParaRPr lang="en-US" dirty="0"/>
          </a:p>
        </p:txBody>
      </p:sp>
    </p:spTree>
    <p:extLst>
      <p:ext uri="{BB962C8B-B14F-4D97-AF65-F5344CB8AC3E}">
        <p14:creationId xmlns:p14="http://schemas.microsoft.com/office/powerpoint/2010/main" val="3643696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This attack was deliberate.</a:t>
            </a:r>
            <a:r>
              <a:rPr lang="en-US" sz="1200" baseline="0" dirty="0" smtClean="0"/>
              <a:t> </a:t>
            </a:r>
            <a:r>
              <a:rPr lang="en-US" sz="1200" dirty="0" smtClean="0"/>
              <a:t>Once again, American isolationist sentiment pressured the U.S. to accept the Japanese explanation that this was an                      	accident. </a:t>
            </a:r>
          </a:p>
          <a:p>
            <a:endParaRPr lang="en-US" dirty="0" smtClean="0"/>
          </a:p>
          <a:p>
            <a:endParaRPr lang="en-US" dirty="0" smtClean="0"/>
          </a:p>
          <a:p>
            <a:endParaRPr lang="en-US" dirty="0" smtClean="0"/>
          </a:p>
          <a:p>
            <a:r>
              <a:rPr lang="en-US" dirty="0" smtClean="0"/>
              <a:t>Chief </a:t>
            </a:r>
            <a:r>
              <a:rPr lang="en-US" dirty="0" smtClean="0"/>
              <a:t>Boatswain's Mate </a:t>
            </a:r>
            <a:r>
              <a:rPr lang="en-US" dirty="0" err="1" smtClean="0"/>
              <a:t>Mahlman</a:t>
            </a:r>
            <a:r>
              <a:rPr lang="en-US" dirty="0" smtClean="0"/>
              <a:t>, who ran out of the shower when the first bomb hit, was a little more successful.  He managed to keep up a steady rate of fire, all the while dressed only in a shirt.   Immortalized by Norman Alley’s movie camera, he became known as the “</a:t>
            </a:r>
            <a:r>
              <a:rPr lang="en-US" dirty="0" err="1" smtClean="0"/>
              <a:t>Pantsless</a:t>
            </a:r>
            <a:r>
              <a:rPr lang="en-US" dirty="0" smtClean="0"/>
              <a:t> Gunner”. </a:t>
            </a:r>
          </a:p>
          <a:p>
            <a:r>
              <a:rPr lang="en-US" dirty="0" smtClean="0"/>
              <a:t>http://www.usspanay.org/attacked.shtml</a:t>
            </a:r>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21</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 Most Americans feel strongly that “American lives should not be lost in European wars!” </a:t>
            </a:r>
          </a:p>
          <a:p>
            <a:r>
              <a:rPr lang="en-US" sz="1200" dirty="0" smtClean="0"/>
              <a:t>	b. To do this we had to ignore or not get 	involved in things that were happening around the world. (unless they were for our good)</a:t>
            </a:r>
          </a:p>
          <a:p>
            <a:endParaRPr lang="en-US" dirty="0" smtClean="0"/>
          </a:p>
          <a:p>
            <a:r>
              <a:rPr lang="en-US" dirty="0" smtClean="0"/>
              <a:t>In the 1930s there were strong isolationist</a:t>
            </a:r>
            <a:r>
              <a:rPr lang="en-US" baseline="0" dirty="0" smtClean="0"/>
              <a:t> voices in America.  They said that the oceans—The Pacific and the Atlantic—protected us from danger.  They said we didn’t need to pay attention to what was going on in the rest of the world.  </a:t>
            </a:r>
          </a:p>
          <a:p>
            <a:endParaRPr lang="en-US" baseline="0" dirty="0" smtClean="0"/>
          </a:p>
          <a:p>
            <a:r>
              <a:rPr lang="en-US" baseline="0" dirty="0" smtClean="0"/>
              <a:t>Still others—in the military—were attached to old ways of thinking.  They thought battleships could protect us.  Our battleships were huge, some were 800 feet long (3 football fields),  crews of 2,800 men, and guns that fire shells 20 miles or more, which was further than any other weapon of the time.  </a:t>
            </a:r>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22</a:t>
            </a:fld>
            <a:endParaRPr lang="en-US" dirty="0"/>
          </a:p>
        </p:txBody>
      </p:sp>
    </p:spTree>
    <p:extLst>
      <p:ext uri="{BB962C8B-B14F-4D97-AF65-F5344CB8AC3E}">
        <p14:creationId xmlns:p14="http://schemas.microsoft.com/office/powerpoint/2010/main" val="3052845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voices disagreed, they</a:t>
            </a:r>
            <a:r>
              <a:rPr lang="en-US" baseline="0" dirty="0" smtClean="0"/>
              <a:t> said air power had changed all the rules of war.  The oceans were no longer enough protection.  Colonel Billy Mitchell said the U.S. Army believed we needed to build up our air force.</a:t>
            </a:r>
          </a:p>
          <a:p>
            <a:endParaRPr lang="en-US" baseline="0" dirty="0" smtClean="0"/>
          </a:p>
          <a:p>
            <a:r>
              <a:rPr lang="en-US" baseline="0" dirty="0" smtClean="0"/>
              <a:t>Congress wouldn’t listen to Bill Mitchell.  </a:t>
            </a:r>
          </a:p>
          <a:p>
            <a:endParaRPr lang="en-US" baseline="0" dirty="0" smtClean="0"/>
          </a:p>
          <a:p>
            <a:r>
              <a:rPr lang="en-US" baseline="0" dirty="0" smtClean="0"/>
              <a:t>The U.S. became weak militarily.  We listened to the isolationists.  It was partly for a good reason, we hated war.  In 1941, our military ranked 19</a:t>
            </a:r>
            <a:r>
              <a:rPr lang="en-US" baseline="30000" dirty="0" smtClean="0"/>
              <a:t>th</a:t>
            </a:r>
            <a:r>
              <a:rPr lang="en-US" baseline="0" dirty="0" smtClean="0"/>
              <a:t> in the world, smaller than that of Belgium.  </a:t>
            </a:r>
          </a:p>
          <a:p>
            <a:endParaRPr lang="en-US" baseline="0" dirty="0" smtClean="0"/>
          </a:p>
          <a:p>
            <a:r>
              <a:rPr lang="en-US" baseline="0" dirty="0" smtClean="0"/>
              <a:t>FDR understood that totalitarian powers were dangerous, he knew they hoped to rule the world.  He took them seriously.  The president wanted to build up our armed forces.  It wasn’t easy to fight the isolationists in Congress.</a:t>
            </a:r>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24</a:t>
            </a:fld>
            <a:endParaRPr lang="en-US" dirty="0"/>
          </a:p>
        </p:txBody>
      </p:sp>
    </p:spTree>
    <p:extLst>
      <p:ext uri="{BB962C8B-B14F-4D97-AF65-F5344CB8AC3E}">
        <p14:creationId xmlns:p14="http://schemas.microsoft.com/office/powerpoint/2010/main" val="1591079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1. Hitler’s invasion was the first widespread killing of ethnic and Jewish populations in a conquered territory.</a:t>
            </a:r>
          </a:p>
          <a:p>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25</a:t>
            </a:fld>
            <a:endParaRPr lang="en-US" dirty="0"/>
          </a:p>
        </p:txBody>
      </p:sp>
    </p:spTree>
    <p:extLst>
      <p:ext uri="{BB962C8B-B14F-4D97-AF65-F5344CB8AC3E}">
        <p14:creationId xmlns:p14="http://schemas.microsoft.com/office/powerpoint/2010/main" val="1441970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http://uppercase.squarespace.com/motherland/  http://sovietposter.blogspot.com/</a:t>
            </a:r>
          </a:p>
          <a:p>
            <a:endParaRPr lang="en-US" dirty="0" smtClean="0"/>
          </a:p>
          <a:p>
            <a:r>
              <a:rPr lang="en-US" sz="1200" b="1" i="0" kern="1200" dirty="0" smtClean="0">
                <a:solidFill>
                  <a:schemeClr val="tx1"/>
                </a:solidFill>
                <a:latin typeface="+mn-lt"/>
                <a:ea typeface="+mn-ea"/>
                <a:cs typeface="+mn-cs"/>
              </a:rPr>
              <a:t>Transformation of fritzes (The TASS Window №640)</a:t>
            </a:r>
            <a:br>
              <a:rPr lang="en-US" sz="1200" b="1" i="0" kern="1200" dirty="0" smtClean="0">
                <a:solidFill>
                  <a:schemeClr val="tx1"/>
                </a:solidFill>
                <a:latin typeface="+mn-lt"/>
                <a:ea typeface="+mn-ea"/>
                <a:cs typeface="+mn-cs"/>
              </a:rPr>
            </a:br>
            <a:r>
              <a:rPr lang="en-US" sz="1200" b="1" i="0" kern="1200" dirty="0" err="1" smtClean="0">
                <a:solidFill>
                  <a:schemeClr val="tx1"/>
                </a:solidFill>
                <a:latin typeface="+mn-lt"/>
                <a:ea typeface="+mn-ea"/>
                <a:cs typeface="+mn-cs"/>
              </a:rPr>
              <a:t>Kukriniksy</a:t>
            </a:r>
            <a:r>
              <a:rPr lang="en-US" sz="1200" b="1" i="0" kern="1200" dirty="0" smtClean="0">
                <a:solidFill>
                  <a:schemeClr val="tx1"/>
                </a:solidFill>
                <a:latin typeface="+mn-lt"/>
                <a:ea typeface="+mn-ea"/>
                <a:cs typeface="+mn-cs"/>
              </a:rPr>
              <a:t>, 1942 </a:t>
            </a:r>
            <a:r>
              <a:rPr lang="en-US" sz="1200" i="0" kern="1200" dirty="0" smtClean="0">
                <a:solidFill>
                  <a:schemeClr val="tx1"/>
                </a:solidFill>
                <a:latin typeface="+mn-lt"/>
                <a:ea typeface="+mn-ea"/>
                <a:cs typeface="+mn-cs"/>
              </a:rPr>
              <a:t/>
            </a:r>
            <a:br>
              <a:rPr lang="en-US" sz="1200" i="0" kern="1200" dirty="0" smtClean="0">
                <a:solidFill>
                  <a:schemeClr val="tx1"/>
                </a:solidFill>
                <a:latin typeface="+mn-lt"/>
                <a:ea typeface="+mn-ea"/>
                <a:cs typeface="+mn-cs"/>
              </a:rPr>
            </a:br>
            <a:endParaRPr lang="en-US"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The poster verse says:</a:t>
            </a:r>
            <a:br>
              <a:rPr lang="en-US" sz="1200" i="0" kern="1200" dirty="0" smtClean="0">
                <a:solidFill>
                  <a:schemeClr val="tx1"/>
                </a:solidFill>
                <a:latin typeface="+mn-lt"/>
                <a:ea typeface="+mn-ea"/>
                <a:cs typeface="+mn-cs"/>
              </a:rPr>
            </a:br>
            <a:r>
              <a:rPr lang="en-US" sz="1200" i="0" kern="1200" dirty="0" smtClean="0">
                <a:solidFill>
                  <a:schemeClr val="tx1"/>
                </a:solidFill>
                <a:latin typeface="+mn-lt"/>
                <a:ea typeface="+mn-ea"/>
                <a:cs typeface="+mn-cs"/>
              </a:rPr>
              <a:t/>
            </a:r>
            <a:br>
              <a:rPr lang="en-US" sz="1200" i="0" kern="1200" dirty="0" smtClean="0">
                <a:solidFill>
                  <a:schemeClr val="tx1"/>
                </a:solidFill>
                <a:latin typeface="+mn-lt"/>
                <a:ea typeface="+mn-ea"/>
                <a:cs typeface="+mn-cs"/>
              </a:rPr>
            </a:br>
            <a:r>
              <a:rPr lang="en-US" sz="1200" i="1" kern="1200" dirty="0" smtClean="0">
                <a:solidFill>
                  <a:schemeClr val="tx1"/>
                </a:solidFill>
                <a:latin typeface="+mn-lt"/>
                <a:ea typeface="+mn-ea"/>
                <a:cs typeface="+mn-cs"/>
              </a:rPr>
              <a:t>These are not the animals with wild howl</a:t>
            </a:r>
            <a:br>
              <a:rPr lang="en-US" sz="1200" i="1" kern="1200" dirty="0" smtClean="0">
                <a:solidFill>
                  <a:schemeClr val="tx1"/>
                </a:solidFill>
                <a:latin typeface="+mn-lt"/>
                <a:ea typeface="+mn-ea"/>
                <a:cs typeface="+mn-cs"/>
              </a:rPr>
            </a:br>
            <a:r>
              <a:rPr lang="en-US" sz="1200" i="1" kern="1200" dirty="0" smtClean="0">
                <a:solidFill>
                  <a:schemeClr val="tx1"/>
                </a:solidFill>
                <a:latin typeface="+mn-lt"/>
                <a:ea typeface="+mn-ea"/>
                <a:cs typeface="+mn-cs"/>
              </a:rPr>
              <a:t>Crossing stormy river flow.</a:t>
            </a:r>
            <a:br>
              <a:rPr lang="en-US" sz="1200" i="1" kern="1200" dirty="0" smtClean="0">
                <a:solidFill>
                  <a:schemeClr val="tx1"/>
                </a:solidFill>
                <a:latin typeface="+mn-lt"/>
                <a:ea typeface="+mn-ea"/>
                <a:cs typeface="+mn-cs"/>
              </a:rPr>
            </a:br>
            <a:r>
              <a:rPr lang="en-US" sz="1200" i="1" kern="1200" dirty="0" smtClean="0">
                <a:solidFill>
                  <a:schemeClr val="tx1"/>
                </a:solidFill>
                <a:latin typeface="+mn-lt"/>
                <a:ea typeface="+mn-ea"/>
                <a:cs typeface="+mn-cs"/>
              </a:rPr>
              <a:t>This is Hitler kicking</a:t>
            </a:r>
            <a:br>
              <a:rPr lang="en-US" sz="1200" i="1" kern="1200" dirty="0" smtClean="0">
                <a:solidFill>
                  <a:schemeClr val="tx1"/>
                </a:solidFill>
                <a:latin typeface="+mn-lt"/>
                <a:ea typeface="+mn-ea"/>
                <a:cs typeface="+mn-cs"/>
              </a:rPr>
            </a:br>
            <a:r>
              <a:rPr lang="en-US" sz="1200" i="1" kern="1200" dirty="0" smtClean="0">
                <a:solidFill>
                  <a:schemeClr val="tx1"/>
                </a:solidFill>
                <a:latin typeface="+mn-lt"/>
                <a:ea typeface="+mn-ea"/>
                <a:cs typeface="+mn-cs"/>
              </a:rPr>
              <a:t>Troops eastward. </a:t>
            </a:r>
            <a:endParaRPr lang="en-US" sz="1200" i="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Here where all the windows are loop-holes,</a:t>
            </a:r>
            <a:br>
              <a:rPr lang="en-US" sz="1200" i="1" kern="1200" dirty="0" smtClean="0">
                <a:solidFill>
                  <a:schemeClr val="tx1"/>
                </a:solidFill>
                <a:latin typeface="+mn-lt"/>
                <a:ea typeface="+mn-ea"/>
                <a:cs typeface="+mn-cs"/>
              </a:rPr>
            </a:br>
            <a:r>
              <a:rPr lang="en-US" sz="1200" i="1" kern="1200" dirty="0" smtClean="0">
                <a:solidFill>
                  <a:schemeClr val="tx1"/>
                </a:solidFill>
                <a:latin typeface="+mn-lt"/>
                <a:ea typeface="+mn-ea"/>
                <a:cs typeface="+mn-cs"/>
              </a:rPr>
              <a:t>And the bushes hide death,</a:t>
            </a:r>
            <a:br>
              <a:rPr lang="en-US" sz="1200" i="1" kern="1200" dirty="0" smtClean="0">
                <a:solidFill>
                  <a:schemeClr val="tx1"/>
                </a:solidFill>
                <a:latin typeface="+mn-lt"/>
                <a:ea typeface="+mn-ea"/>
                <a:cs typeface="+mn-cs"/>
              </a:rPr>
            </a:br>
            <a:r>
              <a:rPr lang="en-US" sz="1200" i="1" kern="1200" dirty="0" smtClean="0">
                <a:solidFill>
                  <a:schemeClr val="tx1"/>
                </a:solidFill>
                <a:latin typeface="+mn-lt"/>
                <a:ea typeface="+mn-ea"/>
                <a:cs typeface="+mn-cs"/>
              </a:rPr>
              <a:t>Here after tasting the foreign ground,</a:t>
            </a:r>
            <a:br>
              <a:rPr lang="en-US" sz="1200" i="1" kern="1200" dirty="0" smtClean="0">
                <a:solidFill>
                  <a:schemeClr val="tx1"/>
                </a:solidFill>
                <a:latin typeface="+mn-lt"/>
                <a:ea typeface="+mn-ea"/>
                <a:cs typeface="+mn-cs"/>
              </a:rPr>
            </a:br>
            <a:r>
              <a:rPr lang="en-US" sz="1200" i="1" kern="1200" dirty="0" smtClean="0">
                <a:solidFill>
                  <a:schemeClr val="tx1"/>
                </a:solidFill>
                <a:latin typeface="+mn-lt"/>
                <a:ea typeface="+mn-ea"/>
                <a:cs typeface="+mn-cs"/>
              </a:rPr>
              <a:t>The fooled fritzes</a:t>
            </a:r>
            <a:br>
              <a:rPr lang="en-US" sz="1200" i="1" kern="1200" dirty="0" smtClean="0">
                <a:solidFill>
                  <a:schemeClr val="tx1"/>
                </a:solidFill>
                <a:latin typeface="+mn-lt"/>
                <a:ea typeface="+mn-ea"/>
                <a:cs typeface="+mn-cs"/>
              </a:rPr>
            </a:br>
            <a:r>
              <a:rPr lang="en-US" sz="1200" i="1" kern="1200" dirty="0" smtClean="0">
                <a:solidFill>
                  <a:schemeClr val="tx1"/>
                </a:solidFill>
                <a:latin typeface="+mn-lt"/>
                <a:ea typeface="+mn-ea"/>
                <a:cs typeface="+mn-cs"/>
              </a:rPr>
              <a:t>Transform into grave crosses. </a:t>
            </a:r>
          </a:p>
          <a:p>
            <a:r>
              <a:rPr lang="en-US" sz="1200" i="1" kern="1200" dirty="0" smtClean="0">
                <a:solidFill>
                  <a:schemeClr val="tx1"/>
                </a:solidFill>
                <a:latin typeface="+mn-lt"/>
                <a:ea typeface="+mn-ea"/>
                <a:cs typeface="+mn-cs"/>
              </a:rPr>
              <a:t>And this death of German bastards</a:t>
            </a:r>
            <a:br>
              <a:rPr lang="en-US" sz="1200" i="1" kern="1200" dirty="0" smtClean="0">
                <a:solidFill>
                  <a:schemeClr val="tx1"/>
                </a:solidFill>
                <a:latin typeface="+mn-lt"/>
                <a:ea typeface="+mn-ea"/>
                <a:cs typeface="+mn-cs"/>
              </a:rPr>
            </a:br>
            <a:r>
              <a:rPr lang="en-US" sz="1200" i="1" kern="1200" dirty="0" smtClean="0">
                <a:solidFill>
                  <a:schemeClr val="tx1"/>
                </a:solidFill>
                <a:latin typeface="+mn-lt"/>
                <a:ea typeface="+mn-ea"/>
                <a:cs typeface="+mn-cs"/>
              </a:rPr>
              <a:t>Have no magic whatsoever. </a:t>
            </a:r>
            <a:br>
              <a:rPr lang="en-US" sz="1200" i="1" kern="1200" dirty="0" smtClean="0">
                <a:solidFill>
                  <a:schemeClr val="tx1"/>
                </a:solidFill>
                <a:latin typeface="+mn-lt"/>
                <a:ea typeface="+mn-ea"/>
                <a:cs typeface="+mn-cs"/>
              </a:rPr>
            </a:br>
            <a:r>
              <a:rPr lang="en-US" sz="1200" i="1" kern="1200" dirty="0" smtClean="0">
                <a:solidFill>
                  <a:schemeClr val="tx1"/>
                </a:solidFill>
                <a:latin typeface="+mn-lt"/>
                <a:ea typeface="+mn-ea"/>
                <a:cs typeface="+mn-cs"/>
              </a:rPr>
              <a:t>This is military triumph of</a:t>
            </a:r>
            <a:br>
              <a:rPr lang="en-US" sz="1200" i="1" kern="1200" dirty="0" smtClean="0">
                <a:solidFill>
                  <a:schemeClr val="tx1"/>
                </a:solidFill>
                <a:latin typeface="+mn-lt"/>
                <a:ea typeface="+mn-ea"/>
                <a:cs typeface="+mn-cs"/>
              </a:rPr>
            </a:br>
            <a:r>
              <a:rPr lang="en-US" sz="1200" i="1" kern="1200" dirty="0" smtClean="0">
                <a:solidFill>
                  <a:schemeClr val="tx1"/>
                </a:solidFill>
                <a:latin typeface="+mn-lt"/>
                <a:ea typeface="+mn-ea"/>
                <a:cs typeface="+mn-cs"/>
              </a:rPr>
              <a:t>The Red Army</a:t>
            </a:r>
            <a:endParaRPr lang="en-US" sz="1200" i="0" kern="1200" dirty="0" smtClean="0">
              <a:solidFill>
                <a:schemeClr val="tx1"/>
              </a:solidFill>
              <a:latin typeface="+mn-lt"/>
              <a:ea typeface="+mn-ea"/>
              <a:cs typeface="+mn-cs"/>
            </a:endParaRPr>
          </a:p>
          <a:p>
            <a:endParaRPr lang="en-US" dirty="0" smtClean="0"/>
          </a:p>
          <a:p>
            <a:r>
              <a:rPr lang="en-US" dirty="0" smtClean="0"/>
              <a:t>The Russians were a threat to Hitler’s goal</a:t>
            </a:r>
            <a:r>
              <a:rPr lang="en-US" baseline="0" dirty="0" smtClean="0"/>
              <a:t> of world domination.  When some of Hitler’s generals told him not to go to Russia he didn’t listen.  Hitler needed oil and wheat and other resources from the USSR.  Hitler thought the USSR would be an easy victim.</a:t>
            </a:r>
          </a:p>
          <a:p>
            <a:endParaRPr lang="en-US" baseline="0" dirty="0" smtClean="0"/>
          </a:p>
          <a:p>
            <a:r>
              <a:rPr lang="en-US" baseline="0" dirty="0" smtClean="0"/>
              <a:t>The GRs did have an easy time at first the Soviets were prepared.  Hitler instructed the GR army to turn the USSR into a slave nation.  The Nazis murdered millions of Soviets.</a:t>
            </a:r>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27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E9AADDC-BB62-4D5F-B604-37730D5032AB}" type="slidenum">
              <a:rPr lang="en-US" smtClean="0">
                <a:latin typeface="Arial" charset="0"/>
              </a:rPr>
              <a:pPr/>
              <a:t>2</a:t>
            </a:fld>
            <a:endParaRPr lang="en-US" smtClean="0">
              <a:latin typeface="Arial"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75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800" dirty="0" smtClean="0"/>
              <a:t>Back to the book again!  Up until this point the students haven’t used the word “rights”.  They will need a lot of prompting and examples to wrap their heads around this concept.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smtClean="0"/>
              <a:t>The GRs</a:t>
            </a:r>
            <a:r>
              <a:rPr lang="en-US" baseline="0" dirty="0" smtClean="0"/>
              <a:t> were prepared for the cold.  They got stuck in a Russian winter, and it happened to be the coldest winter in 30 years.  The temp dropped to 60 below zero.</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GR army was far from home, and having a hard time getting supplies and food.  GR soldiers froze and starved.  So did Soviets, it was a disaster for both sides, but the Soviets were hat home and able to outlast the hungry, discourage GR army.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FDR sent his friend </a:t>
            </a:r>
            <a:r>
              <a:rPr lang="en-US" baseline="0" smtClean="0"/>
              <a:t>Harry Hopkins </a:t>
            </a:r>
            <a:r>
              <a:rPr lang="en-US" baseline="0" dirty="0" smtClean="0"/>
              <a:t>to USSR Stalin asked for weapons and said the Soviets could fight for 3-4 years more.  Stalin was rights.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Hitler’s </a:t>
            </a:r>
            <a:r>
              <a:rPr lang="en-US" dirty="0" smtClean="0"/>
              <a:t>blitzkrieg tactics weren’t effective with the distances and terrain of the Soviet Union.</a:t>
            </a:r>
          </a:p>
          <a:p>
            <a:endParaRPr lang="en-US" dirty="0" smtClean="0"/>
          </a:p>
          <a:p>
            <a:r>
              <a:rPr lang="en-US" dirty="0" smtClean="0"/>
              <a:t>2. In 1939 20,000 children</a:t>
            </a:r>
            <a:r>
              <a:rPr lang="en-US" baseline="0" dirty="0" smtClean="0"/>
              <a:t>, all under 14 were in danger in GR.  Hitler wished to get rid of them.  He was willing to let them leave the country.  Many were Jewish; some were not.  Quakers, Jews, Catholics, and members of other American church groups agreed to take responsibility for them.  It would not cost the gov’t any money.  Surely America would accept them.  This is the land of promise.  </a:t>
            </a:r>
          </a:p>
          <a:p>
            <a:endParaRPr lang="en-US" baseline="0" dirty="0" smtClean="0"/>
          </a:p>
          <a:p>
            <a:r>
              <a:rPr lang="en-US" baseline="0" dirty="0" smtClean="0"/>
              <a:t>Some Americans were anti-Semitic is xenophobic.  </a:t>
            </a:r>
          </a:p>
          <a:p>
            <a:endParaRPr lang="en-US" baseline="0" dirty="0" smtClean="0"/>
          </a:p>
          <a:p>
            <a:r>
              <a:rPr lang="en-US" baseline="0" dirty="0" smtClean="0"/>
              <a:t>Most Americans were hospitable, 85 newspapers wrote editorials urging Congress to pass a bill allowing those 20,000 children from GR into the U.S. </a:t>
            </a:r>
          </a:p>
          <a:p>
            <a:endParaRPr lang="en-US" baseline="0" dirty="0" smtClean="0"/>
          </a:p>
          <a:p>
            <a:r>
              <a:rPr lang="en-US" baseline="0" dirty="0" smtClean="0"/>
              <a:t>The head of a powerful group, the American Coalition of Patriotic Societies told Congress to, “protect the youth of American from foreign invasion.”  He shouted the message of racists.</a:t>
            </a:r>
          </a:p>
          <a:p>
            <a:endParaRPr lang="en-US" baseline="0" dirty="0" smtClean="0"/>
          </a:p>
          <a:p>
            <a:r>
              <a:rPr lang="en-US" baseline="0" dirty="0" smtClean="0"/>
              <a:t>In 1939 the U.S. gave sanction to bigotry and assistance to persecution.  Those children were not allowed into the United States.  </a:t>
            </a:r>
          </a:p>
          <a:p>
            <a:endParaRPr lang="en-US" baseline="0" dirty="0" smtClean="0"/>
          </a:p>
          <a:p>
            <a:r>
              <a:rPr lang="en-US" baseline="0" dirty="0" smtClean="0"/>
              <a:t>Hitler now knew no one would rescue the children.  He felt free to build death camps.  That is where most of those 20,000 children ended their lives.  </a:t>
            </a:r>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28</a:t>
            </a:fld>
            <a:endParaRPr lang="en-US" dirty="0"/>
          </a:p>
        </p:txBody>
      </p:sp>
    </p:spTree>
    <p:extLst>
      <p:ext uri="{BB962C8B-B14F-4D97-AF65-F5344CB8AC3E}">
        <p14:creationId xmlns:p14="http://schemas.microsoft.com/office/powerpoint/2010/main" val="702084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err="1" smtClean="0"/>
              <a:t>Liane</a:t>
            </a:r>
            <a:r>
              <a:rPr lang="en-US" dirty="0" smtClean="0"/>
              <a:t> </a:t>
            </a:r>
            <a:r>
              <a:rPr lang="en-US" dirty="0" err="1" smtClean="0"/>
              <a:t>Reif</a:t>
            </a:r>
            <a:r>
              <a:rPr lang="en-US" dirty="0" smtClean="0"/>
              <a:t>-Lehrer pictured was born in Austria, in 1934.</a:t>
            </a:r>
          </a:p>
          <a:p>
            <a:endParaRPr lang="en-US" baseline="0" dirty="0" smtClean="0"/>
          </a:p>
          <a:p>
            <a:r>
              <a:rPr lang="en-US" baseline="0" dirty="0" smtClean="0"/>
              <a:t>I should have been a normal little girl, happy with my special doll, my big brother, and my doting parents.  But the world around me was going mad, and the life I should have had was not to be.  </a:t>
            </a:r>
          </a:p>
          <a:p>
            <a:endParaRPr lang="en-US" baseline="0" dirty="0" smtClean="0"/>
          </a:p>
          <a:p>
            <a:r>
              <a:rPr lang="en-US" baseline="0" dirty="0" err="1" smtClean="0"/>
              <a:t>Liane’s</a:t>
            </a:r>
            <a:r>
              <a:rPr lang="en-US" baseline="0" dirty="0" smtClean="0"/>
              <a:t> father was a dentist, but the Nazi’s would not let him work or other Jews work.  One day he was found dead at the bottom of a stairwell.  </a:t>
            </a:r>
            <a:r>
              <a:rPr lang="en-US" baseline="0" dirty="0" err="1" smtClean="0"/>
              <a:t>Liane</a:t>
            </a:r>
            <a:r>
              <a:rPr lang="en-US" baseline="0" dirty="0" smtClean="0"/>
              <a:t> has never known how this happened, murder, suicide, accident?</a:t>
            </a:r>
          </a:p>
          <a:p>
            <a:endParaRPr lang="en-US" baseline="0" dirty="0" smtClean="0"/>
          </a:p>
          <a:p>
            <a:r>
              <a:rPr lang="en-US" baseline="0" dirty="0" smtClean="0"/>
              <a:t>She was not 5 when she her mother, bother and 934 other Jewish passengers set sail for Cuba from the port of Hamburg, GR on the luxury liner </a:t>
            </a:r>
            <a:r>
              <a:rPr lang="en-US" i="1" baseline="0" dirty="0" smtClean="0"/>
              <a:t>St. Louis</a:t>
            </a:r>
            <a:r>
              <a:rPr lang="en-US" i="0" baseline="0" dirty="0" smtClean="0"/>
              <a:t>.  The passengers all had Cuban entry permits, and most had quota numbers that would have let them into the U.S. eventually.</a:t>
            </a:r>
          </a:p>
          <a:p>
            <a:endParaRPr lang="en-US" i="0" baseline="0" dirty="0" smtClean="0"/>
          </a:p>
          <a:p>
            <a:r>
              <a:rPr lang="en-US" i="0" baseline="0" dirty="0" smtClean="0"/>
              <a:t>But while they were at sea, Cuba changed its immigration policy.  Most of the passengers were not allowed off the ship.</a:t>
            </a:r>
          </a:p>
          <a:p>
            <a:endParaRPr lang="en-US" i="0" baseline="0" dirty="0" smtClean="0"/>
          </a:p>
          <a:p>
            <a:r>
              <a:rPr lang="en-US" i="0" baseline="0" dirty="0" smtClean="0"/>
              <a:t>After days of frantic negotiations, the </a:t>
            </a:r>
            <a:r>
              <a:rPr lang="en-US" i="1" baseline="0" dirty="0" smtClean="0"/>
              <a:t>St. Louis</a:t>
            </a:r>
            <a:r>
              <a:rPr lang="en-US" i="0" baseline="0" dirty="0" smtClean="0"/>
              <a:t> was forced to leave Cuba.  The captain didn’t want to take the Jewish passengers back to GR; he knew what would happen to them there.  He headed for Miami.</a:t>
            </a:r>
          </a:p>
          <a:p>
            <a:endParaRPr lang="en-US" i="0" baseline="0" dirty="0" smtClean="0"/>
          </a:p>
          <a:p>
            <a:r>
              <a:rPr lang="en-US" i="0" baseline="0" dirty="0" smtClean="0"/>
              <a:t>Telegrams were sent to FDR asking him to grant asylum to the refugees.  The telegrams were not answered.  A U.S. coast guard boat stayed close to the </a:t>
            </a:r>
            <a:r>
              <a:rPr lang="en-US" i="1" baseline="0" dirty="0" smtClean="0"/>
              <a:t>St. Louis</a:t>
            </a:r>
            <a:r>
              <a:rPr lang="en-US" i="0" baseline="0" dirty="0" smtClean="0"/>
              <a:t> to make sure no one jumped overboard and tried to swim ashore.  Finally, the captain could do nothing; he headed back to Europe.</a:t>
            </a:r>
          </a:p>
          <a:p>
            <a:endParaRPr lang="en-US" i="0" baseline="0" dirty="0" smtClean="0"/>
          </a:p>
          <a:p>
            <a:r>
              <a:rPr lang="en-US" i="0" baseline="0" dirty="0" err="1" smtClean="0"/>
              <a:t>Liane</a:t>
            </a:r>
            <a:r>
              <a:rPr lang="en-US" i="0" baseline="0" dirty="0" smtClean="0"/>
              <a:t> said, </a:t>
            </a:r>
          </a:p>
          <a:p>
            <a:endParaRPr lang="en-US" i="0" baseline="0" dirty="0" smtClean="0"/>
          </a:p>
          <a:p>
            <a:r>
              <a:rPr lang="en-US" i="0" baseline="0" dirty="0" smtClean="0"/>
              <a:t>My mother and brother and I were among the passengers who survived about a fourth of those on the ship.  We were sent back to Europe and given haven in FR, only to find the Nazis at our doorstep again a few months later.  But somehow we managed to get to the U.S. in 1941.  I was 7, a wide0eyed, bewildered girl, greeted by NY children playing street games to wartime hate ditties, “Whistle while you work, Hitler is a jerk, Mussolini is a meanies, and the Japs are the worst.”</a:t>
            </a:r>
          </a:p>
          <a:p>
            <a:endParaRPr lang="en-US" i="0" baseline="0" dirty="0" smtClean="0"/>
          </a:p>
          <a:p>
            <a:r>
              <a:rPr lang="en-US" i="0" baseline="0" dirty="0" smtClean="0"/>
              <a:t>I tried to explain that some GR were good and some were bad.  On more than one occasion my “non-</a:t>
            </a:r>
            <a:r>
              <a:rPr lang="en-US" i="0" baseline="0" dirty="0" err="1" smtClean="0"/>
              <a:t>groupy</a:t>
            </a:r>
            <a:r>
              <a:rPr lang="en-US" i="0" baseline="0" dirty="0" smtClean="0"/>
              <a:t>” response earned me the wrath of the parents who did not hesitate to suggest I go back to where I came from.</a:t>
            </a:r>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29</a:t>
            </a:fld>
            <a:endParaRPr lang="en-US" dirty="0"/>
          </a:p>
        </p:txBody>
      </p:sp>
    </p:spTree>
    <p:extLst>
      <p:ext uri="{BB962C8B-B14F-4D97-AF65-F5344CB8AC3E}">
        <p14:creationId xmlns:p14="http://schemas.microsoft.com/office/powerpoint/2010/main" val="1552950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http://www.theeasternfront.co.uk/</a:t>
            </a:r>
            <a:r>
              <a:rPr lang="en-US" dirty="0" err="1" smtClean="0"/>
              <a:t>lendlease.htm</a:t>
            </a:r>
            <a:endParaRPr lang="en-US" dirty="0" smtClean="0"/>
          </a:p>
          <a:p>
            <a:endParaRPr lang="en-US" dirty="0" smtClean="0"/>
          </a:p>
          <a:p>
            <a:pPr marL="228600" indent="-228600">
              <a:buAutoNum type="arabicPeriod"/>
            </a:pPr>
            <a:r>
              <a:rPr lang="en-US" sz="1200" dirty="0" smtClean="0"/>
              <a:t>We gave Britain war supplies and old naval warships in return for military bases in Bermuda and the Caribbean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FDR compared it to “lending a garden hose to a next-door neighbor whose house is on fire”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American mothers protest lend-lease, they feared a war might include their sons.</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30</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Tensions rose but both countries negotiated to avoid war.</a:t>
            </a:r>
          </a:p>
          <a:p>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31</a:t>
            </a:fld>
            <a:endParaRPr lang="en-US" dirty="0"/>
          </a:p>
        </p:txBody>
      </p:sp>
    </p:spTree>
    <p:extLst>
      <p:ext uri="{BB962C8B-B14F-4D97-AF65-F5344CB8AC3E}">
        <p14:creationId xmlns:p14="http://schemas.microsoft.com/office/powerpoint/2010/main" val="4008515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Sec. of State</a:t>
            </a:r>
            <a:r>
              <a:rPr lang="en-US" baseline="0" dirty="0" smtClean="0"/>
              <a:t> Cordell Hull receives a call from two Japanese diplomats.  They ask for an emergency meeting.  Hull expects to be given the Japanese gov’ts answer to an American peace letter.</a:t>
            </a:r>
          </a:p>
          <a:p>
            <a:endParaRPr lang="en-US" baseline="0" dirty="0" smtClean="0"/>
          </a:p>
          <a:p>
            <a:r>
              <a:rPr lang="en-US" baseline="0" dirty="0" smtClean="0"/>
              <a:t>At the White House after lunch, the president works on his stamp collection, relaxing with his friend Harry Hopkins and his Scottie dog, </a:t>
            </a:r>
            <a:r>
              <a:rPr lang="en-US" baseline="0" dirty="0" err="1" smtClean="0"/>
              <a:t>Fala</a:t>
            </a:r>
            <a:r>
              <a:rPr lang="en-US" baseline="0" dirty="0" smtClean="0"/>
              <a:t>.  They are relaxing.  The phone rings.  It is close to 2 PM Eastern Time.</a:t>
            </a:r>
          </a:p>
          <a:p>
            <a:endParaRPr lang="en-US" baseline="0" dirty="0" smtClean="0"/>
          </a:p>
          <a:p>
            <a:r>
              <a:rPr lang="en-US" baseline="0" dirty="0" smtClean="0"/>
              <a:t>Secretary of the Navy Frank Knox is on the line.  His voice is quivering.  He shares a message received from Hawaii AIR RAID ON PEARL HARBOR—THIS IS NOT A DRILL.</a:t>
            </a:r>
            <a:endParaRPr lang="en-US" dirty="0" smtClean="0"/>
          </a:p>
          <a:p>
            <a:endParaRPr lang="en-US" dirty="0" smtClean="0"/>
          </a:p>
          <a:p>
            <a:r>
              <a:rPr lang="en-US" dirty="0" smtClean="0"/>
              <a:t>Japanese </a:t>
            </a:r>
            <a:r>
              <a:rPr lang="en-US" dirty="0" smtClean="0"/>
              <a:t>naval aircraft prepare to take off from an aircraft carrier (</a:t>
            </a:r>
            <a:r>
              <a:rPr lang="en-US" dirty="0" err="1" smtClean="0"/>
              <a:t>Shokaku</a:t>
            </a:r>
            <a:r>
              <a:rPr lang="en-US" dirty="0" smtClean="0"/>
              <a:t>) to attack Pearl Harbor during the morning of 7 December</a:t>
            </a:r>
          </a:p>
          <a:p>
            <a:endParaRPr lang="en-US" dirty="0"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B8AF67-9FC0-4AA1-8504-DF0E4037BEEA}" type="slidenum">
              <a:rPr lang="en-US" smtClean="0">
                <a:latin typeface="Arial" charset="0"/>
              </a:rPr>
              <a:pPr/>
              <a:t>32</a:t>
            </a:fld>
            <a:endParaRPr lang="en-US"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33</a:t>
            </a:fld>
            <a:endParaRPr lang="en-US" dirty="0"/>
          </a:p>
        </p:txBody>
      </p:sp>
    </p:spTree>
    <p:extLst>
      <p:ext uri="{BB962C8B-B14F-4D97-AF65-F5344CB8AC3E}">
        <p14:creationId xmlns:p14="http://schemas.microsoft.com/office/powerpoint/2010/main" val="3758770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Sunday</a:t>
            </a:r>
            <a:r>
              <a:rPr lang="en-US" baseline="0" dirty="0" smtClean="0"/>
              <a:t> morning ships were lined up in the harbor; their crews were having breakfast, or relaxing, or sleeping.  At 7:02 AM Hawaiian time, a radar operator saw some blips on his screen.  The operator didn’t pay attention to them.  He thought they were bombers he was expecting from the West Coast.</a:t>
            </a:r>
          </a:p>
          <a:p>
            <a:endParaRPr lang="en-US" baseline="0" dirty="0" smtClean="0"/>
          </a:p>
          <a:p>
            <a:r>
              <a:rPr lang="en-US" baseline="0" dirty="0" smtClean="0"/>
              <a:t>By 7:55 he knew better.  That was when the first dive bombers with the red Japanese sun painted on their sides—let their bombs loose on Battleship Row.</a:t>
            </a:r>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34</a:t>
            </a:fld>
            <a:endParaRPr lang="en-US" dirty="0"/>
          </a:p>
        </p:txBody>
      </p:sp>
    </p:spTree>
    <p:extLst>
      <p:ext uri="{BB962C8B-B14F-4D97-AF65-F5344CB8AC3E}">
        <p14:creationId xmlns:p14="http://schemas.microsoft.com/office/powerpoint/2010/main" val="2480649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i="1" dirty="0" smtClean="0"/>
              <a:t>U.S.S.</a:t>
            </a:r>
            <a:r>
              <a:rPr lang="en-US" i="1" baseline="0" dirty="0" smtClean="0"/>
              <a:t> Arizona</a:t>
            </a:r>
            <a:r>
              <a:rPr lang="en-US" i="0" baseline="0" dirty="0" smtClean="0"/>
              <a:t> gave off a tremendous roar, split in two, and slipped to the bottom of the harbor.  That was just the beginning.  Almost all of the American planes on the island were damaged or destroyed.</a:t>
            </a:r>
          </a:p>
          <a:p>
            <a:endParaRPr lang="en-US" i="0" baseline="0" dirty="0" smtClean="0"/>
          </a:p>
          <a:p>
            <a:r>
              <a:rPr lang="en-US" i="0" baseline="0" dirty="0" smtClean="0"/>
              <a:t>Most warships were crippled or sunk.</a:t>
            </a:r>
          </a:p>
          <a:p>
            <a:endParaRPr lang="en-US" i="0" baseline="0" dirty="0" smtClean="0"/>
          </a:p>
          <a:p>
            <a:r>
              <a:rPr lang="en-US" i="0" baseline="0" dirty="0" smtClean="0"/>
              <a:t>More than 2,400 soldiers, sailors, and civilians were killed.</a:t>
            </a:r>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35</a:t>
            </a:fld>
            <a:endParaRPr lang="en-US" dirty="0"/>
          </a:p>
        </p:txBody>
      </p:sp>
    </p:spTree>
    <p:extLst>
      <p:ext uri="{BB962C8B-B14F-4D97-AF65-F5344CB8AC3E}">
        <p14:creationId xmlns:p14="http://schemas.microsoft.com/office/powerpoint/2010/main" val="762314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2:05 PM (8:05 Hawaiian time) the Japanese envoys arrive at Secretary of State Cordell Hull’s door.</a:t>
            </a:r>
          </a:p>
          <a:p>
            <a:endParaRPr lang="en-US" dirty="0" smtClean="0"/>
          </a:p>
          <a:p>
            <a:r>
              <a:rPr lang="en-US" dirty="0" smtClean="0"/>
              <a:t>They are part of an elaborate Japanese deception,</a:t>
            </a:r>
            <a:r>
              <a:rPr lang="en-US" baseline="0" dirty="0" smtClean="0"/>
              <a:t> but their timing is off.  Before the secretary can see them, his phone rings.  It is the president, with the awful news of the Japanese attack.</a:t>
            </a:r>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36</a:t>
            </a:fld>
            <a:endParaRPr lang="en-US" dirty="0"/>
          </a:p>
        </p:txBody>
      </p:sp>
    </p:spTree>
    <p:extLst>
      <p:ext uri="{BB962C8B-B14F-4D97-AF65-F5344CB8AC3E}">
        <p14:creationId xmlns:p14="http://schemas.microsoft.com/office/powerpoint/2010/main" val="1659285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same day the Japanese attacked American and</a:t>
            </a:r>
            <a:r>
              <a:rPr lang="en-US" baseline="0" dirty="0" smtClean="0"/>
              <a:t> BR bases at Midway, Wake Island, Guam, Hong Kong, Singapore, and the Philippines.</a:t>
            </a:r>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37</a:t>
            </a:fld>
            <a:endParaRPr lang="en-US" dirty="0"/>
          </a:p>
        </p:txBody>
      </p:sp>
    </p:spTree>
    <p:extLst>
      <p:ext uri="{BB962C8B-B14F-4D97-AF65-F5344CB8AC3E}">
        <p14:creationId xmlns:p14="http://schemas.microsoft.com/office/powerpoint/2010/main" val="2435428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A. wasn’t lenient enough to make Germany happy, but it wasn’t tough enough to keep them from becoming a world power again.</a:t>
            </a:r>
          </a:p>
          <a:p>
            <a:endParaRPr lang="en-US" dirty="0" smtClean="0"/>
          </a:p>
          <a:p>
            <a:r>
              <a:rPr lang="en-US" dirty="0" smtClean="0"/>
              <a:t>a.</a:t>
            </a:r>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4</a:t>
            </a:fld>
            <a:endParaRPr lang="en-US" dirty="0"/>
          </a:p>
        </p:txBody>
      </p:sp>
    </p:spTree>
    <p:extLst>
      <p:ext uri="{BB962C8B-B14F-4D97-AF65-F5344CB8AC3E}">
        <p14:creationId xmlns:p14="http://schemas.microsoft.com/office/powerpoint/2010/main" val="254670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FDR asked Congress to declare war on Japan.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After Pearl Harbor, Hitler honored a pact with Japan and declared war on the United States. The debates over isolationism in the United States were over.   World War II was now a true </a:t>
            </a:r>
            <a:r>
              <a:rPr lang="en-US" sz="1200" u="sng" dirty="0" smtClean="0"/>
              <a:t>WORLD WAR</a:t>
            </a:r>
            <a:r>
              <a:rPr lang="en-US" sz="1200" dirty="0" smtClean="0"/>
              <a:t> and the United States was fully involved.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39</a:t>
            </a:fld>
            <a:endParaRPr lang="en-US" dirty="0"/>
          </a:p>
        </p:txBody>
      </p:sp>
    </p:spTree>
    <p:extLst>
      <p:ext uri="{BB962C8B-B14F-4D97-AF65-F5344CB8AC3E}">
        <p14:creationId xmlns:p14="http://schemas.microsoft.com/office/powerpoint/2010/main" val="2889957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Most American military resources were targeted for Europe.</a:t>
            </a:r>
          </a:p>
          <a:p>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47</a:t>
            </a:fld>
            <a:endParaRPr lang="en-US" dirty="0"/>
          </a:p>
        </p:txBody>
      </p:sp>
    </p:spTree>
    <p:extLst>
      <p:ext uri="{BB962C8B-B14F-4D97-AF65-F5344CB8AC3E}">
        <p14:creationId xmlns:p14="http://schemas.microsoft.com/office/powerpoint/2010/main" val="3316616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Seizing islands closer and closer to Japan and using them as bases for air attacks on Japan.</a:t>
            </a:r>
          </a:p>
          <a:p>
            <a:endParaRPr lang="en-US" sz="1200" dirty="0" smtClean="0"/>
          </a:p>
          <a:p>
            <a:r>
              <a:rPr lang="en-US" sz="1200" dirty="0" smtClean="0"/>
              <a:t>Following Pearl Harbor, Japan invaded the Philippines and Indonesia and planned to invade both Australia and Hawaii.</a:t>
            </a:r>
          </a:p>
          <a:p>
            <a:endParaRPr lang="en-US" sz="1200" dirty="0" smtClean="0"/>
          </a:p>
          <a:p>
            <a:r>
              <a:rPr lang="en-US" sz="1200" dirty="0" smtClean="0"/>
              <a:t>Its leaders hoped that America would then accept Japanese predominance in the Pacific, rather than conduct a costly war to reverse Japanese gains.</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48</a:t>
            </a:fld>
            <a:endParaRPr lang="en-US" dirty="0"/>
          </a:p>
        </p:txBody>
      </p:sp>
    </p:spTree>
    <p:extLst>
      <p:ext uri="{BB962C8B-B14F-4D97-AF65-F5344CB8AC3E}">
        <p14:creationId xmlns:p14="http://schemas.microsoft.com/office/powerpoint/2010/main" val="13864927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Get BR out w/a bombing campaign and submarine warfare before America’s industrial and military strength could turn the tide.</a:t>
            </a:r>
          </a:p>
          <a:p>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49</a:t>
            </a:fld>
            <a:endParaRPr lang="en-US" dirty="0"/>
          </a:p>
        </p:txBody>
      </p:sp>
    </p:spTree>
    <p:extLst>
      <p:ext uri="{BB962C8B-B14F-4D97-AF65-F5344CB8AC3E}">
        <p14:creationId xmlns:p14="http://schemas.microsoft.com/office/powerpoint/2010/main" val="2299291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b. Germany loathed the Treaty of Versailles with a passion.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3) Germans blamed the armistice on “traitors” in their gov’t who gave up too easily.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Political Cartoon:</a:t>
            </a:r>
            <a:r>
              <a:rPr lang="en-US" sz="1200" baseline="0" dirty="0" smtClean="0"/>
              <a:t>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200" baseline="0" dirty="0" smtClean="0"/>
              <a:t>President Wilson is explaining (= he seems reasonable)</a:t>
            </a:r>
          </a:p>
          <a:p>
            <a:pPr marL="0" marR="0" indent="0" algn="l" defTabSz="914400" rtl="0" eaLnBrk="0" fontAlgn="base" latinLnBrk="0" hangingPunct="0">
              <a:lnSpc>
                <a:spcPct val="100000"/>
              </a:lnSpc>
              <a:spcBef>
                <a:spcPts val="0"/>
              </a:spcBef>
              <a:spcAft>
                <a:spcPct val="0"/>
              </a:spcAft>
              <a:buClrTx/>
              <a:buSzTx/>
              <a:buFontTx/>
              <a:buNone/>
              <a:tabLst/>
              <a:defRPr/>
            </a:pPr>
            <a:r>
              <a:rPr lang="en-US" sz="1200" baseline="0" dirty="0" smtClean="0"/>
              <a:t>●  </a:t>
            </a:r>
            <a:r>
              <a:rPr lang="en-US" sz="1200" baseline="0" dirty="0" err="1" smtClean="0"/>
              <a:t>Clemeceau</a:t>
            </a:r>
            <a:r>
              <a:rPr lang="en-US" sz="1200" baseline="0" dirty="0" smtClean="0"/>
              <a:t> is holding the rope (= he wishes to kill Germany)</a:t>
            </a:r>
          </a:p>
          <a:p>
            <a:pPr marL="0" marR="0" indent="0" algn="l" defTabSz="914400" rtl="0" eaLnBrk="0" fontAlgn="base" latinLnBrk="0" hangingPunct="0">
              <a:lnSpc>
                <a:spcPct val="100000"/>
              </a:lnSpc>
              <a:spcBef>
                <a:spcPts val="0"/>
              </a:spcBef>
              <a:spcAft>
                <a:spcPct val="0"/>
              </a:spcAft>
              <a:buClrTx/>
              <a:buSzTx/>
              <a:buFontTx/>
              <a:buNone/>
              <a:tabLst/>
              <a:defRPr/>
            </a:pPr>
            <a:r>
              <a:rPr lang="en-US" sz="1200" baseline="0" dirty="0" smtClean="0"/>
              <a:t>●  Lloyd George holds the Treaty (= which represents their excuse to kill Germany)</a:t>
            </a:r>
          </a:p>
          <a:p>
            <a:pPr marL="0" marR="0" indent="0" algn="l" defTabSz="914400" rtl="0" eaLnBrk="0" fontAlgn="base" latinLnBrk="0" hangingPunct="0">
              <a:lnSpc>
                <a:spcPct val="100000"/>
              </a:lnSpc>
              <a:spcBef>
                <a:spcPts val="0"/>
              </a:spcBef>
              <a:spcAft>
                <a:spcPct val="0"/>
              </a:spcAft>
              <a:buClrTx/>
              <a:buSzTx/>
              <a:buFontTx/>
              <a:buNone/>
              <a:tabLst/>
              <a:defRPr/>
            </a:pPr>
            <a:r>
              <a:rPr lang="en-US" sz="1200" baseline="0" dirty="0" smtClean="0"/>
              <a:t>●  A figure awaits execution (= Germany); he is bound (= the terms of the Armistice) and half-naked (= helpless)</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2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t>The message of the cartoon is that the Treaty of Versailles is merely the means by which the victors intend to destroy Germany altogether.</a:t>
            </a: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r>
              <a:rPr lang="en-US" dirty="0" smtClean="0"/>
              <a:t>GR leaders told the</a:t>
            </a:r>
            <a:r>
              <a:rPr lang="en-US" baseline="0" dirty="0" smtClean="0"/>
              <a:t> people of GR that GR was no more to blame for the start of WWI than any other nation, and GR believed it.  GR felt picked on by the rest of the world.  They were humiliated by the terms of the treaty.  </a:t>
            </a:r>
          </a:p>
          <a:p>
            <a:endParaRPr lang="en-US" baseline="0" dirty="0" smtClean="0"/>
          </a:p>
          <a:p>
            <a:r>
              <a:rPr lang="en-US" baseline="0" dirty="0" smtClean="0"/>
              <a:t>GR felt like it was no more to blame for the war than others, they were furious, especially about the reparation payments.</a:t>
            </a:r>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5</a:t>
            </a:fld>
            <a:endParaRPr lang="en-US" dirty="0"/>
          </a:p>
        </p:txBody>
      </p:sp>
    </p:spTree>
    <p:extLst>
      <p:ext uri="{BB962C8B-B14F-4D97-AF65-F5344CB8AC3E}">
        <p14:creationId xmlns:p14="http://schemas.microsoft.com/office/powerpoint/2010/main" val="1011019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1.  To spread Communism USSR gave support to communist parties throughout the world.</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2. </a:t>
            </a:r>
            <a:r>
              <a:rPr lang="en-US" dirty="0" smtClean="0"/>
              <a:t>Established governments felt threatened by Communism, they were willing to support strong governments in Germany and Japan as buffers against this communist threat.</a:t>
            </a:r>
          </a:p>
          <a:p>
            <a:endParaRPr lang="en-US" dirty="0" smtClean="0"/>
          </a:p>
          <a:p>
            <a:r>
              <a:rPr lang="en-US" dirty="0" smtClean="0"/>
              <a:t>Joseph Staling killed millions of his own people—anyone he believed might threaten his rule.  His gov’t he said would soon conquer the world.  </a:t>
            </a:r>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6</a:t>
            </a:fld>
            <a:endParaRPr lang="en-US" dirty="0"/>
          </a:p>
        </p:txBody>
      </p:sp>
    </p:spTree>
    <p:extLst>
      <p:ext uri="{BB962C8B-B14F-4D97-AF65-F5344CB8AC3E}">
        <p14:creationId xmlns:p14="http://schemas.microsoft.com/office/powerpoint/2010/main" val="1344332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 </a:t>
            </a:r>
            <a:r>
              <a:rPr lang="en-US" sz="1200" dirty="0" smtClean="0"/>
              <a:t>They dreamed of being “the Industrial Tiger” of Asia.  A military dictatorship  took control of the nation and began stomping on its neighbors.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Japan</a:t>
            </a:r>
            <a:r>
              <a:rPr lang="en-US" sz="1200" baseline="0" dirty="0" smtClean="0"/>
              <a:t> began by attacking China with a ferocity that is still hard to believe.  In a massive campaign of terror, millions of civilians were tortured and killed.  Just as in GR, the Japanese rulers told the people they were a superior race destine to rule others.  </a:t>
            </a:r>
            <a:endParaRPr lang="en-US" sz="1200"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2. </a:t>
            </a:r>
            <a:r>
              <a:rPr lang="en-US" sz="1200" dirty="0" smtClean="0"/>
              <a:t> Japan feels threatened and now feels compelled to find other sources for their raw iron, rubber and oil.</a:t>
            </a:r>
          </a:p>
          <a:p>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7</a:t>
            </a:fld>
            <a:endParaRPr lang="en-US" dirty="0"/>
          </a:p>
        </p:txBody>
      </p:sp>
    </p:spTree>
    <p:extLst>
      <p:ext uri="{BB962C8B-B14F-4D97-AF65-F5344CB8AC3E}">
        <p14:creationId xmlns:p14="http://schemas.microsoft.com/office/powerpoint/2010/main" val="3541475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B.  European and Asian countries were hit very hard in the Great Depression also. People become desperate.</a:t>
            </a:r>
          </a:p>
          <a:p>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8</a:t>
            </a:fld>
            <a:endParaRPr lang="en-US" dirty="0"/>
          </a:p>
        </p:txBody>
      </p:sp>
    </p:spTree>
    <p:extLst>
      <p:ext uri="{BB962C8B-B14F-4D97-AF65-F5344CB8AC3E}">
        <p14:creationId xmlns:p14="http://schemas.microsoft.com/office/powerpoint/2010/main" val="2694424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GR citizens were angr</a:t>
            </a:r>
            <a:r>
              <a:rPr lang="en-US" baseline="0" dirty="0" smtClean="0"/>
              <a:t>y and unhappy.  Their country was in awful shape economically.  Soon after the war, GR suffered incredible inflation.  The gov’t began printing lots of money, presses ran day and night.  When you print a lot of currency, soon none of it is worth much.  </a:t>
            </a:r>
          </a:p>
          <a:p>
            <a:pPr marL="0" indent="0">
              <a:buNone/>
            </a:pPr>
            <a:endParaRPr lang="en-US" baseline="0" dirty="0" smtClean="0"/>
          </a:p>
          <a:p>
            <a:pPr marL="0" indent="0">
              <a:buNone/>
            </a:pPr>
            <a:r>
              <a:rPr lang="en-US" baseline="0" dirty="0" smtClean="0"/>
              <a:t>GR money was almost worthless.  People lost their savings.  They had to use up everything just to pay rent.  The after inflation got more under control, the GD set in worldwide.  Unemployment became a big problem.</a:t>
            </a:r>
          </a:p>
          <a:p>
            <a:pPr marL="0" indent="0">
              <a:buNone/>
            </a:pPr>
            <a:endParaRPr lang="en-US" dirty="0" smtClean="0"/>
          </a:p>
          <a:p>
            <a:r>
              <a:rPr lang="en-US" dirty="0" smtClean="0"/>
              <a:t>2. Japan </a:t>
            </a:r>
            <a:r>
              <a:rPr lang="en-US" sz="1200" dirty="0" smtClean="0"/>
              <a:t>starving people resorted to eating tree bark and the roots of wild plants</a:t>
            </a:r>
          </a:p>
          <a:p>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9</a:t>
            </a:fld>
            <a:endParaRPr lang="en-US" dirty="0"/>
          </a:p>
        </p:txBody>
      </p:sp>
    </p:spTree>
    <p:extLst>
      <p:ext uri="{BB962C8B-B14F-4D97-AF65-F5344CB8AC3E}">
        <p14:creationId xmlns:p14="http://schemas.microsoft.com/office/powerpoint/2010/main" val="901643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1. Constitutional gov’t </a:t>
            </a:r>
            <a:r>
              <a:rPr lang="en-US" sz="1200" dirty="0" smtClean="0"/>
              <a:t>have to debate issues first.  So they asked for patience.</a:t>
            </a:r>
          </a:p>
          <a:p>
            <a:endParaRPr lang="en-US" dirty="0"/>
          </a:p>
        </p:txBody>
      </p:sp>
      <p:sp>
        <p:nvSpPr>
          <p:cNvPr id="4" name="Slide Number Placeholder 3"/>
          <p:cNvSpPr>
            <a:spLocks noGrp="1"/>
          </p:cNvSpPr>
          <p:nvPr>
            <p:ph type="sldNum" sz="quarter" idx="10"/>
          </p:nvPr>
        </p:nvSpPr>
        <p:spPr/>
        <p:txBody>
          <a:bodyPr/>
          <a:lstStyle/>
          <a:p>
            <a:pPr>
              <a:defRPr/>
            </a:pPr>
            <a:fld id="{F96A8598-B8E3-45CE-AD1E-EEF8B4523D4D}" type="slidenum">
              <a:rPr lang="en-US" smtClean="0"/>
              <a:pPr>
                <a:defRPr/>
              </a:pPr>
              <a:t>11</a:t>
            </a:fld>
            <a:endParaRPr lang="en-US" dirty="0"/>
          </a:p>
        </p:txBody>
      </p:sp>
    </p:spTree>
    <p:extLst>
      <p:ext uri="{BB962C8B-B14F-4D97-AF65-F5344CB8AC3E}">
        <p14:creationId xmlns:p14="http://schemas.microsoft.com/office/powerpoint/2010/main" val="774781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hangingPunct="1">
              <a:defRPr/>
            </a:pPr>
            <a:endParaRPr lang="en-US" dirty="0">
              <a:latin typeface="Cambria"/>
            </a:endParaRPr>
          </a:p>
        </p:txBody>
      </p:sp>
      <p:sp>
        <p:nvSpPr>
          <p:cNvPr id="5" name="Oval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hangingPunct="1">
              <a:defRPr/>
            </a:pPr>
            <a:endParaRPr lang="en-US" dirty="0">
              <a:latin typeface="Cambria"/>
            </a:endParaRPr>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smtClean="0"/>
              <a:t>Click to edit Master title style</a:t>
            </a:r>
            <a:endParaRPr lang="en-US"/>
          </a:p>
        </p:txBody>
      </p:sp>
      <p:sp>
        <p:nvSpPr>
          <p:cNvPr id="22" name="Subtitle 21"/>
          <p:cNvSpPr>
            <a:spLocks noGrp="1"/>
          </p:cNvSpPr>
          <p:nvPr>
            <p:ph type="subTitle" idx="1"/>
          </p:nvPr>
        </p:nvSpPr>
        <p:spPr>
          <a:xfrm>
            <a:off x="1432560" y="1850064"/>
            <a:ext cx="7406640" cy="1752600"/>
          </a:xfrm>
        </p:spPr>
        <p:txBody>
          <a:bodyPr tIns="0">
            <a:normAutofit/>
          </a:bodyPr>
          <a:lstStyle>
            <a:lvl1pPr marL="27432" indent="0" algn="l">
              <a:buNone/>
              <a:defRPr sz="40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smtClean="0"/>
              <a:t>Click to edit Master subtitle style</a:t>
            </a:r>
            <a:endParaRPr lang="en-US" dirty="0"/>
          </a:p>
        </p:txBody>
      </p:sp>
      <p:sp>
        <p:nvSpPr>
          <p:cNvPr id="6" name="Date Placeholder 6"/>
          <p:cNvSpPr>
            <a:spLocks noGrp="1"/>
          </p:cNvSpPr>
          <p:nvPr>
            <p:ph type="dt" sz="half" idx="10"/>
          </p:nvPr>
        </p:nvSpPr>
        <p:spPr/>
        <p:txBody>
          <a:bodyPr/>
          <a:lstStyle>
            <a:lvl1pPr>
              <a:defRPr/>
            </a:lvl1pPr>
            <a:extLst/>
          </a:lstStyle>
          <a:p>
            <a:pPr>
              <a:defRPr/>
            </a:pPr>
            <a:endParaRPr lang="en-US"/>
          </a:p>
        </p:txBody>
      </p:sp>
      <p:sp>
        <p:nvSpPr>
          <p:cNvPr id="7" name="Footer Placeholder 19"/>
          <p:cNvSpPr>
            <a:spLocks noGrp="1"/>
          </p:cNvSpPr>
          <p:nvPr>
            <p:ph type="ftr" sz="quarter" idx="11"/>
          </p:nvPr>
        </p:nvSpPr>
        <p:spPr/>
        <p:txBody>
          <a:bodyPr/>
          <a:lstStyle>
            <a:lvl1pPr>
              <a:defRPr/>
            </a:lvl1pPr>
            <a:extLst/>
          </a:lstStyle>
          <a:p>
            <a:pPr>
              <a:defRPr/>
            </a:pPr>
            <a:endParaRPr lang="en-US"/>
          </a:p>
        </p:txBody>
      </p:sp>
      <p:sp>
        <p:nvSpPr>
          <p:cNvPr id="8" name="Slide Number Placeholder 9"/>
          <p:cNvSpPr>
            <a:spLocks noGrp="1"/>
          </p:cNvSpPr>
          <p:nvPr>
            <p:ph type="sldNum" sz="quarter" idx="12"/>
          </p:nvPr>
        </p:nvSpPr>
        <p:spPr/>
        <p:txBody>
          <a:bodyPr/>
          <a:lstStyle>
            <a:lvl1pPr>
              <a:defRPr/>
            </a:lvl1pPr>
            <a:extLst/>
          </a:lstStyle>
          <a:p>
            <a:pPr>
              <a:defRPr/>
            </a:pPr>
            <a:fld id="{13378458-B7FB-4395-BE92-39341692A227}"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EBE5ADF1-DC48-40C9-B727-8532094FB26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842B7C82-F931-4403-BB84-551CD205AAA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7162800" cy="685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990600"/>
            <a:ext cx="37719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91100" y="990600"/>
            <a:ext cx="37719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F9B8449-ADA7-4076-8545-B93964E94625}" type="slidenum">
              <a:rPr lang="en-US"/>
              <a:pPr>
                <a:defRPr/>
              </a:pPr>
              <a:t>‹#›</a:t>
            </a:fld>
            <a:endParaRPr lang="en-US" dirty="0"/>
          </a:p>
        </p:txBody>
      </p:sp>
    </p:spTree>
  </p:cSld>
  <p:clrMapOvr>
    <a:masterClrMapping/>
  </p:clrMapOvr>
  <p:transition xmlns:p14="http://schemas.microsoft.com/office/powerpoint/2010/mai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11E06E-58E3-41E8-A0E5-D371F471B95F}" type="datetimeFigureOut">
              <a:rPr lang="en-US" smtClean="0"/>
              <a:pPr/>
              <a:t>4/4/14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D0C949-58D9-481B-96AC-3A4451DEE94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11E06E-58E3-41E8-A0E5-D371F471B95F}" type="datetimeFigureOut">
              <a:rPr lang="en-US" smtClean="0"/>
              <a:pPr/>
              <a:t>4/4/14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D0C949-58D9-481B-96AC-3A4451DEE94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11E06E-58E3-41E8-A0E5-D371F471B95F}" type="datetimeFigureOut">
              <a:rPr lang="en-US" smtClean="0"/>
              <a:pPr/>
              <a:t>4/4/14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D0C949-58D9-481B-96AC-3A4451DEE94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11E06E-58E3-41E8-A0E5-D371F471B95F}" type="datetimeFigureOut">
              <a:rPr lang="en-US" smtClean="0"/>
              <a:pPr/>
              <a:t>4/4/14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D0C949-58D9-481B-96AC-3A4451DEE94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11E06E-58E3-41E8-A0E5-D371F471B95F}" type="datetimeFigureOut">
              <a:rPr lang="en-US" smtClean="0"/>
              <a:pPr/>
              <a:t>4/4/14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D0C949-58D9-481B-96AC-3A4451DEE94C}"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11E06E-58E3-41E8-A0E5-D371F471B95F}" type="datetimeFigureOut">
              <a:rPr lang="en-US" smtClean="0"/>
              <a:pPr/>
              <a:t>4/4/14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D0C949-58D9-481B-96AC-3A4451DEE94C}"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11E06E-58E3-41E8-A0E5-D371F471B95F}" type="datetimeFigureOut">
              <a:rPr lang="en-US" smtClean="0"/>
              <a:pPr/>
              <a:t>4/4/14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D0C949-58D9-481B-96AC-3A4451DEE9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lvl1pPr>
              <a:buNone/>
              <a:defRPr/>
            </a:lvl1pPr>
            <a:lvl2pPr>
              <a:buNone/>
              <a:defRPr/>
            </a:lvl2pPr>
            <a:lvl3pPr>
              <a:buNone/>
              <a:defRPr/>
            </a:lvl3pPr>
            <a:lvl4pPr>
              <a:buNone/>
              <a:defRPr/>
            </a:lvl4pPr>
            <a:lvl5pPr>
              <a:buNone/>
              <a:defRPr/>
            </a:lvl5pPr>
            <a:extLst/>
          </a:lstStyle>
          <a:p>
            <a:pPr lvl="0"/>
            <a:r>
              <a:rPr lang="en-US" dirty="0" smtClean="0"/>
              <a:t>Click to edit Master text styles</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3278848D-6720-439C-B182-521C30C93FC5}"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11E06E-58E3-41E8-A0E5-D371F471B95F}" type="datetimeFigureOut">
              <a:rPr lang="en-US" smtClean="0"/>
              <a:pPr/>
              <a:t>4/4/14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D0C949-58D9-481B-96AC-3A4451DEE94C}"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11E06E-58E3-41E8-A0E5-D371F471B95F}" type="datetimeFigureOut">
              <a:rPr lang="en-US" smtClean="0"/>
              <a:pPr/>
              <a:t>4/4/14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D0C949-58D9-481B-96AC-3A4451DEE94C}"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11E06E-58E3-41E8-A0E5-D371F471B95F}" type="datetimeFigureOut">
              <a:rPr lang="en-US" smtClean="0"/>
              <a:pPr/>
              <a:t>4/4/14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D0C949-58D9-481B-96AC-3A4451DEE94C}"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11E06E-58E3-41E8-A0E5-D371F471B95F}" type="datetimeFigureOut">
              <a:rPr lang="en-US" smtClean="0"/>
              <a:pPr/>
              <a:t>4/4/14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D0C949-58D9-481B-96AC-3A4451DEE9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latin typeface="Cambria"/>
            </a:endParaRPr>
          </a:p>
        </p:txBody>
      </p:sp>
      <p:sp>
        <p:nvSpPr>
          <p:cNvPr id="5" name="Rectangle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latin typeface="Cambria"/>
            </a:endParaRPr>
          </a:p>
        </p:txBody>
      </p:sp>
      <p:sp>
        <p:nvSpPr>
          <p:cNvPr id="6" name="Oval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hangingPunct="1">
              <a:defRPr/>
            </a:pPr>
            <a:endParaRPr lang="en-US" dirty="0">
              <a:latin typeface="Cambria"/>
            </a:endParaRPr>
          </a:p>
        </p:txBody>
      </p:sp>
      <p:sp>
        <p:nvSpPr>
          <p:cNvPr id="7" name="Oval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hangingPunct="1">
              <a:defRPr/>
            </a:pPr>
            <a:endParaRPr lang="en-US" dirty="0">
              <a:latin typeface="Cambria"/>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n-US" smtClean="0"/>
              <a:t>Click to edit Master title style</a:t>
            </a:r>
            <a:endParaRPr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extLst/>
          </a:lstStyle>
          <a:p>
            <a:pPr>
              <a:defRPr/>
            </a:pPr>
            <a:endParaRPr lang="en-US"/>
          </a:p>
        </p:txBody>
      </p:sp>
      <p:sp>
        <p:nvSpPr>
          <p:cNvPr id="9" name="Footer Placeholder 4"/>
          <p:cNvSpPr>
            <a:spLocks noGrp="1"/>
          </p:cNvSpPr>
          <p:nvPr>
            <p:ph type="ftr" sz="quarter" idx="11"/>
          </p:nvPr>
        </p:nvSpPr>
        <p:spPr/>
        <p:txBody>
          <a:bodyPr/>
          <a:lstStyle>
            <a:lvl1pPr>
              <a:defRPr/>
            </a:lvl1pPr>
            <a:extLst/>
          </a:lstStyle>
          <a:p>
            <a:pPr>
              <a:defRPr/>
            </a:pPr>
            <a:endParaRPr lang="en-US"/>
          </a:p>
        </p:txBody>
      </p:sp>
      <p:sp>
        <p:nvSpPr>
          <p:cNvPr id="10" name="Slide Number Placeholder 5"/>
          <p:cNvSpPr>
            <a:spLocks noGrp="1"/>
          </p:cNvSpPr>
          <p:nvPr>
            <p:ph type="sldNum" sz="quarter" idx="12"/>
          </p:nvPr>
        </p:nvSpPr>
        <p:spPr/>
        <p:txBody>
          <a:bodyPr/>
          <a:lstStyle>
            <a:lvl1pPr>
              <a:defRPr/>
            </a:lvl1pPr>
            <a:extLst/>
          </a:lstStyle>
          <a:p>
            <a:pPr>
              <a:defRPr/>
            </a:pPr>
            <a:fld id="{BB52FDF8-F8B0-44C5-9FC5-0BB05E7D13E9}"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9051AD3F-E73F-4C46-8DD5-ECEDCEE6812D}"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extLst/>
          </a:lstStyle>
          <a:p>
            <a:pPr>
              <a:defRPr/>
            </a:pPr>
            <a:fld id="{47AC0B3A-A8DA-4FFF-965B-0D52F943F605}"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C9363E18-7125-4BD3-8A89-739151547224}"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latin typeface="Cambria"/>
            </a:endParaRPr>
          </a:p>
        </p:txBody>
      </p:sp>
      <p:sp>
        <p:nvSpPr>
          <p:cNvPr id="3" name="Rectangle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latin typeface="Cambria"/>
            </a:endParaRPr>
          </a:p>
        </p:txBody>
      </p:sp>
      <p:sp>
        <p:nvSpPr>
          <p:cNvPr id="4" name="Date Placeholder 1"/>
          <p:cNvSpPr>
            <a:spLocks noGrp="1"/>
          </p:cNvSpPr>
          <p:nvPr>
            <p:ph type="dt" sz="half" idx="10"/>
          </p:nvPr>
        </p:nvSpPr>
        <p:spPr/>
        <p:txBody>
          <a:bodyPr/>
          <a:lstStyle>
            <a:lvl1pPr>
              <a:defRPr/>
            </a:lvl1pPr>
            <a:extLst/>
          </a:lstStyle>
          <a:p>
            <a:pPr>
              <a:defRPr/>
            </a:pPr>
            <a:endParaRPr lang="en-US"/>
          </a:p>
        </p:txBody>
      </p:sp>
      <p:sp>
        <p:nvSpPr>
          <p:cNvPr id="5" name="Footer Placeholder 2"/>
          <p:cNvSpPr>
            <a:spLocks noGrp="1"/>
          </p:cNvSpPr>
          <p:nvPr>
            <p:ph type="ftr" sz="quarter" idx="11"/>
          </p:nvPr>
        </p:nvSpPr>
        <p:spPr/>
        <p:txBody>
          <a:bodyPr/>
          <a:lstStyle>
            <a:lvl1pPr>
              <a:defRPr/>
            </a:lvl1pPr>
            <a:extLst/>
          </a:lstStyle>
          <a:p>
            <a:pPr>
              <a:defRPr/>
            </a:pPr>
            <a:endParaRPr lang="en-US"/>
          </a:p>
        </p:txBody>
      </p:sp>
      <p:sp>
        <p:nvSpPr>
          <p:cNvPr id="6" name="Slide Number Placeholder 3"/>
          <p:cNvSpPr>
            <a:spLocks noGrp="1"/>
          </p:cNvSpPr>
          <p:nvPr>
            <p:ph type="sldNum" sz="quarter" idx="12"/>
          </p:nvPr>
        </p:nvSpPr>
        <p:spPr/>
        <p:txBody>
          <a:bodyPr/>
          <a:lstStyle>
            <a:lvl1pPr>
              <a:defRPr/>
            </a:lvl1pPr>
            <a:extLst/>
          </a:lstStyle>
          <a:p>
            <a:pPr>
              <a:defRPr/>
            </a:pPr>
            <a:fld id="{B326FEA3-C7A1-486C-B582-5DA91919571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n-US" smtClean="0"/>
              <a:t>Click to edit Master title style</a:t>
            </a:r>
            <a:endParaRPr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3EC656ED-4062-47E0-BE2F-75F0979D5B52}"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eaLnBrk="1" hangingPunct="1">
              <a:lnSpc>
                <a:spcPts val="3000"/>
              </a:lnSpc>
              <a:spcBef>
                <a:spcPts val="600"/>
              </a:spcBef>
              <a:buClr>
                <a:schemeClr val="accent1"/>
              </a:buClr>
              <a:buSzPct val="80000"/>
              <a:buFont typeface="Wingdings 2"/>
              <a:buNone/>
              <a:defRPr/>
            </a:pPr>
            <a:endParaRPr lang="en-US" sz="3200" dirty="0">
              <a:latin typeface="Cambria"/>
            </a:endParaRPr>
          </a:p>
        </p:txBody>
      </p:sp>
      <p:sp>
        <p:nvSpPr>
          <p:cNvPr id="6" name="Flowchart: Process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latin typeface="Cambria"/>
            </a:endParaRPr>
          </a:p>
        </p:txBody>
      </p:sp>
      <p:sp>
        <p:nvSpPr>
          <p:cNvPr id="7" name="Flowchart: Process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latin typeface="Cambria"/>
            </a:endParaRPr>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extLst/>
          </a:lstStyle>
          <a:p>
            <a:pPr>
              <a:defRPr/>
            </a:pPr>
            <a:endParaRPr lang="en-US"/>
          </a:p>
        </p:txBody>
      </p:sp>
      <p:sp>
        <p:nvSpPr>
          <p:cNvPr id="9" name="Footer Placeholder 5"/>
          <p:cNvSpPr>
            <a:spLocks noGrp="1"/>
          </p:cNvSpPr>
          <p:nvPr>
            <p:ph type="ftr" sz="quarter" idx="11"/>
          </p:nvPr>
        </p:nvSpPr>
        <p:spPr/>
        <p:txBody>
          <a:bodyPr/>
          <a:lstStyle>
            <a:lvl1pPr>
              <a:defRPr/>
            </a:lvl1pPr>
            <a:extLst/>
          </a:lstStyle>
          <a:p>
            <a:pPr>
              <a:defRPr/>
            </a:pPr>
            <a:endParaRPr lang="en-US"/>
          </a:p>
        </p:txBody>
      </p:sp>
      <p:sp>
        <p:nvSpPr>
          <p:cNvPr id="10" name="Slide Number Placeholder 6"/>
          <p:cNvSpPr>
            <a:spLocks noGrp="1"/>
          </p:cNvSpPr>
          <p:nvPr>
            <p:ph type="sldNum" sz="quarter" idx="12"/>
          </p:nvPr>
        </p:nvSpPr>
        <p:spPr/>
        <p:txBody>
          <a:bodyPr/>
          <a:lstStyle>
            <a:lvl1pPr>
              <a:defRPr/>
            </a:lvl1pPr>
            <a:extLst/>
          </a:lstStyle>
          <a:p>
            <a:pPr>
              <a:defRPr/>
            </a:pPr>
            <a:fld id="{128A0378-DCB8-4C73-8EFF-679FC2EA0AE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latin typeface="Cambria"/>
            </a:endParaRPr>
          </a:p>
        </p:txBody>
      </p:sp>
      <p:sp>
        <p:nvSpPr>
          <p:cNvPr id="8" name="Oval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latin typeface="Cambria"/>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latin typeface="Cambria"/>
            </a:endParaRPr>
          </a:p>
        </p:txBody>
      </p:sp>
      <p:sp>
        <p:nvSpPr>
          <p:cNvPr id="12" name="Rectangle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latin typeface="Cambria"/>
            </a:endParaRPr>
          </a:p>
        </p:txBody>
      </p:sp>
      <p:sp>
        <p:nvSpPr>
          <p:cNvPr id="5" name="Title Placeholder 4"/>
          <p:cNvSpPr>
            <a:spLocks noGrp="1"/>
          </p:cNvSpPr>
          <p:nvPr>
            <p:ph type="title"/>
          </p:nvPr>
        </p:nvSpPr>
        <p:spPr>
          <a:xfrm>
            <a:off x="1435100" y="274638"/>
            <a:ext cx="7499350" cy="1143000"/>
          </a:xfrm>
          <a:prstGeom prst="rect">
            <a:avLst/>
          </a:prstGeom>
        </p:spPr>
        <p:txBody>
          <a:bodyPr anchor="ctr">
            <a:normAutofit/>
          </a:bodyPr>
          <a:lstStyle>
            <a:extLst/>
          </a:lstStyle>
          <a:p>
            <a:r>
              <a:rPr lang="en-US" dirty="0" smtClean="0"/>
              <a:t>Click to edit Master title style</a:t>
            </a:r>
            <a:endParaRPr lang="en-US" dirty="0"/>
          </a:p>
        </p:txBody>
      </p:sp>
      <p:sp>
        <p:nvSpPr>
          <p:cNvPr id="1033" name="Text Placeholder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latin typeface="Arial" charset="0"/>
              </a:defRPr>
            </a:lvl1pPr>
            <a:extLst/>
          </a:lstStyle>
          <a:p>
            <a:pPr>
              <a:defRPr/>
            </a:pPr>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latin typeface="Arial" charset="0"/>
              </a:defRPr>
            </a:lvl1pPr>
            <a:extLst/>
          </a:lstStyle>
          <a:p>
            <a:pPr>
              <a:defRPr/>
            </a:pPr>
            <a:endParaRPr lang="en-US"/>
          </a:p>
        </p:txBody>
      </p:sp>
      <p:sp>
        <p:nvSpPr>
          <p:cNvPr id="22" name="Slide Number Placeholder 21"/>
          <p:cNvSpPr>
            <a:spLocks noGrp="1"/>
          </p:cNvSpPr>
          <p:nvPr>
            <p:ph type="sldNum" sz="quarter" idx="4"/>
          </p:nvPr>
        </p:nvSpPr>
        <p:spPr>
          <a:xfrm>
            <a:off x="8613775"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latin typeface="Arial" charset="0"/>
              </a:defRPr>
            </a:lvl1pPr>
            <a:extLst/>
          </a:lstStyle>
          <a:p>
            <a:pPr>
              <a:defRPr/>
            </a:pPr>
            <a:fld id="{A1CEA906-5AC1-472B-AA8B-20E6D05844A9}" type="slidenum">
              <a:rPr lang="en-US"/>
              <a:pPr>
                <a:defRPr/>
              </a:pPr>
              <a:t>‹#›</a:t>
            </a:fld>
            <a:endParaRPr lang="en-US" dirty="0"/>
          </a:p>
        </p:txBody>
      </p:sp>
      <p:sp>
        <p:nvSpPr>
          <p:cNvPr id="15" name="Rectangle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latin typeface="Cambria"/>
            </a:endParaRPr>
          </a:p>
        </p:txBody>
      </p:sp>
    </p:spTree>
  </p:cSld>
  <p:clrMap bg1="lt1" tx1="dk1" bg2="lt2" tx2="dk2" accent1="accent1" accent2="accent2" accent3="accent3" accent4="accent4" accent5="accent5" accent6="accent6" hlink="hlink" folHlink="folHlink"/>
  <p:sldLayoutIdLst>
    <p:sldLayoutId id="2147483962" r:id="rId1"/>
    <p:sldLayoutId id="2147483957" r:id="rId2"/>
    <p:sldLayoutId id="2147483963" r:id="rId3"/>
    <p:sldLayoutId id="2147483958" r:id="rId4"/>
    <p:sldLayoutId id="2147483964" r:id="rId5"/>
    <p:sldLayoutId id="2147483959" r:id="rId6"/>
    <p:sldLayoutId id="2147483965" r:id="rId7"/>
    <p:sldLayoutId id="2147483966" r:id="rId8"/>
    <p:sldLayoutId id="2147483967" r:id="rId9"/>
    <p:sldLayoutId id="2147483960" r:id="rId10"/>
    <p:sldLayoutId id="2147483961" r:id="rId11"/>
    <p:sldLayoutId id="2147483968" r:id="rId12"/>
  </p:sldLayoutIdLst>
  <p:txStyles>
    <p:titleStyle>
      <a:lvl1pPr algn="l" rtl="0" eaLnBrk="0" fontAlgn="base" hangingPunct="0">
        <a:spcBef>
          <a:spcPct val="0"/>
        </a:spcBef>
        <a:spcAft>
          <a:spcPct val="0"/>
        </a:spcAft>
        <a:defRPr sz="4300" kern="1200">
          <a:solidFill>
            <a:srgbClr val="55617C"/>
          </a:solidFill>
          <a:effectLst>
            <a:outerShdw blurRad="50000" dist="30000" dir="5400000" algn="tl" rotWithShape="0">
              <a:srgbClr val="000000">
                <a:alpha val="30000"/>
              </a:srgbClr>
            </a:outerShdw>
          </a:effectLst>
          <a:latin typeface="Cambria"/>
          <a:ea typeface="+mj-ea"/>
          <a:cs typeface="+mj-cs"/>
        </a:defRPr>
      </a:lvl1pPr>
      <a:lvl2pPr algn="l" rtl="0" eaLnBrk="0" fontAlgn="base" hangingPunct="0">
        <a:spcBef>
          <a:spcPct val="0"/>
        </a:spcBef>
        <a:spcAft>
          <a:spcPct val="0"/>
        </a:spcAft>
        <a:defRPr sz="4300">
          <a:solidFill>
            <a:srgbClr val="55617C"/>
          </a:solidFill>
          <a:latin typeface="Gill Sans MT" pitchFamily="34" charset="0"/>
        </a:defRPr>
      </a:lvl2pPr>
      <a:lvl3pPr algn="l" rtl="0" eaLnBrk="0" fontAlgn="base" hangingPunct="0">
        <a:spcBef>
          <a:spcPct val="0"/>
        </a:spcBef>
        <a:spcAft>
          <a:spcPct val="0"/>
        </a:spcAft>
        <a:defRPr sz="4300">
          <a:solidFill>
            <a:srgbClr val="55617C"/>
          </a:solidFill>
          <a:latin typeface="Gill Sans MT" pitchFamily="34" charset="0"/>
        </a:defRPr>
      </a:lvl3pPr>
      <a:lvl4pPr algn="l" rtl="0" eaLnBrk="0" fontAlgn="base" hangingPunct="0">
        <a:spcBef>
          <a:spcPct val="0"/>
        </a:spcBef>
        <a:spcAft>
          <a:spcPct val="0"/>
        </a:spcAft>
        <a:defRPr sz="4300">
          <a:solidFill>
            <a:srgbClr val="55617C"/>
          </a:solidFill>
          <a:latin typeface="Gill Sans MT" pitchFamily="34" charset="0"/>
        </a:defRPr>
      </a:lvl4pPr>
      <a:lvl5pPr algn="l" rtl="0" eaLnBrk="0" fontAlgn="base" hangingPunct="0">
        <a:spcBef>
          <a:spcPct val="0"/>
        </a:spcBef>
        <a:spcAft>
          <a:spcPct val="0"/>
        </a:spcAft>
        <a:defRPr sz="4300">
          <a:solidFill>
            <a:srgbClr val="55617C"/>
          </a:solidFill>
          <a:latin typeface="Gill Sans MT" pitchFamily="34" charset="0"/>
        </a:defRPr>
      </a:lvl5pPr>
      <a:lvl6pPr marL="457200" algn="l" rtl="0" fontAlgn="base">
        <a:spcBef>
          <a:spcPct val="0"/>
        </a:spcBef>
        <a:spcAft>
          <a:spcPct val="0"/>
        </a:spcAft>
        <a:defRPr sz="4300">
          <a:solidFill>
            <a:srgbClr val="55617C"/>
          </a:solidFill>
          <a:latin typeface="Gill Sans MT" pitchFamily="34" charset="0"/>
        </a:defRPr>
      </a:lvl6pPr>
      <a:lvl7pPr marL="914400" algn="l" rtl="0" fontAlgn="base">
        <a:spcBef>
          <a:spcPct val="0"/>
        </a:spcBef>
        <a:spcAft>
          <a:spcPct val="0"/>
        </a:spcAft>
        <a:defRPr sz="4300">
          <a:solidFill>
            <a:srgbClr val="55617C"/>
          </a:solidFill>
          <a:latin typeface="Gill Sans MT" pitchFamily="34" charset="0"/>
        </a:defRPr>
      </a:lvl7pPr>
      <a:lvl8pPr marL="1371600" algn="l" rtl="0" fontAlgn="base">
        <a:spcBef>
          <a:spcPct val="0"/>
        </a:spcBef>
        <a:spcAft>
          <a:spcPct val="0"/>
        </a:spcAft>
        <a:defRPr sz="4300">
          <a:solidFill>
            <a:srgbClr val="55617C"/>
          </a:solidFill>
          <a:latin typeface="Gill Sans MT" pitchFamily="34" charset="0"/>
        </a:defRPr>
      </a:lvl8pPr>
      <a:lvl9pPr marL="1828800" algn="l" rtl="0" fontAlgn="base">
        <a:spcBef>
          <a:spcPct val="0"/>
        </a:spcBef>
        <a:spcAft>
          <a:spcPct val="0"/>
        </a:spcAft>
        <a:defRPr sz="4300">
          <a:solidFill>
            <a:srgbClr val="55617C"/>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Cambria"/>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Cambria"/>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Cambria"/>
          <a:ea typeface="+mn-ea"/>
          <a:cs typeface="+mn-cs"/>
        </a:defRPr>
      </a:lvl3pPr>
      <a:lvl4pPr marL="1096963" indent="-173038" algn="l" rtl="0" eaLnBrk="0" fontAlgn="base" hangingPunct="0">
        <a:spcBef>
          <a:spcPct val="20000"/>
        </a:spcBef>
        <a:spcAft>
          <a:spcPct val="0"/>
        </a:spcAft>
        <a:buClr>
          <a:srgbClr val="E66C7D"/>
        </a:buClr>
        <a:buFont typeface="Wingdings 2" pitchFamily="18" charset="2"/>
        <a:buChar char=""/>
        <a:defRPr sz="2000" kern="1200">
          <a:solidFill>
            <a:schemeClr val="tx1"/>
          </a:solidFill>
          <a:latin typeface="Cambria"/>
          <a:ea typeface="+mn-ea"/>
          <a:cs typeface="+mn-cs"/>
        </a:defRPr>
      </a:lvl4pPr>
      <a:lvl5pPr marL="1296988" indent="-182563" algn="l" rtl="0" eaLnBrk="0" fontAlgn="base" hangingPunct="0">
        <a:spcBef>
          <a:spcPct val="20000"/>
        </a:spcBef>
        <a:spcAft>
          <a:spcPct val="0"/>
        </a:spcAft>
        <a:buClr>
          <a:srgbClr val="6BB76D"/>
        </a:buClr>
        <a:buFont typeface="Wingdings 2" pitchFamily="18" charset="2"/>
        <a:buChar char=""/>
        <a:defRPr sz="2000" kern="1200">
          <a:solidFill>
            <a:schemeClr val="tx1"/>
          </a:solidFill>
          <a:latin typeface="Cambria"/>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11E06E-58E3-41E8-A0E5-D371F471B95F}" type="datetimeFigureOut">
              <a:rPr lang="en-US" smtClean="0"/>
              <a:pPr/>
              <a:t>4/4/14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D0C949-58D9-481B-96AC-3A4451DEE94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hyperlink" Target="http://www.solarnavigator.net/history/adolf_hitler.htm" TargetMode="External"/><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2.png"/><Relationship Id="rId1" Type="http://schemas.microsoft.com/office/2007/relationships/media" Target="../media/media1.mp4"/><Relationship Id="rId2" Type="http://schemas.openxmlformats.org/officeDocument/2006/relationships/video" Target="../media/media1.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upload.wikimedia.org/wikipedia/commons/6/67/Reichsparteitag_1935.jpg" TargetMode="External"/><Relationship Id="rId3"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hyperlink" Target="http://upload.wikimedia.org/wikipedia/en/a/ad/Mussolini_standing_on_a_tank.jpg" TargetMode="External"/><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upload.wikimedia.org/wikipedia/commons/9/9e/Flag_of_Japan.svg" TargetMode="External"/><Relationship Id="rId4" Type="http://schemas.openxmlformats.org/officeDocument/2006/relationships/image" Target="../media/image27.png"/><Relationship Id="rId5" Type="http://schemas.openxmlformats.org/officeDocument/2006/relationships/image" Target="../media/image28.gif"/><Relationship Id="rId6" Type="http://schemas.openxmlformats.org/officeDocument/2006/relationships/image" Target="../media/image29.jpeg"/><Relationship Id="rId7"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hyperlink" Target="http://www.solarnavigator.net/history/the_battle_of_britain.ht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hyperlink" Target="http://upload.wikimedia.org/wikipedia/commons/9/9b/Carrier_shokaku.jpg" TargetMode="External"/><Relationship Id="rId4" Type="http://schemas.openxmlformats.org/officeDocument/2006/relationships/image" Target="../media/image53.jpeg"/><Relationship Id="rId5" Type="http://schemas.openxmlformats.org/officeDocument/2006/relationships/hyperlink" Target="http://upload.wikimedia.org/wikipedia/commons/a/a2/Jap_planes_preparing-Pearl_Harbor.jpg" TargetMode="External"/><Relationship Id="rId6" Type="http://schemas.openxmlformats.org/officeDocument/2006/relationships/image" Target="../media/image54.jpeg"/><Relationship Id="rId7"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6.jpeg"/></Relationships>
</file>

<file path=ppt/slides/_rels/slide34.xml.rels><?xml version="1.0" encoding="UTF-8" standalone="yes"?>
<Relationships xmlns="http://schemas.openxmlformats.org/package/2006/relationships"><Relationship Id="rId11" Type="http://schemas.openxmlformats.org/officeDocument/2006/relationships/hyperlink" Target="http://en.wikipedia.org/wiki/Ford_Island" TargetMode="External"/><Relationship Id="rId12" Type="http://schemas.openxmlformats.org/officeDocument/2006/relationships/hyperlink" Target="http://en.wikipedia.org/wiki/Hickam_Air_Force_Base" TargetMode="External"/><Relationship Id="rId13" Type="http://schemas.openxmlformats.org/officeDocument/2006/relationships/hyperlink" Target="http://upload.wikimedia.org/wikipedia/commons/4/4e/Pearlmap2.png" TargetMode="External"/><Relationship Id="rId1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en.wikipedia.org/wiki/USS_California_(BB-44)" TargetMode="External"/><Relationship Id="rId4" Type="http://schemas.openxmlformats.org/officeDocument/2006/relationships/hyperlink" Target="http://en.wikipedia.org/wiki/USS_Maryland_(BB-46)" TargetMode="External"/><Relationship Id="rId5" Type="http://schemas.openxmlformats.org/officeDocument/2006/relationships/hyperlink" Target="http://en.wikipedia.org/wiki/USS_Oklahoma_(BB-37)" TargetMode="External"/><Relationship Id="rId6" Type="http://schemas.openxmlformats.org/officeDocument/2006/relationships/hyperlink" Target="http://en.wikipedia.org/wiki/USS_Tennessee_(BB-43)" TargetMode="External"/><Relationship Id="rId7" Type="http://schemas.openxmlformats.org/officeDocument/2006/relationships/hyperlink" Target="http://en.wikipedia.org/wiki/USS_West_Virginia_(BB-48)" TargetMode="External"/><Relationship Id="rId8" Type="http://schemas.openxmlformats.org/officeDocument/2006/relationships/hyperlink" Target="http://en.wikipedia.org/wiki/USS_Arizona_(BB-39)" TargetMode="External"/><Relationship Id="rId9" Type="http://schemas.openxmlformats.org/officeDocument/2006/relationships/hyperlink" Target="http://en.wikipedia.org/wiki/USS_Nevada_(BB-36)" TargetMode="External"/><Relationship Id="rId10" Type="http://schemas.openxmlformats.org/officeDocument/2006/relationships/hyperlink" Target="http://en.wikipedia.org/wiki/USS_Pennsylvania_(BB-38)"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hyperlink" Target="http://upload.wikimedia.org/wikipedia/commons/1/1f/USS_California_sinking-Pearl_Harbor.jpg" TargetMode="External"/><Relationship Id="rId4" Type="http://schemas.openxmlformats.org/officeDocument/2006/relationships/image" Target="../media/image59.jpeg"/><Relationship Id="rId5"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hyperlink" Target="http://upload.wikimedia.org/wikipedia/commons/6/60/Pennsylvania-cassin-downes.jpg" TargetMode="External"/><Relationship Id="rId4"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hyperlink" Target="http://upload.wikimedia.org/wikipedia/commons/c/c3/NARA_28-1277a.gif" TargetMode="External"/><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hyperlink" Target="http://upload.wikimedia.org/wikipedia/commons/d/d4/PLanes_burning-Ford_Island-Pearl_Harbor.jpg"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4.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1.jpe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4" Type="http://schemas.openxmlformats.org/officeDocument/2006/relationships/image" Target="../media/image7.png"/><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eaLnBrk="1" hangingPunct="1">
              <a:defRPr/>
            </a:pPr>
            <a:r>
              <a:rPr lang="en-US" dirty="0" smtClean="0"/>
              <a:t>Some background information</a:t>
            </a:r>
          </a:p>
        </p:txBody>
      </p:sp>
      <p:sp>
        <p:nvSpPr>
          <p:cNvPr id="18435" name="Rectangle 3"/>
          <p:cNvSpPr>
            <a:spLocks noGrp="1" noChangeArrowheads="1"/>
          </p:cNvSpPr>
          <p:nvPr>
            <p:ph type="body" sz="half" idx="2"/>
          </p:nvPr>
        </p:nvSpPr>
        <p:spPr/>
        <p:txBody>
          <a:bodyPr/>
          <a:lstStyle/>
          <a:p>
            <a:pPr marL="0" indent="0" eaLnBrk="1" hangingPunct="1">
              <a:buFontTx/>
              <a:buNone/>
            </a:pPr>
            <a:r>
              <a:rPr lang="en-US" sz="3600" smtClean="0"/>
              <a:t>Dr. Seuss himself said that </a:t>
            </a:r>
            <a:r>
              <a:rPr lang="en-US" sz="3600" i="1" smtClean="0"/>
              <a:t>Yertle the Turtle</a:t>
            </a:r>
            <a:r>
              <a:rPr lang="en-US" sz="3600" smtClean="0"/>
              <a:t> was modeled after the rise of Hitler.  He wrote this book to express his feelings about fascism and Nazis.</a:t>
            </a:r>
          </a:p>
          <a:p>
            <a:pPr marL="0" indent="0" eaLnBrk="1" hangingPunct="1">
              <a:buFontTx/>
              <a:buNone/>
            </a:pPr>
            <a:endParaRPr lang="en-US" sz="3600" smtClean="0"/>
          </a:p>
        </p:txBody>
      </p:sp>
      <p:pic>
        <p:nvPicPr>
          <p:cNvPr id="18436" name="Picture 5" descr="seuss"/>
          <p:cNvPicPr>
            <a:picLocks noGrp="1" noChangeAspect="1" noChangeArrowheads="1"/>
          </p:cNvPicPr>
          <p:nvPr>
            <p:ph sz="half" idx="1"/>
          </p:nvPr>
        </p:nvPicPr>
        <p:blipFill>
          <a:blip r:embed="rId3" cstate="print"/>
          <a:srcRect/>
          <a:stretch>
            <a:fillRect/>
          </a:stretch>
        </p:blipFill>
        <p:spPr>
          <a:xfrm>
            <a:off x="1676400" y="1790700"/>
            <a:ext cx="2552700" cy="3657600"/>
          </a:xfrm>
          <a:noFill/>
        </p:spPr>
      </p:pic>
    </p:spTree>
  </p:cSld>
  <p:clrMapOvr>
    <a:masterClrMapping/>
  </p:clrMapOvr>
  <p:transition xmlns:p14="http://schemas.microsoft.com/office/powerpoint/2010/main" spd="med">
    <p:fade thruBlk="1"/>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38400" y="0"/>
            <a:ext cx="5275712" cy="6858000"/>
          </a:xfrm>
          <a:prstGeom prst="rect">
            <a:avLst/>
          </a:prstGeom>
        </p:spPr>
      </p:pic>
    </p:spTree>
    <p:extLst>
      <p:ext uri="{BB962C8B-B14F-4D97-AF65-F5344CB8AC3E}">
        <p14:creationId xmlns:p14="http://schemas.microsoft.com/office/powerpoint/2010/main" val="1463145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228600"/>
            <a:ext cx="7499350" cy="5105400"/>
          </a:xfrm>
        </p:spPr>
        <p:txBody>
          <a:bodyPr/>
          <a:lstStyle/>
          <a:p>
            <a:r>
              <a:rPr lang="en-US" sz="3600" dirty="0" smtClean="0"/>
              <a:t>C. </a:t>
            </a:r>
            <a:r>
              <a:rPr lang="en-US" sz="3600" dirty="0" smtClean="0"/>
              <a:t>Hard times </a:t>
            </a:r>
            <a:r>
              <a:rPr lang="en-US" sz="3600" dirty="0" smtClean="0"/>
              <a:t>were blamed on </a:t>
            </a:r>
            <a:r>
              <a:rPr lang="en-US" sz="3600" dirty="0" smtClean="0"/>
              <a:t>gov’ts &amp; how gov’ts </a:t>
            </a:r>
            <a:r>
              <a:rPr lang="en-US" sz="3600" dirty="0" smtClean="0"/>
              <a:t>acted.</a:t>
            </a:r>
          </a:p>
          <a:p>
            <a:r>
              <a:rPr lang="en-US" sz="3600" dirty="0" smtClean="0"/>
              <a:t>	1. Constitutional governments </a:t>
            </a:r>
            <a:r>
              <a:rPr lang="en-US" sz="3600" dirty="0" smtClean="0"/>
              <a:t>were slow </a:t>
            </a:r>
            <a:r>
              <a:rPr lang="en-US" sz="3600" dirty="0" smtClean="0"/>
              <a:t>to act. </a:t>
            </a:r>
            <a:endParaRPr lang="en-US" sz="3600" dirty="0"/>
          </a:p>
        </p:txBody>
      </p:sp>
      <p:pic>
        <p:nvPicPr>
          <p:cNvPr id="4" name="Picture 3"/>
          <p:cNvPicPr>
            <a:picLocks noChangeAspect="1"/>
          </p:cNvPicPr>
          <p:nvPr/>
        </p:nvPicPr>
        <p:blipFill>
          <a:blip r:embed="rId3"/>
          <a:stretch>
            <a:fillRect/>
          </a:stretch>
        </p:blipFill>
        <p:spPr>
          <a:xfrm>
            <a:off x="2286000" y="2514600"/>
            <a:ext cx="5181600" cy="412455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1371600" y="304800"/>
            <a:ext cx="7499350" cy="5410200"/>
          </a:xfrm>
        </p:spPr>
        <p:txBody>
          <a:bodyPr/>
          <a:lstStyle/>
          <a:p>
            <a:r>
              <a:rPr lang="en-US" sz="4000" dirty="0" smtClean="0"/>
              <a:t>2. Communist governments </a:t>
            </a:r>
            <a:r>
              <a:rPr lang="en-US" sz="4000" dirty="0" smtClean="0"/>
              <a:t>said all </a:t>
            </a:r>
            <a:r>
              <a:rPr lang="en-US" sz="4000" dirty="0" smtClean="0"/>
              <a:t>their people would be taken care of.</a:t>
            </a:r>
            <a:endParaRPr lang="en-US" sz="4000" dirty="0"/>
          </a:p>
        </p:txBody>
      </p:sp>
      <p:pic>
        <p:nvPicPr>
          <p:cNvPr id="83970" name="Picture 2" descr="http://bp2.blogger.com/_NzHG4HjtdwI/RwuPTO3xwWI/AAAAAAAAAS0/K52MNWLIazE/s400/160.jpg"/>
          <p:cNvPicPr>
            <a:picLocks noChangeAspect="1" noChangeArrowheads="1"/>
          </p:cNvPicPr>
          <p:nvPr/>
        </p:nvPicPr>
        <p:blipFill>
          <a:blip r:embed="rId3" cstate="print"/>
          <a:srcRect/>
          <a:stretch>
            <a:fillRect/>
          </a:stretch>
        </p:blipFill>
        <p:spPr bwMode="auto">
          <a:xfrm>
            <a:off x="685800" y="2895600"/>
            <a:ext cx="2545080" cy="3337810"/>
          </a:xfrm>
          <a:prstGeom prst="rect">
            <a:avLst/>
          </a:prstGeom>
          <a:noFill/>
        </p:spPr>
      </p:pic>
      <p:pic>
        <p:nvPicPr>
          <p:cNvPr id="83974" name="Picture 6" descr="http://ls.berkeley.edu/art-hum/framing/vol6/Mussolini-poster.jpg"/>
          <p:cNvPicPr>
            <a:picLocks noChangeAspect="1" noChangeArrowheads="1"/>
          </p:cNvPicPr>
          <p:nvPr/>
        </p:nvPicPr>
        <p:blipFill>
          <a:blip r:embed="rId4" cstate="print"/>
          <a:srcRect/>
          <a:stretch>
            <a:fillRect/>
          </a:stretch>
        </p:blipFill>
        <p:spPr bwMode="auto">
          <a:xfrm>
            <a:off x="3429000" y="2971800"/>
            <a:ext cx="2516981" cy="3221736"/>
          </a:xfrm>
          <a:prstGeom prst="rect">
            <a:avLst/>
          </a:prstGeom>
          <a:noFill/>
        </p:spPr>
      </p:pic>
      <p:pic>
        <p:nvPicPr>
          <p:cNvPr id="83976" name="Picture 8" descr="http://truepropaganda.com/images/nazi_propaganda_kdf_003.jpg"/>
          <p:cNvPicPr>
            <a:picLocks noChangeAspect="1" noChangeArrowheads="1"/>
          </p:cNvPicPr>
          <p:nvPr/>
        </p:nvPicPr>
        <p:blipFill>
          <a:blip r:embed="rId5" cstate="print"/>
          <a:srcRect/>
          <a:stretch>
            <a:fillRect/>
          </a:stretch>
        </p:blipFill>
        <p:spPr bwMode="auto">
          <a:xfrm>
            <a:off x="6172200" y="2971800"/>
            <a:ext cx="2244012" cy="323401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1435100" y="457200"/>
            <a:ext cx="7499350" cy="5791200"/>
          </a:xfrm>
        </p:spPr>
        <p:txBody>
          <a:bodyPr/>
          <a:lstStyle/>
          <a:p>
            <a:r>
              <a:rPr lang="en-US" sz="4000" dirty="0" smtClean="0"/>
              <a:t>3. Fascist governments were gaining support and producing results.  </a:t>
            </a:r>
            <a:endParaRPr lang="en-US" sz="4000" dirty="0"/>
          </a:p>
        </p:txBody>
      </p:sp>
      <p:pic>
        <p:nvPicPr>
          <p:cNvPr id="84994" name="Picture 2" descr="Benito Mussolini (left) and Adolf Hitler">
            <a:hlinkClick r:id="rId3" tooltip="Benito Mussolini (left) and Adolf Hitler"/>
          </p:cNvPr>
          <p:cNvPicPr>
            <a:picLocks noChangeAspect="1" noChangeArrowheads="1"/>
          </p:cNvPicPr>
          <p:nvPr/>
        </p:nvPicPr>
        <p:blipFill>
          <a:blip r:embed="rId4" cstate="print"/>
          <a:srcRect/>
          <a:stretch>
            <a:fillRect/>
          </a:stretch>
        </p:blipFill>
        <p:spPr bwMode="auto">
          <a:xfrm>
            <a:off x="3276600" y="2590800"/>
            <a:ext cx="3505200" cy="3890772"/>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III. Fascism </a:t>
            </a:r>
            <a:r>
              <a:rPr lang="en-US" b="1" dirty="0" smtClean="0"/>
              <a:t>&amp; Nationalism</a:t>
            </a:r>
            <a:endParaRPr lang="en-US" dirty="0"/>
          </a:p>
        </p:txBody>
      </p:sp>
      <p:sp>
        <p:nvSpPr>
          <p:cNvPr id="3" name="Content Placeholder 2"/>
          <p:cNvSpPr>
            <a:spLocks noGrp="1"/>
          </p:cNvSpPr>
          <p:nvPr>
            <p:ph idx="1"/>
          </p:nvPr>
        </p:nvSpPr>
        <p:spPr>
          <a:xfrm>
            <a:off x="1435100" y="1295400"/>
            <a:ext cx="7499350" cy="4953000"/>
          </a:xfrm>
        </p:spPr>
        <p:txBody>
          <a:bodyPr/>
          <a:lstStyle/>
          <a:p>
            <a:r>
              <a:rPr lang="en-US" sz="3600" dirty="0" smtClean="0"/>
              <a:t>A. Hitler </a:t>
            </a:r>
            <a:r>
              <a:rPr lang="en-US" sz="3600" dirty="0" smtClean="0"/>
              <a:t>joined GR </a:t>
            </a:r>
            <a:r>
              <a:rPr lang="en-US" sz="3600" dirty="0" smtClean="0"/>
              <a:t>government as chancellor in 1933. </a:t>
            </a:r>
          </a:p>
          <a:p>
            <a:r>
              <a:rPr lang="en-US" sz="3600" dirty="0" smtClean="0"/>
              <a:t>1. </a:t>
            </a:r>
            <a:r>
              <a:rPr lang="en-US" sz="3600" dirty="0" smtClean="0"/>
              <a:t>Quickly consolidated </a:t>
            </a:r>
            <a:r>
              <a:rPr lang="en-US" sz="3600" dirty="0" smtClean="0"/>
              <a:t>power </a:t>
            </a:r>
            <a:r>
              <a:rPr lang="en-US" sz="3600" dirty="0" smtClean="0"/>
              <a:t>&amp; ruled </a:t>
            </a:r>
            <a:r>
              <a:rPr lang="en-US" sz="3600" dirty="0" smtClean="0"/>
              <a:t>as a dictator, </a:t>
            </a:r>
            <a:r>
              <a:rPr lang="en-US" sz="3600" dirty="0" smtClean="0"/>
              <a:t>proclaimed </a:t>
            </a:r>
            <a:r>
              <a:rPr lang="en-US" sz="3600" dirty="0" smtClean="0"/>
              <a:t>the racial superiority of Aryans ("pure" Germans), the need for </a:t>
            </a:r>
            <a:r>
              <a:rPr lang="en-US" sz="3600" i="1" dirty="0" smtClean="0"/>
              <a:t>lebensraum</a:t>
            </a:r>
            <a:r>
              <a:rPr lang="en-US" sz="3600" dirty="0" smtClean="0"/>
              <a:t>, 			</a:t>
            </a:r>
            <a:r>
              <a:rPr lang="en-US" sz="3600" dirty="0" smtClean="0"/>
              <a:t>&amp; anti</a:t>
            </a:r>
            <a:r>
              <a:rPr lang="en-US" sz="3600" dirty="0" smtClean="0"/>
              <a:t>-Semitism</a:t>
            </a:r>
            <a:endParaRPr lang="en-US" sz="3600" dirty="0"/>
          </a:p>
        </p:txBody>
      </p:sp>
      <p:pic>
        <p:nvPicPr>
          <p:cNvPr id="4" name="Picture 2" descr="Adolf Hitler, chancellor of Germany, is welcomed at Nuremberg, 1933"/>
          <p:cNvPicPr>
            <a:picLocks noChangeAspect="1" noChangeArrowheads="1"/>
          </p:cNvPicPr>
          <p:nvPr/>
        </p:nvPicPr>
        <p:blipFill>
          <a:blip r:embed="rId3" cstate="print"/>
          <a:srcRect/>
          <a:stretch>
            <a:fillRect/>
          </a:stretch>
        </p:blipFill>
        <p:spPr bwMode="auto">
          <a:xfrm>
            <a:off x="25400" y="4953000"/>
            <a:ext cx="2971800" cy="1698172"/>
          </a:xfrm>
          <a:prstGeom prst="rect">
            <a:avLst/>
          </a:prstGeom>
          <a:noFill/>
        </p:spPr>
      </p:pic>
      <p:sp>
        <p:nvSpPr>
          <p:cNvPr id="5" name="TextBox 4"/>
          <p:cNvSpPr txBox="1"/>
          <p:nvPr/>
        </p:nvSpPr>
        <p:spPr>
          <a:xfrm>
            <a:off x="3124200" y="6550223"/>
            <a:ext cx="5867400" cy="307777"/>
          </a:xfrm>
          <a:prstGeom prst="rect">
            <a:avLst/>
          </a:prstGeom>
          <a:noFill/>
        </p:spPr>
        <p:txBody>
          <a:bodyPr wrap="square" rtlCol="0">
            <a:spAutoFit/>
          </a:bodyPr>
          <a:lstStyle/>
          <a:p>
            <a:r>
              <a:rPr lang="en-US" sz="1400" dirty="0" smtClean="0">
                <a:solidFill>
                  <a:schemeClr val="accent2"/>
                </a:solidFill>
              </a:rPr>
              <a:t>Adolf Hitler, chancellor of Germany, is welcomed at Nuremberg, 1933 </a:t>
            </a:r>
            <a:endParaRPr lang="en-US" sz="1400" dirty="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Hitler Speech</a:t>
            </a:r>
            <a:endParaRPr lang="en-US" dirty="0"/>
          </a:p>
        </p:txBody>
      </p:sp>
      <p:pic>
        <p:nvPicPr>
          <p:cNvPr id="4" name="Adolf Hitler Closing Speech Triumph Of The Will (1934 English Subtitl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1524000"/>
            <a:ext cx="8128000" cy="4419600"/>
          </a:xfrm>
          <a:prstGeom prst="rect">
            <a:avLst/>
          </a:prstGeom>
        </p:spPr>
      </p:pic>
    </p:spTree>
    <p:extLst>
      <p:ext uri="{BB962C8B-B14F-4D97-AF65-F5344CB8AC3E}">
        <p14:creationId xmlns:p14="http://schemas.microsoft.com/office/powerpoint/2010/main" val="427894826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idx="1"/>
          </p:nvPr>
        </p:nvSpPr>
        <p:spPr>
          <a:xfrm>
            <a:off x="1371600" y="609600"/>
            <a:ext cx="3200400" cy="6019800"/>
          </a:xfrm>
        </p:spPr>
        <p:txBody>
          <a:bodyPr/>
          <a:lstStyle/>
          <a:p>
            <a:pPr eaLnBrk="1" hangingPunct="1"/>
            <a:r>
              <a:rPr lang="en-US" sz="3600" dirty="0" smtClean="0"/>
              <a:t>2. </a:t>
            </a:r>
            <a:r>
              <a:rPr lang="en-US" sz="3600" dirty="0" smtClean="0"/>
              <a:t>GR's </a:t>
            </a:r>
            <a:r>
              <a:rPr lang="en-US" sz="3600" dirty="0" smtClean="0"/>
              <a:t>military </a:t>
            </a:r>
            <a:r>
              <a:rPr lang="en-US" sz="3600" dirty="0" smtClean="0"/>
              <a:t>rebuilt </a:t>
            </a:r>
            <a:r>
              <a:rPr lang="en-US" sz="3600" dirty="0" smtClean="0"/>
              <a:t>in defiance of </a:t>
            </a:r>
            <a:r>
              <a:rPr lang="en-US" sz="3600" dirty="0" smtClean="0"/>
              <a:t>Treaty </a:t>
            </a:r>
            <a:r>
              <a:rPr lang="en-US" sz="3600" dirty="0" smtClean="0"/>
              <a:t>of Versailles.</a:t>
            </a:r>
          </a:p>
          <a:p>
            <a:pPr eaLnBrk="1" hangingPunct="1">
              <a:buFont typeface="Arial" charset="0"/>
              <a:buChar char="•"/>
            </a:pPr>
            <a:endParaRPr lang="en-US" dirty="0" smtClean="0"/>
          </a:p>
          <a:p>
            <a:pPr eaLnBrk="1" hangingPunct="1"/>
            <a:r>
              <a:rPr lang="en-US" sz="1800" dirty="0" smtClean="0"/>
              <a:t>	</a:t>
            </a:r>
          </a:p>
          <a:p>
            <a:pPr eaLnBrk="1" hangingPunct="1"/>
            <a:r>
              <a:rPr lang="en-US" sz="1800" dirty="0" smtClean="0"/>
              <a:t>	Overview of the mass roll call of SA, SS, and NSKK troops. Nuremberg, November 9, 1935. </a:t>
            </a:r>
          </a:p>
          <a:p>
            <a:pPr eaLnBrk="1" hangingPunct="1">
              <a:buFont typeface="Arial" charset="0"/>
              <a:buChar char="•"/>
            </a:pPr>
            <a:endParaRPr lang="en-US" dirty="0" smtClean="0"/>
          </a:p>
        </p:txBody>
      </p:sp>
      <p:pic>
        <p:nvPicPr>
          <p:cNvPr id="74754" name="Picture 2" descr="Image:Reichsparteitag 1935.jpg">
            <a:hlinkClick r:id="rId2"/>
          </p:cNvPr>
          <p:cNvPicPr>
            <a:picLocks noChangeAspect="1" noChangeArrowheads="1"/>
          </p:cNvPicPr>
          <p:nvPr/>
        </p:nvPicPr>
        <p:blipFill>
          <a:blip r:embed="rId3" cstate="print"/>
          <a:srcRect/>
          <a:stretch>
            <a:fillRect/>
          </a:stretch>
        </p:blipFill>
        <p:spPr bwMode="auto">
          <a:xfrm>
            <a:off x="4495800" y="-1"/>
            <a:ext cx="4648200" cy="689176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100" y="838200"/>
            <a:ext cx="7499350" cy="5410200"/>
          </a:xfrm>
        </p:spPr>
        <p:txBody>
          <a:bodyPr/>
          <a:lstStyle/>
          <a:p>
            <a:r>
              <a:rPr lang="en-US" sz="3600" dirty="0" smtClean="0"/>
              <a:t>3. GR expansion </a:t>
            </a:r>
            <a:r>
              <a:rPr lang="en-US" sz="3600" dirty="0" smtClean="0">
                <a:sym typeface="Wingdings"/>
              </a:rPr>
              <a:t></a:t>
            </a:r>
            <a:r>
              <a:rPr lang="en-US" sz="3600" dirty="0" smtClean="0"/>
              <a:t>Rhineland </a:t>
            </a:r>
            <a:r>
              <a:rPr lang="en-US" sz="3600" dirty="0" smtClean="0"/>
              <a:t>(a </a:t>
            </a:r>
            <a:r>
              <a:rPr lang="en-US" sz="3600" dirty="0" smtClean="0"/>
              <a:t>FR-</a:t>
            </a:r>
            <a:r>
              <a:rPr lang="en-US" sz="3600" dirty="0" smtClean="0"/>
              <a:t>controlled region) in 1936 and the annexation of Austria in 1938. </a:t>
            </a:r>
            <a:endParaRPr lang="en-US" sz="3600" dirty="0"/>
          </a:p>
        </p:txBody>
      </p:sp>
      <p:pic>
        <p:nvPicPr>
          <p:cNvPr id="4" name="Picture 3"/>
          <p:cNvPicPr>
            <a:picLocks noChangeAspect="1"/>
          </p:cNvPicPr>
          <p:nvPr/>
        </p:nvPicPr>
        <p:blipFill>
          <a:blip r:embed="rId2"/>
          <a:stretch>
            <a:fillRect/>
          </a:stretch>
        </p:blipFill>
        <p:spPr>
          <a:xfrm>
            <a:off x="3581400" y="2667000"/>
            <a:ext cx="3102574" cy="400526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43000" y="1447800"/>
            <a:ext cx="2286000" cy="4800600"/>
          </a:xfrm>
        </p:spPr>
        <p:txBody>
          <a:bodyPr/>
          <a:lstStyle/>
          <a:p>
            <a:r>
              <a:rPr lang="en-US" sz="1800" dirty="0" smtClean="0"/>
              <a:t>	Soviet poster of 1930’s by Kukryniksy showing Western powers giving Hitler Czechoslovakia on a dish. Inscription in the flag:</a:t>
            </a:r>
          </a:p>
          <a:p>
            <a:r>
              <a:rPr lang="en-US" sz="1800" dirty="0" smtClean="0"/>
              <a:t>	"On towards the East!"</a:t>
            </a:r>
            <a:endParaRPr lang="en-US" sz="1800" dirty="0"/>
          </a:p>
        </p:txBody>
      </p:sp>
      <p:pic>
        <p:nvPicPr>
          <p:cNvPr id="115714" name="Picture 2" descr="http://content.answers.com/main/content/wp/en/5/50/Munchen1.jpg"/>
          <p:cNvPicPr>
            <a:picLocks noChangeAspect="1" noChangeArrowheads="1"/>
          </p:cNvPicPr>
          <p:nvPr/>
        </p:nvPicPr>
        <p:blipFill>
          <a:blip r:embed="rId2" cstate="print"/>
          <a:srcRect/>
          <a:stretch>
            <a:fillRect/>
          </a:stretch>
        </p:blipFill>
        <p:spPr bwMode="auto">
          <a:xfrm>
            <a:off x="3429001" y="-1"/>
            <a:ext cx="5715000" cy="686192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990600" y="990600"/>
            <a:ext cx="7943850" cy="5486400"/>
          </a:xfrm>
        </p:spPr>
        <p:txBody>
          <a:bodyPr/>
          <a:lstStyle/>
          <a:p>
            <a:pPr marL="365760">
              <a:spcBef>
                <a:spcPts val="0"/>
              </a:spcBef>
            </a:pPr>
            <a:r>
              <a:rPr lang="en-US" sz="3600" dirty="0" smtClean="0"/>
              <a:t>B. Mussolini seized 	</a:t>
            </a:r>
          </a:p>
          <a:p>
            <a:pPr marL="365760">
              <a:spcBef>
                <a:spcPts val="0"/>
              </a:spcBef>
            </a:pPr>
            <a:r>
              <a:rPr lang="en-US" sz="3600" dirty="0" smtClean="0"/>
              <a:t>	power in Italy as the </a:t>
            </a:r>
          </a:p>
          <a:p>
            <a:pPr marL="365760">
              <a:spcBef>
                <a:spcPts val="0"/>
              </a:spcBef>
            </a:pPr>
            <a:r>
              <a:rPr lang="en-US" sz="3600" dirty="0" smtClean="0"/>
              <a:t>	leader of the Fascist </a:t>
            </a:r>
          </a:p>
          <a:p>
            <a:pPr marL="365760">
              <a:spcBef>
                <a:spcPts val="0"/>
              </a:spcBef>
            </a:pPr>
            <a:r>
              <a:rPr lang="en-US" sz="3600" dirty="0" smtClean="0"/>
              <a:t>	Party in the 1920s.</a:t>
            </a:r>
          </a:p>
          <a:p>
            <a:r>
              <a:rPr lang="en-US" sz="3600" dirty="0" smtClean="0"/>
              <a:t>	1. He </a:t>
            </a:r>
            <a:r>
              <a:rPr lang="en-US" sz="3600" dirty="0" smtClean="0"/>
              <a:t>retook territories </a:t>
            </a:r>
            <a:r>
              <a:rPr lang="en-US" sz="3600" dirty="0" smtClean="0"/>
              <a:t>like Ethiopia in 1935. </a:t>
            </a:r>
            <a:r>
              <a:rPr lang="en-US" sz="3600" dirty="0" smtClean="0"/>
              <a:t> League </a:t>
            </a:r>
            <a:r>
              <a:rPr lang="en-US" sz="3600" dirty="0" smtClean="0"/>
              <a:t>of Nations protested, Italy </a:t>
            </a:r>
            <a:r>
              <a:rPr lang="en-US" sz="3600" dirty="0" smtClean="0"/>
              <a:t>resigned, &amp; joined GR in </a:t>
            </a:r>
            <a:r>
              <a:rPr lang="en-US" sz="3600" dirty="0" smtClean="0"/>
              <a:t>the Axis alliance. </a:t>
            </a:r>
            <a:endParaRPr lang="en-US" sz="3600" dirty="0"/>
          </a:p>
        </p:txBody>
      </p:sp>
      <p:pic>
        <p:nvPicPr>
          <p:cNvPr id="72706" name="Picture 2" descr="Image:Mussolini standing on a tank.jpg">
            <a:hlinkClick r:id="rId3"/>
          </p:cNvPr>
          <p:cNvPicPr>
            <a:picLocks noChangeAspect="1" noChangeArrowheads="1"/>
          </p:cNvPicPr>
          <p:nvPr/>
        </p:nvPicPr>
        <p:blipFill>
          <a:blip r:embed="rId4" cstate="print"/>
          <a:srcRect/>
          <a:stretch>
            <a:fillRect/>
          </a:stretch>
        </p:blipFill>
        <p:spPr bwMode="auto">
          <a:xfrm>
            <a:off x="5638800" y="228600"/>
            <a:ext cx="3267075" cy="2581276"/>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1066800" y="4038600"/>
            <a:ext cx="7696200" cy="2514600"/>
          </a:xfrm>
        </p:spPr>
        <p:txBody>
          <a:bodyPr/>
          <a:lstStyle/>
          <a:p>
            <a:pPr marL="596900" indent="-514350" eaLnBrk="1" hangingPunct="1">
              <a:buClr>
                <a:schemeClr val="accent2">
                  <a:lumMod val="50000"/>
                </a:schemeClr>
              </a:buClr>
              <a:buFont typeface="+mj-lt"/>
              <a:buAutoNum type="arabicPeriod"/>
            </a:pPr>
            <a:r>
              <a:rPr lang="en-US" dirty="0" smtClean="0"/>
              <a:t>What rights do we have in America? </a:t>
            </a:r>
          </a:p>
          <a:p>
            <a:pPr marL="596900" indent="-514350" eaLnBrk="1" hangingPunct="1">
              <a:buClr>
                <a:schemeClr val="accent2">
                  <a:lumMod val="50000"/>
                </a:schemeClr>
              </a:buClr>
              <a:buFont typeface="+mj-lt"/>
              <a:buAutoNum type="arabicPeriod"/>
            </a:pPr>
            <a:r>
              <a:rPr lang="en-US" dirty="0" smtClean="0"/>
              <a:t>Is it ever necessary to give up something for your country?  </a:t>
            </a:r>
          </a:p>
          <a:p>
            <a:pPr marL="596900" indent="-514350" eaLnBrk="1" hangingPunct="1">
              <a:buClr>
                <a:schemeClr val="accent2">
                  <a:lumMod val="50000"/>
                </a:schemeClr>
              </a:buClr>
              <a:buFont typeface="+mj-lt"/>
              <a:buAutoNum type="arabicPeriod"/>
            </a:pPr>
            <a:r>
              <a:rPr lang="en-US" dirty="0" smtClean="0"/>
              <a:t>What rights might you have to give up to build a stronger country?  </a:t>
            </a:r>
          </a:p>
        </p:txBody>
      </p:sp>
      <p:sp>
        <p:nvSpPr>
          <p:cNvPr id="4" name="Title 3"/>
          <p:cNvSpPr>
            <a:spLocks noGrp="1"/>
          </p:cNvSpPr>
          <p:nvPr>
            <p:ph type="title"/>
          </p:nvPr>
        </p:nvSpPr>
        <p:spPr>
          <a:xfrm>
            <a:off x="1219200" y="1371600"/>
            <a:ext cx="7715250" cy="2667000"/>
          </a:xfrm>
        </p:spPr>
        <p:txBody>
          <a:bodyPr>
            <a:normAutofit fontScale="90000"/>
          </a:bodyPr>
          <a:lstStyle/>
          <a:p>
            <a:pPr eaLnBrk="1" hangingPunct="1">
              <a:defRPr/>
            </a:pPr>
            <a:r>
              <a:rPr lang="en-US" sz="4400" dirty="0" smtClean="0"/>
              <a:t>Mack says:</a:t>
            </a:r>
            <a:br>
              <a:rPr lang="en-US" sz="4400" dirty="0" smtClean="0"/>
            </a:br>
            <a:r>
              <a:rPr lang="en-US" sz="4400" dirty="0" smtClean="0"/>
              <a:t>	“I know up on top you are seeing great sights, but down on the bottom we, too, should have </a:t>
            </a:r>
            <a:r>
              <a:rPr lang="en-US" sz="4400" i="1" dirty="0" smtClean="0"/>
              <a:t>rights</a:t>
            </a:r>
            <a:r>
              <a:rPr lang="en-US" sz="4400" dirty="0" smtClean="0"/>
              <a:t>!”</a:t>
            </a:r>
            <a:br>
              <a:rPr lang="en-US" sz="4400" dirty="0" smtClean="0"/>
            </a:br>
            <a:endParaRPr lang="en-US" dirty="0"/>
          </a:p>
        </p:txBody>
      </p:sp>
      <p:sp>
        <p:nvSpPr>
          <p:cNvPr id="5" name="TextBox 4"/>
          <p:cNvSpPr txBox="1"/>
          <p:nvPr/>
        </p:nvSpPr>
        <p:spPr>
          <a:xfrm>
            <a:off x="1219200" y="228600"/>
            <a:ext cx="7543800" cy="707886"/>
          </a:xfrm>
          <a:prstGeom prst="rect">
            <a:avLst/>
          </a:prstGeom>
          <a:noFill/>
        </p:spPr>
        <p:txBody>
          <a:bodyPr wrap="square" rtlCol="0">
            <a:spAutoFit/>
          </a:bodyPr>
          <a:lstStyle/>
          <a:p>
            <a:r>
              <a:rPr lang="en-US" sz="4000" dirty="0" smtClean="0">
                <a:latin typeface="Cambria"/>
              </a:rPr>
              <a:t>Title: </a:t>
            </a:r>
            <a:r>
              <a:rPr lang="en-US" sz="4000" dirty="0" err="1" smtClean="0">
                <a:latin typeface="Cambria"/>
              </a:rPr>
              <a:t>Yertle</a:t>
            </a:r>
            <a:r>
              <a:rPr lang="en-US" sz="4000" dirty="0" smtClean="0">
                <a:latin typeface="Cambria"/>
              </a:rPr>
              <a:t> the Turtle</a:t>
            </a:r>
            <a:endParaRPr lang="en-US" sz="4000" dirty="0">
              <a:latin typeface="Cambria"/>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Image:Flag of Japan.svg">
            <a:hlinkClick r:id="rId3"/>
          </p:cNvPr>
          <p:cNvPicPr>
            <a:picLocks noChangeAspect="1" noChangeArrowheads="1"/>
          </p:cNvPicPr>
          <p:nvPr/>
        </p:nvPicPr>
        <p:blipFill>
          <a:blip r:embed="rId4" cstate="print">
            <a:lum bright="70000" contrast="-70000"/>
          </a:blip>
          <a:srcRect/>
          <a:stretch>
            <a:fillRect/>
          </a:stretch>
        </p:blipFill>
        <p:spPr bwMode="auto">
          <a:xfrm>
            <a:off x="914400" y="0"/>
            <a:ext cx="8235316" cy="6858000"/>
          </a:xfrm>
          <a:prstGeom prst="rect">
            <a:avLst/>
          </a:prstGeom>
          <a:noFill/>
        </p:spPr>
      </p:pic>
      <p:sp>
        <p:nvSpPr>
          <p:cNvPr id="3" name="Content Placeholder 2"/>
          <p:cNvSpPr>
            <a:spLocks noGrp="1"/>
          </p:cNvSpPr>
          <p:nvPr>
            <p:ph idx="1"/>
          </p:nvPr>
        </p:nvSpPr>
        <p:spPr>
          <a:xfrm>
            <a:off x="1435100" y="609600"/>
            <a:ext cx="7499350" cy="5638800"/>
          </a:xfrm>
        </p:spPr>
        <p:txBody>
          <a:bodyPr>
            <a:normAutofit/>
          </a:bodyPr>
          <a:lstStyle/>
          <a:p>
            <a:r>
              <a:rPr lang="en-US" sz="3600" dirty="0" smtClean="0"/>
              <a:t>C. </a:t>
            </a:r>
            <a:r>
              <a:rPr lang="en-US" sz="3600" dirty="0" smtClean="0"/>
              <a:t>Japan seized </a:t>
            </a:r>
            <a:r>
              <a:rPr lang="en-US" sz="3600" dirty="0" smtClean="0"/>
              <a:t>Manchuria in 1931 </a:t>
            </a:r>
            <a:r>
              <a:rPr lang="en-US" sz="3600" dirty="0" smtClean="0"/>
              <a:t>&amp; N. </a:t>
            </a:r>
            <a:r>
              <a:rPr lang="en-US" sz="3600" dirty="0" smtClean="0"/>
              <a:t>China in 1937. </a:t>
            </a:r>
          </a:p>
          <a:p>
            <a:r>
              <a:rPr lang="en-US" sz="3600" dirty="0" smtClean="0"/>
              <a:t>	1. FDR responded by calling for a "quarantine" of aggressors like </a:t>
            </a:r>
            <a:r>
              <a:rPr lang="en-US" sz="3600" dirty="0" smtClean="0"/>
              <a:t>Japan</a:t>
            </a:r>
            <a:endParaRPr lang="en-US" sz="3600" dirty="0"/>
          </a:p>
        </p:txBody>
      </p:sp>
      <p:pic>
        <p:nvPicPr>
          <p:cNvPr id="4" name="Picture 2" descr="http://www.yen.org/images/yendestroyed1932.gif"/>
          <p:cNvPicPr>
            <a:picLocks noChangeAspect="1" noChangeArrowheads="1"/>
          </p:cNvPicPr>
          <p:nvPr/>
        </p:nvPicPr>
        <p:blipFill>
          <a:blip r:embed="rId5" cstate="print"/>
          <a:srcRect/>
          <a:stretch>
            <a:fillRect/>
          </a:stretch>
        </p:blipFill>
        <p:spPr bwMode="auto">
          <a:xfrm>
            <a:off x="5715000" y="4191000"/>
            <a:ext cx="3429000" cy="1545167"/>
          </a:xfrm>
          <a:prstGeom prst="rect">
            <a:avLst/>
          </a:prstGeom>
          <a:noFill/>
        </p:spPr>
      </p:pic>
      <p:pic>
        <p:nvPicPr>
          <p:cNvPr id="5" name="Picture 4" descr="http://picture.online.sh.cn/4/104/822/7935.jpg"/>
          <p:cNvPicPr>
            <a:picLocks noChangeAspect="1" noChangeArrowheads="1"/>
          </p:cNvPicPr>
          <p:nvPr/>
        </p:nvPicPr>
        <p:blipFill>
          <a:blip r:embed="rId6" cstate="print"/>
          <a:srcRect/>
          <a:stretch>
            <a:fillRect/>
          </a:stretch>
        </p:blipFill>
        <p:spPr bwMode="auto">
          <a:xfrm>
            <a:off x="685800" y="3962400"/>
            <a:ext cx="1708608" cy="2209800"/>
          </a:xfrm>
          <a:prstGeom prst="rect">
            <a:avLst/>
          </a:prstGeom>
          <a:noFill/>
        </p:spPr>
      </p:pic>
      <p:pic>
        <p:nvPicPr>
          <p:cNvPr id="6" name="Picture 6" descr="http://www.icp.org/atf/cf/%7BA0B4EE7B-5A90-46AB-AF37-7115A2D48F94%7D/rcapa_popup7.jpg"/>
          <p:cNvPicPr>
            <a:picLocks noChangeAspect="1" noChangeArrowheads="1"/>
          </p:cNvPicPr>
          <p:nvPr/>
        </p:nvPicPr>
        <p:blipFill>
          <a:blip r:embed="rId7" cstate="print"/>
          <a:srcRect/>
          <a:stretch>
            <a:fillRect/>
          </a:stretch>
        </p:blipFill>
        <p:spPr bwMode="auto">
          <a:xfrm>
            <a:off x="2590800" y="4267200"/>
            <a:ext cx="2830801" cy="16192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100" y="304800"/>
            <a:ext cx="7499350" cy="5943600"/>
          </a:xfrm>
        </p:spPr>
        <p:txBody>
          <a:bodyPr/>
          <a:lstStyle/>
          <a:p>
            <a:r>
              <a:rPr lang="en-US" sz="3600" dirty="0" smtClean="0"/>
              <a:t>	2. Japanese planes sank the American gunboat </a:t>
            </a:r>
            <a:r>
              <a:rPr lang="en-US" sz="3600" i="1" dirty="0" smtClean="0"/>
              <a:t>Panay</a:t>
            </a:r>
            <a:r>
              <a:rPr lang="en-US" sz="3600" dirty="0" smtClean="0"/>
              <a:t> on the Yangtze River in </a:t>
            </a:r>
            <a:r>
              <a:rPr lang="en-US" sz="3600" dirty="0" smtClean="0"/>
              <a:t>1937</a:t>
            </a:r>
            <a:endParaRPr lang="en-US" sz="3600" dirty="0"/>
          </a:p>
        </p:txBody>
      </p:sp>
      <p:pic>
        <p:nvPicPr>
          <p:cNvPr id="118786" name="Picture 2" descr="http://www.usspanay.org/images/sitePhotos/attacked02.jpg"/>
          <p:cNvPicPr>
            <a:picLocks noChangeAspect="1" noChangeArrowheads="1"/>
          </p:cNvPicPr>
          <p:nvPr/>
        </p:nvPicPr>
        <p:blipFill>
          <a:blip r:embed="rId3" cstate="print"/>
          <a:srcRect/>
          <a:stretch>
            <a:fillRect/>
          </a:stretch>
        </p:blipFill>
        <p:spPr bwMode="auto">
          <a:xfrm>
            <a:off x="4279557" y="2179275"/>
            <a:ext cx="4876800" cy="4647445"/>
          </a:xfrm>
          <a:prstGeom prst="rect">
            <a:avLst/>
          </a:prstGeom>
          <a:noFill/>
        </p:spPr>
      </p:pic>
      <p:pic>
        <p:nvPicPr>
          <p:cNvPr id="118788" name="Picture 4" descr="viewing bombers"/>
          <p:cNvPicPr>
            <a:picLocks noChangeAspect="1" noChangeArrowheads="1"/>
          </p:cNvPicPr>
          <p:nvPr/>
        </p:nvPicPr>
        <p:blipFill>
          <a:blip r:embed="rId4" cstate="print"/>
          <a:srcRect/>
          <a:stretch>
            <a:fillRect/>
          </a:stretch>
        </p:blipFill>
        <p:spPr bwMode="auto">
          <a:xfrm>
            <a:off x="914400" y="3733800"/>
            <a:ext cx="3181350" cy="2473244"/>
          </a:xfrm>
          <a:prstGeom prst="rect">
            <a:avLst/>
          </a:prstGeom>
          <a:noFill/>
        </p:spPr>
      </p:pic>
      <p:pic>
        <p:nvPicPr>
          <p:cNvPr id="118789" name="Picture 5" descr="Pantsless Gunner"/>
          <p:cNvPicPr>
            <a:picLocks noChangeAspect="1" noChangeArrowheads="1"/>
          </p:cNvPicPr>
          <p:nvPr/>
        </p:nvPicPr>
        <p:blipFill>
          <a:blip r:embed="rId5" cstate="print"/>
          <a:srcRect/>
          <a:stretch>
            <a:fillRect/>
          </a:stretch>
        </p:blipFill>
        <p:spPr bwMode="auto">
          <a:xfrm>
            <a:off x="1524000" y="2209800"/>
            <a:ext cx="1848273" cy="14097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IV. Isolationism</a:t>
            </a:r>
            <a:endParaRPr lang="en-US" dirty="0"/>
          </a:p>
        </p:txBody>
      </p:sp>
      <p:sp>
        <p:nvSpPr>
          <p:cNvPr id="3" name="Content Placeholder 2"/>
          <p:cNvSpPr>
            <a:spLocks noGrp="1"/>
          </p:cNvSpPr>
          <p:nvPr>
            <p:ph idx="1"/>
          </p:nvPr>
        </p:nvSpPr>
        <p:spPr>
          <a:xfrm>
            <a:off x="1435100" y="1066800"/>
            <a:ext cx="7499350" cy="5181600"/>
          </a:xfrm>
        </p:spPr>
        <p:txBody>
          <a:bodyPr/>
          <a:lstStyle/>
          <a:p>
            <a:r>
              <a:rPr lang="en-US" sz="3000" dirty="0" smtClean="0"/>
              <a:t>A. The </a:t>
            </a:r>
            <a:r>
              <a:rPr lang="en-US" sz="3000" dirty="0" smtClean="0"/>
              <a:t>U.S., BR &amp; FR didn’t </a:t>
            </a:r>
            <a:r>
              <a:rPr lang="en-US" sz="3000" dirty="0" smtClean="0"/>
              <a:t>want </a:t>
            </a:r>
            <a:r>
              <a:rPr lang="en-US" sz="3000" dirty="0" smtClean="0"/>
              <a:t>another </a:t>
            </a:r>
            <a:r>
              <a:rPr lang="en-US" sz="3000" dirty="0" smtClean="0"/>
              <a:t>war.</a:t>
            </a:r>
          </a:p>
          <a:p>
            <a:r>
              <a:rPr lang="en-US" sz="3000" dirty="0" smtClean="0"/>
              <a:t>	1. </a:t>
            </a:r>
            <a:r>
              <a:rPr lang="en-US" sz="3000" dirty="0" smtClean="0"/>
              <a:t>U.S. followed </a:t>
            </a:r>
            <a:r>
              <a:rPr lang="en-US" sz="3000" dirty="0" smtClean="0"/>
              <a:t>a policy of “Isolationism” from problems around the world. </a:t>
            </a:r>
          </a:p>
          <a:p>
            <a:r>
              <a:rPr lang="en-US" sz="3000" dirty="0" smtClean="0"/>
              <a:t>		</a:t>
            </a:r>
            <a:endParaRPr lang="en-US" sz="3000" b="1" dirty="0"/>
          </a:p>
        </p:txBody>
      </p:sp>
      <p:pic>
        <p:nvPicPr>
          <p:cNvPr id="4" name="Picture 3"/>
          <p:cNvPicPr>
            <a:picLocks noChangeAspect="1"/>
          </p:cNvPicPr>
          <p:nvPr/>
        </p:nvPicPr>
        <p:blipFill>
          <a:blip r:embed="rId3"/>
          <a:stretch>
            <a:fillRect/>
          </a:stretch>
        </p:blipFill>
        <p:spPr>
          <a:xfrm>
            <a:off x="3200400" y="3154325"/>
            <a:ext cx="2895600" cy="370367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304800"/>
            <a:ext cx="7499350" cy="4800600"/>
          </a:xfrm>
        </p:spPr>
        <p:txBody>
          <a:bodyPr/>
          <a:lstStyle/>
          <a:p>
            <a:r>
              <a:rPr lang="en-US" dirty="0" smtClean="0"/>
              <a:t>	2. </a:t>
            </a:r>
            <a:r>
              <a:rPr lang="en-US" dirty="0" smtClean="0"/>
              <a:t>BR &amp; FR willing </a:t>
            </a:r>
            <a:r>
              <a:rPr lang="en-US" dirty="0" smtClean="0"/>
              <a:t>to let Hitler get away with </a:t>
            </a:r>
            <a:r>
              <a:rPr lang="en-US" dirty="0" smtClean="0"/>
              <a:t>almost </a:t>
            </a:r>
            <a:r>
              <a:rPr lang="en-US" dirty="0" smtClean="0"/>
              <a:t>anything to keep from fighting a </a:t>
            </a:r>
            <a:r>
              <a:rPr lang="en-US" dirty="0" smtClean="0"/>
              <a:t>war</a:t>
            </a:r>
            <a:r>
              <a:rPr lang="en-US" dirty="0" smtClean="0"/>
              <a:t>.</a:t>
            </a:r>
          </a:p>
          <a:p>
            <a:endParaRPr lang="en-US" dirty="0"/>
          </a:p>
        </p:txBody>
      </p:sp>
      <p:pic>
        <p:nvPicPr>
          <p:cNvPr id="4" name="Picture 3"/>
          <p:cNvPicPr>
            <a:picLocks noChangeAspect="1"/>
          </p:cNvPicPr>
          <p:nvPr/>
        </p:nvPicPr>
        <p:blipFill>
          <a:blip r:embed="rId2"/>
          <a:stretch>
            <a:fillRect/>
          </a:stretch>
        </p:blipFill>
        <p:spPr>
          <a:xfrm>
            <a:off x="1905000" y="2057400"/>
            <a:ext cx="6121400" cy="4140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08000" y="12700"/>
            <a:ext cx="8128000" cy="6819900"/>
          </a:xfrm>
          <a:prstGeom prst="rect">
            <a:avLst/>
          </a:prstGeom>
        </p:spPr>
      </p:pic>
    </p:spTree>
    <p:extLst>
      <p:ext uri="{BB962C8B-B14F-4D97-AF65-F5344CB8AC3E}">
        <p14:creationId xmlns:p14="http://schemas.microsoft.com/office/powerpoint/2010/main" val="3774863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637"/>
            <a:ext cx="7499350" cy="1143000"/>
          </a:xfrm>
        </p:spPr>
        <p:txBody>
          <a:bodyPr/>
          <a:lstStyle/>
          <a:p>
            <a:pPr>
              <a:defRPr/>
            </a:pPr>
            <a:r>
              <a:rPr lang="en-US" b="1" dirty="0" smtClean="0"/>
              <a:t>V. The War in Europe</a:t>
            </a:r>
            <a:endParaRPr lang="en-US" dirty="0"/>
          </a:p>
        </p:txBody>
      </p:sp>
      <p:sp>
        <p:nvSpPr>
          <p:cNvPr id="38915" name="Content Placeholder 2"/>
          <p:cNvSpPr>
            <a:spLocks noGrp="1"/>
          </p:cNvSpPr>
          <p:nvPr>
            <p:ph idx="1"/>
          </p:nvPr>
        </p:nvSpPr>
        <p:spPr>
          <a:xfrm>
            <a:off x="838200" y="1066800"/>
            <a:ext cx="8096250" cy="5181600"/>
          </a:xfrm>
        </p:spPr>
        <p:txBody>
          <a:bodyPr/>
          <a:lstStyle/>
          <a:p>
            <a:r>
              <a:rPr lang="en-US" sz="3600" dirty="0" smtClean="0"/>
              <a:t>A. World War II began with Hitler’s invasion of Poland in 1939, followed shortly after by the </a:t>
            </a:r>
            <a:r>
              <a:rPr lang="en-US" sz="3600" dirty="0" smtClean="0"/>
              <a:t>USSR’s invasion </a:t>
            </a:r>
            <a:r>
              <a:rPr lang="en-US" sz="3600" dirty="0" smtClean="0"/>
              <a:t>of Poland </a:t>
            </a:r>
            <a:endParaRPr lang="en-US" sz="3600" dirty="0" smtClean="0"/>
          </a:p>
        </p:txBody>
      </p:sp>
      <p:pic>
        <p:nvPicPr>
          <p:cNvPr id="72706" name="Picture 2" descr="Polish infantry during the Polish September Campaign, September 1939."/>
          <p:cNvPicPr>
            <a:picLocks noChangeAspect="1" noChangeArrowheads="1"/>
          </p:cNvPicPr>
          <p:nvPr/>
        </p:nvPicPr>
        <p:blipFill>
          <a:blip r:embed="rId3" cstate="print"/>
          <a:srcRect/>
          <a:stretch>
            <a:fillRect/>
          </a:stretch>
        </p:blipFill>
        <p:spPr bwMode="auto">
          <a:xfrm>
            <a:off x="6477000" y="4572000"/>
            <a:ext cx="2209800" cy="1219200"/>
          </a:xfrm>
          <a:prstGeom prst="rect">
            <a:avLst/>
          </a:prstGeom>
          <a:noFill/>
        </p:spPr>
      </p:pic>
      <p:pic>
        <p:nvPicPr>
          <p:cNvPr id="3" name="Picture 2"/>
          <p:cNvPicPr>
            <a:picLocks noChangeAspect="1"/>
          </p:cNvPicPr>
          <p:nvPr/>
        </p:nvPicPr>
        <p:blipFill>
          <a:blip r:embed="rId4"/>
          <a:stretch>
            <a:fillRect/>
          </a:stretch>
        </p:blipFill>
        <p:spPr>
          <a:xfrm>
            <a:off x="914400" y="3352800"/>
            <a:ext cx="5410200" cy="338725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381000"/>
            <a:ext cx="7499350" cy="4495800"/>
          </a:xfrm>
        </p:spPr>
        <p:txBody>
          <a:bodyPr/>
          <a:lstStyle/>
          <a:p>
            <a:r>
              <a:rPr lang="en-US" dirty="0" smtClean="0"/>
              <a:t>B. During the first </a:t>
            </a:r>
            <a:r>
              <a:rPr lang="en-US" dirty="0" smtClean="0"/>
              <a:t>2 years </a:t>
            </a:r>
            <a:r>
              <a:rPr lang="en-US" dirty="0" smtClean="0"/>
              <a:t>of the war, the US stayed officially </a:t>
            </a:r>
            <a:r>
              <a:rPr lang="en-US" dirty="0" smtClean="0"/>
              <a:t>neutral</a:t>
            </a:r>
            <a:endParaRPr lang="en-US" dirty="0" smtClean="0"/>
          </a:p>
        </p:txBody>
      </p:sp>
      <p:pic>
        <p:nvPicPr>
          <p:cNvPr id="4" name="Picture 4" descr="A Royal Air Force Spitfire, one of the fighters many thank for winning the Battle of Britain">
            <a:hlinkClick r:id="rId2"/>
          </p:cNvPr>
          <p:cNvPicPr>
            <a:picLocks noChangeAspect="1" noChangeArrowheads="1"/>
          </p:cNvPicPr>
          <p:nvPr/>
        </p:nvPicPr>
        <p:blipFill>
          <a:blip r:embed="rId3" cstate="print"/>
          <a:srcRect/>
          <a:stretch>
            <a:fillRect/>
          </a:stretch>
        </p:blipFill>
        <p:spPr bwMode="auto">
          <a:xfrm>
            <a:off x="4343400" y="3717605"/>
            <a:ext cx="4800600" cy="3140395"/>
          </a:xfrm>
          <a:prstGeom prst="rect">
            <a:avLst/>
          </a:prstGeom>
          <a:noFill/>
        </p:spPr>
      </p:pic>
      <p:pic>
        <p:nvPicPr>
          <p:cNvPr id="5" name="Picture 4"/>
          <p:cNvPicPr>
            <a:picLocks noChangeAspect="1"/>
          </p:cNvPicPr>
          <p:nvPr/>
        </p:nvPicPr>
        <p:blipFill>
          <a:blip r:embed="rId4"/>
          <a:stretch>
            <a:fillRect/>
          </a:stretch>
        </p:blipFill>
        <p:spPr>
          <a:xfrm>
            <a:off x="152400" y="1648939"/>
            <a:ext cx="4252683" cy="517268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39939" name="Content Placeholder 2"/>
          <p:cNvSpPr>
            <a:spLocks noGrp="1"/>
          </p:cNvSpPr>
          <p:nvPr>
            <p:ph idx="1"/>
          </p:nvPr>
        </p:nvSpPr>
        <p:spPr>
          <a:xfrm>
            <a:off x="1435100" y="1447800"/>
            <a:ext cx="5194300" cy="4800600"/>
          </a:xfrm>
        </p:spPr>
        <p:txBody>
          <a:bodyPr/>
          <a:lstStyle/>
          <a:p>
            <a:r>
              <a:rPr lang="en-US" sz="3600" dirty="0" smtClean="0"/>
              <a:t>B. In mid-1941, Hitler broke his non-aggression treaty with the </a:t>
            </a:r>
            <a:r>
              <a:rPr lang="en-US" sz="3600" dirty="0" smtClean="0"/>
              <a:t>USSR (</a:t>
            </a:r>
            <a:r>
              <a:rPr lang="en-US" sz="3600" dirty="0" smtClean="0"/>
              <a:t>Operation Barbarossa) </a:t>
            </a:r>
            <a:endParaRPr lang="en-US" sz="3600" dirty="0"/>
          </a:p>
        </p:txBody>
      </p:sp>
      <p:pic>
        <p:nvPicPr>
          <p:cNvPr id="67586" name="Picture 2" descr="russianplane1.jpg"/>
          <p:cNvPicPr>
            <a:picLocks noChangeAspect="1" noChangeArrowheads="1"/>
          </p:cNvPicPr>
          <p:nvPr/>
        </p:nvPicPr>
        <p:blipFill>
          <a:blip r:embed="rId3" cstate="print"/>
          <a:srcRect/>
          <a:stretch>
            <a:fillRect/>
          </a:stretch>
        </p:blipFill>
        <p:spPr bwMode="auto">
          <a:xfrm>
            <a:off x="6549377" y="0"/>
            <a:ext cx="2594623" cy="3810000"/>
          </a:xfrm>
          <a:prstGeom prst="rect">
            <a:avLst/>
          </a:prstGeom>
          <a:noFill/>
        </p:spPr>
      </p:pic>
      <p:pic>
        <p:nvPicPr>
          <p:cNvPr id="69634" name="Picture 2" descr="[Prevraschenie.jpg]"/>
          <p:cNvPicPr>
            <a:picLocks noChangeAspect="1" noChangeArrowheads="1"/>
          </p:cNvPicPr>
          <p:nvPr/>
        </p:nvPicPr>
        <p:blipFill>
          <a:blip r:embed="rId4" cstate="print"/>
          <a:srcRect/>
          <a:stretch>
            <a:fillRect/>
          </a:stretch>
        </p:blipFill>
        <p:spPr bwMode="auto">
          <a:xfrm>
            <a:off x="7010400" y="3810001"/>
            <a:ext cx="2133600" cy="3048000"/>
          </a:xfrm>
          <a:prstGeom prst="rect">
            <a:avLst/>
          </a:prstGeom>
          <a:noFill/>
        </p:spPr>
      </p:pic>
      <p:pic>
        <p:nvPicPr>
          <p:cNvPr id="69636" name="Picture 4" descr="http://bp3.blogger.com/_NzHG4HjtdwI/R0bk4QX-mWI/AAAAAAAAAXU/_9oTubWAk3s/s400/Drang+nach+osten.jpg"/>
          <p:cNvPicPr>
            <a:picLocks noChangeAspect="1" noChangeArrowheads="1"/>
          </p:cNvPicPr>
          <p:nvPr/>
        </p:nvPicPr>
        <p:blipFill>
          <a:blip r:embed="rId5" cstate="print"/>
          <a:srcRect/>
          <a:stretch>
            <a:fillRect/>
          </a:stretch>
        </p:blipFill>
        <p:spPr bwMode="auto">
          <a:xfrm>
            <a:off x="0" y="4228355"/>
            <a:ext cx="1676399" cy="262964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7456"/>
            <a:ext cx="8077200" cy="4800600"/>
          </a:xfrm>
        </p:spPr>
        <p:txBody>
          <a:bodyPr/>
          <a:lstStyle/>
          <a:p>
            <a:r>
              <a:rPr lang="en-US" dirty="0" smtClean="0"/>
              <a:t>	1. Hitler </a:t>
            </a:r>
            <a:r>
              <a:rPr lang="en-US" dirty="0" smtClean="0"/>
              <a:t>unprepared </a:t>
            </a:r>
            <a:r>
              <a:rPr lang="en-US" dirty="0" smtClean="0"/>
              <a:t>for </a:t>
            </a:r>
            <a:r>
              <a:rPr lang="en-US" dirty="0" smtClean="0"/>
              <a:t>lengthy </a:t>
            </a:r>
            <a:r>
              <a:rPr lang="en-US" dirty="0" smtClean="0"/>
              <a:t>invasion needed to win in the </a:t>
            </a:r>
            <a:r>
              <a:rPr lang="en-US" dirty="0" smtClean="0"/>
              <a:t>USSR</a:t>
            </a:r>
            <a:endParaRPr lang="en-US" dirty="0" smtClean="0"/>
          </a:p>
          <a:p>
            <a:r>
              <a:rPr lang="en-US" dirty="0"/>
              <a:t> </a:t>
            </a:r>
            <a:r>
              <a:rPr lang="en-US" dirty="0" smtClean="0"/>
              <a:t>  2</a:t>
            </a:r>
            <a:r>
              <a:rPr lang="en-US" dirty="0" smtClean="0"/>
              <a:t>. </a:t>
            </a:r>
            <a:r>
              <a:rPr lang="en-US" dirty="0" smtClean="0"/>
              <a:t>Nazi </a:t>
            </a:r>
            <a:r>
              <a:rPr lang="en-US" dirty="0" smtClean="0"/>
              <a:t>army refined its killing techniques in the </a:t>
            </a:r>
            <a:r>
              <a:rPr lang="en-US" dirty="0" smtClean="0"/>
              <a:t>USSR targeting  Communist </a:t>
            </a:r>
            <a:r>
              <a:rPr lang="en-US" dirty="0" smtClean="0"/>
              <a:t>politicians </a:t>
            </a:r>
            <a:r>
              <a:rPr lang="en-US" dirty="0" smtClean="0"/>
              <a:t>&amp; Jews.</a:t>
            </a:r>
            <a:endParaRPr lang="en-US" dirty="0"/>
          </a:p>
        </p:txBody>
      </p:sp>
      <p:pic>
        <p:nvPicPr>
          <p:cNvPr id="4" name="Picture 3"/>
          <p:cNvPicPr>
            <a:picLocks noChangeAspect="1"/>
          </p:cNvPicPr>
          <p:nvPr/>
        </p:nvPicPr>
        <p:blipFill>
          <a:blip r:embed="rId3"/>
          <a:stretch>
            <a:fillRect/>
          </a:stretch>
        </p:blipFill>
        <p:spPr>
          <a:xfrm>
            <a:off x="304800" y="2819400"/>
            <a:ext cx="2898811" cy="3920154"/>
          </a:xfrm>
          <a:prstGeom prst="rect">
            <a:avLst/>
          </a:prstGeom>
        </p:spPr>
      </p:pic>
      <p:pic>
        <p:nvPicPr>
          <p:cNvPr id="5" name="Picture 4"/>
          <p:cNvPicPr>
            <a:picLocks noChangeAspect="1"/>
          </p:cNvPicPr>
          <p:nvPr/>
        </p:nvPicPr>
        <p:blipFill>
          <a:blip r:embed="rId4"/>
          <a:stretch>
            <a:fillRect/>
          </a:stretch>
        </p:blipFill>
        <p:spPr>
          <a:xfrm>
            <a:off x="3200400" y="3581400"/>
            <a:ext cx="5820321" cy="243577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i="1" dirty="0" smtClean="0"/>
              <a:t>St. Louis </a:t>
            </a:r>
            <a:r>
              <a:rPr lang="en-US" dirty="0" smtClean="0"/>
              <a:t>Turned Back</a:t>
            </a:r>
            <a:endParaRPr lang="en-US" i="1" dirty="0"/>
          </a:p>
        </p:txBody>
      </p:sp>
      <p:pic>
        <p:nvPicPr>
          <p:cNvPr id="6" name="Content Placeholder 5"/>
          <p:cNvPicPr>
            <a:picLocks noGrp="1" noChangeAspect="1"/>
          </p:cNvPicPr>
          <p:nvPr>
            <p:ph idx="1"/>
          </p:nvPr>
        </p:nvPicPr>
        <p:blipFill>
          <a:blip r:embed="rId3"/>
          <a:srcRect t="6478" b="6478"/>
          <a:stretch>
            <a:fillRect/>
          </a:stretch>
        </p:blipFill>
        <p:spPr>
          <a:xfrm>
            <a:off x="0" y="1295400"/>
            <a:ext cx="5475716" cy="3505200"/>
          </a:xfrm>
        </p:spPr>
      </p:pic>
      <p:pic>
        <p:nvPicPr>
          <p:cNvPr id="8" name="Picture 7"/>
          <p:cNvPicPr>
            <a:picLocks noChangeAspect="1"/>
          </p:cNvPicPr>
          <p:nvPr/>
        </p:nvPicPr>
        <p:blipFill>
          <a:blip r:embed="rId4"/>
          <a:stretch>
            <a:fillRect/>
          </a:stretch>
        </p:blipFill>
        <p:spPr>
          <a:xfrm>
            <a:off x="5867400" y="1295400"/>
            <a:ext cx="2489200" cy="3263900"/>
          </a:xfrm>
          <a:prstGeom prst="rect">
            <a:avLst/>
          </a:prstGeom>
        </p:spPr>
      </p:pic>
      <p:pic>
        <p:nvPicPr>
          <p:cNvPr id="9" name="Picture 8"/>
          <p:cNvPicPr>
            <a:picLocks noChangeAspect="1"/>
          </p:cNvPicPr>
          <p:nvPr/>
        </p:nvPicPr>
        <p:blipFill>
          <a:blip r:embed="rId5"/>
          <a:stretch>
            <a:fillRect/>
          </a:stretch>
        </p:blipFill>
        <p:spPr>
          <a:xfrm>
            <a:off x="4724400" y="4529991"/>
            <a:ext cx="2297756" cy="2362200"/>
          </a:xfrm>
          <a:prstGeom prst="rect">
            <a:avLst/>
          </a:prstGeom>
        </p:spPr>
      </p:pic>
    </p:spTree>
    <p:extLst>
      <p:ext uri="{BB962C8B-B14F-4D97-AF65-F5344CB8AC3E}">
        <p14:creationId xmlns:p14="http://schemas.microsoft.com/office/powerpoint/2010/main" val="3259052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286000"/>
            <a:ext cx="7802880" cy="2240280"/>
          </a:xfrm>
        </p:spPr>
        <p:txBody>
          <a:bodyPr>
            <a:normAutofit/>
          </a:bodyPr>
          <a:lstStyle/>
          <a:p>
            <a:r>
              <a:rPr lang="en-US" sz="6000" dirty="0" smtClean="0"/>
              <a:t>Causes of World War </a:t>
            </a:r>
            <a:r>
              <a:rPr lang="en-US" sz="6000" dirty="0" smtClean="0"/>
              <a:t>II</a:t>
            </a:r>
            <a:endParaRPr lang="en-US" sz="6000"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idx="1"/>
          </p:nvPr>
        </p:nvSpPr>
        <p:spPr>
          <a:xfrm>
            <a:off x="1435100" y="0"/>
            <a:ext cx="7499350" cy="6248400"/>
          </a:xfrm>
        </p:spPr>
        <p:txBody>
          <a:bodyPr/>
          <a:lstStyle/>
          <a:p>
            <a:r>
              <a:rPr lang="en-US" sz="3600" dirty="0" smtClean="0"/>
              <a:t>C. Despite strong isolationist sentiment at home, the US increasingly helped </a:t>
            </a:r>
            <a:r>
              <a:rPr lang="en-US" sz="3600" dirty="0" smtClean="0"/>
              <a:t>BR.  </a:t>
            </a:r>
            <a:endParaRPr lang="en-US" sz="3600" dirty="0" smtClean="0"/>
          </a:p>
          <a:p>
            <a:r>
              <a:rPr lang="en-US" sz="3600" dirty="0" smtClean="0"/>
              <a:t>1. </a:t>
            </a:r>
            <a:r>
              <a:rPr lang="en-US" sz="3600" dirty="0" smtClean="0"/>
              <a:t>Lend</a:t>
            </a:r>
            <a:r>
              <a:rPr lang="en-US" sz="3600" dirty="0" smtClean="0"/>
              <a:t>-Lease </a:t>
            </a:r>
            <a:r>
              <a:rPr lang="en-US" sz="3600" dirty="0" smtClean="0"/>
              <a:t>Act</a:t>
            </a:r>
            <a:endParaRPr lang="en-US" sz="3600" dirty="0" smtClean="0"/>
          </a:p>
          <a:p>
            <a:r>
              <a:rPr lang="en-US" sz="3600" dirty="0" smtClean="0"/>
              <a:t>			</a:t>
            </a:r>
            <a:endParaRPr lang="en-US" sz="3600" dirty="0"/>
          </a:p>
        </p:txBody>
      </p:sp>
      <p:pic>
        <p:nvPicPr>
          <p:cNvPr id="67586" name="Picture 2" descr="http://www.theeasternfront.co.uk/Graphics/Gallery%20Lend%20Lease%20Shipment.jpg"/>
          <p:cNvPicPr>
            <a:picLocks noChangeAspect="1" noChangeArrowheads="1"/>
          </p:cNvPicPr>
          <p:nvPr/>
        </p:nvPicPr>
        <p:blipFill>
          <a:blip r:embed="rId3" cstate="print"/>
          <a:srcRect/>
          <a:stretch>
            <a:fillRect/>
          </a:stretch>
        </p:blipFill>
        <p:spPr bwMode="auto">
          <a:xfrm>
            <a:off x="228600" y="2438400"/>
            <a:ext cx="3124200" cy="2562225"/>
          </a:xfrm>
          <a:prstGeom prst="rect">
            <a:avLst/>
          </a:prstGeom>
          <a:noFill/>
        </p:spPr>
      </p:pic>
      <p:pic>
        <p:nvPicPr>
          <p:cNvPr id="2" name="Picture 1"/>
          <p:cNvPicPr>
            <a:picLocks noChangeAspect="1"/>
          </p:cNvPicPr>
          <p:nvPr/>
        </p:nvPicPr>
        <p:blipFill>
          <a:blip r:embed="rId4"/>
          <a:stretch>
            <a:fillRect/>
          </a:stretch>
        </p:blipFill>
        <p:spPr>
          <a:xfrm>
            <a:off x="1752600" y="4266308"/>
            <a:ext cx="3184819" cy="2583242"/>
          </a:xfrm>
          <a:prstGeom prst="rect">
            <a:avLst/>
          </a:prstGeom>
        </p:spPr>
      </p:pic>
      <p:pic>
        <p:nvPicPr>
          <p:cNvPr id="3" name="Picture 2"/>
          <p:cNvPicPr>
            <a:picLocks noChangeAspect="1"/>
          </p:cNvPicPr>
          <p:nvPr/>
        </p:nvPicPr>
        <p:blipFill>
          <a:blip r:embed="rId5"/>
          <a:stretch>
            <a:fillRect/>
          </a:stretch>
        </p:blipFill>
        <p:spPr>
          <a:xfrm>
            <a:off x="5011623" y="1981200"/>
            <a:ext cx="4132377" cy="4521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499350" cy="1143000"/>
          </a:xfrm>
        </p:spPr>
        <p:txBody>
          <a:bodyPr/>
          <a:lstStyle/>
          <a:p>
            <a:pPr>
              <a:defRPr/>
            </a:pPr>
            <a:r>
              <a:rPr lang="en-US" b="1" dirty="0" smtClean="0"/>
              <a:t>VI. </a:t>
            </a:r>
            <a:r>
              <a:rPr lang="en-US" b="1" dirty="0" smtClean="0"/>
              <a:t>War </a:t>
            </a:r>
            <a:r>
              <a:rPr lang="en-US" b="1" dirty="0" smtClean="0"/>
              <a:t>in Asia</a:t>
            </a:r>
            <a:endParaRPr lang="en-US" dirty="0"/>
          </a:p>
        </p:txBody>
      </p:sp>
      <p:sp>
        <p:nvSpPr>
          <p:cNvPr id="41987" name="Content Placeholder 2"/>
          <p:cNvSpPr>
            <a:spLocks noGrp="1"/>
          </p:cNvSpPr>
          <p:nvPr>
            <p:ph idx="1"/>
          </p:nvPr>
        </p:nvSpPr>
        <p:spPr>
          <a:xfrm>
            <a:off x="990600" y="609600"/>
            <a:ext cx="8153400" cy="5105400"/>
          </a:xfrm>
        </p:spPr>
        <p:txBody>
          <a:bodyPr/>
          <a:lstStyle/>
          <a:p>
            <a:r>
              <a:rPr lang="en-US" sz="3600" dirty="0" smtClean="0"/>
              <a:t>A. During </a:t>
            </a:r>
            <a:r>
              <a:rPr lang="en-US" sz="3600" dirty="0" smtClean="0"/>
              <a:t>1930s Japan </a:t>
            </a:r>
            <a:r>
              <a:rPr lang="en-US" sz="3600" dirty="0" smtClean="0"/>
              <a:t>sought military </a:t>
            </a:r>
            <a:r>
              <a:rPr lang="en-US" sz="3600" dirty="0" smtClean="0"/>
              <a:t>&amp; economic </a:t>
            </a:r>
            <a:r>
              <a:rPr lang="en-US" sz="3600" dirty="0" smtClean="0"/>
              <a:t>domination over Asia. </a:t>
            </a:r>
          </a:p>
          <a:p>
            <a:r>
              <a:rPr lang="en-US" sz="3600" dirty="0" smtClean="0"/>
              <a:t>B. </a:t>
            </a:r>
            <a:r>
              <a:rPr lang="en-US" sz="3600" dirty="0" smtClean="0"/>
              <a:t>U.S. refused </a:t>
            </a:r>
            <a:r>
              <a:rPr lang="en-US" sz="3600" dirty="0" smtClean="0"/>
              <a:t>to recognize Japanese conquests in Asia </a:t>
            </a:r>
            <a:r>
              <a:rPr lang="en-US" sz="3600" dirty="0" smtClean="0"/>
              <a:t>&amp; imposed </a:t>
            </a:r>
            <a:r>
              <a:rPr lang="en-US" sz="3600" dirty="0" smtClean="0"/>
              <a:t>an embargo on exports of oil and steel to Japan. </a:t>
            </a:r>
          </a:p>
        </p:txBody>
      </p:sp>
      <p:pic>
        <p:nvPicPr>
          <p:cNvPr id="3" name="Picture 2"/>
          <p:cNvPicPr>
            <a:picLocks noChangeAspect="1"/>
          </p:cNvPicPr>
          <p:nvPr/>
        </p:nvPicPr>
        <p:blipFill>
          <a:blip r:embed="rId3"/>
          <a:stretch>
            <a:fillRect/>
          </a:stretch>
        </p:blipFill>
        <p:spPr>
          <a:xfrm>
            <a:off x="3352800" y="3465469"/>
            <a:ext cx="4343400" cy="338271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2"/>
          <p:cNvSpPr>
            <a:spLocks noGrp="1"/>
          </p:cNvSpPr>
          <p:nvPr>
            <p:ph idx="1"/>
          </p:nvPr>
        </p:nvSpPr>
        <p:spPr>
          <a:xfrm>
            <a:off x="1435100" y="533400"/>
            <a:ext cx="7499350" cy="5715000"/>
          </a:xfrm>
        </p:spPr>
        <p:txBody>
          <a:bodyPr/>
          <a:lstStyle/>
          <a:p>
            <a:r>
              <a:rPr lang="en-US" sz="3600" dirty="0" smtClean="0"/>
              <a:t>C. While negotiating with the US and </a:t>
            </a:r>
            <a:r>
              <a:rPr lang="en-US" sz="3600" dirty="0" smtClean="0"/>
              <a:t>w/o </a:t>
            </a:r>
            <a:r>
              <a:rPr lang="en-US" sz="3600" dirty="0" smtClean="0"/>
              <a:t>any warning, Japan carried out an air attack on the American naval base at Pearl Harbor, Hawaii, on December 7, 1941.</a:t>
            </a:r>
          </a:p>
          <a:p>
            <a:endParaRPr lang="en-US" sz="3600" dirty="0" smtClean="0"/>
          </a:p>
        </p:txBody>
      </p:sp>
      <p:pic>
        <p:nvPicPr>
          <p:cNvPr id="44036" name="Picture 7" descr="Image:Carrier shokaku.jpg">
            <a:hlinkClick r:id="rId3"/>
          </p:cNvPr>
          <p:cNvPicPr>
            <a:picLocks noChangeAspect="1" noChangeArrowheads="1"/>
          </p:cNvPicPr>
          <p:nvPr/>
        </p:nvPicPr>
        <p:blipFill>
          <a:blip r:embed="rId4" cstate="print"/>
          <a:srcRect/>
          <a:stretch>
            <a:fillRect/>
          </a:stretch>
        </p:blipFill>
        <p:spPr bwMode="auto">
          <a:xfrm>
            <a:off x="457200" y="3810000"/>
            <a:ext cx="3810000" cy="2828925"/>
          </a:xfrm>
          <a:prstGeom prst="rect">
            <a:avLst/>
          </a:prstGeom>
          <a:noFill/>
          <a:ln w="9525">
            <a:noFill/>
            <a:miter lim="800000"/>
            <a:headEnd/>
            <a:tailEnd/>
          </a:ln>
        </p:spPr>
      </p:pic>
      <p:pic>
        <p:nvPicPr>
          <p:cNvPr id="44037" name="Picture 9" descr="Image:Jap planes preparing-Pearl Harbor.jpg">
            <a:hlinkClick r:id="rId5"/>
          </p:cNvPr>
          <p:cNvPicPr>
            <a:picLocks noChangeAspect="1" noChangeArrowheads="1"/>
          </p:cNvPicPr>
          <p:nvPr/>
        </p:nvPicPr>
        <p:blipFill>
          <a:blip r:embed="rId6" cstate="print"/>
          <a:srcRect/>
          <a:stretch>
            <a:fillRect/>
          </a:stretch>
        </p:blipFill>
        <p:spPr bwMode="auto">
          <a:xfrm>
            <a:off x="5105400" y="3484563"/>
            <a:ext cx="3724275" cy="3068637"/>
          </a:xfrm>
          <a:prstGeom prst="rect">
            <a:avLst/>
          </a:prstGeom>
          <a:noFill/>
          <a:ln w="9525">
            <a:noFill/>
            <a:miter lim="800000"/>
            <a:headEnd/>
            <a:tailEnd/>
          </a:ln>
        </p:spPr>
      </p:pic>
      <p:pic>
        <p:nvPicPr>
          <p:cNvPr id="63490" name="Picture 2" descr="http://www.upenn.edu/computing/product/img/realplayer.jpg"/>
          <p:cNvPicPr>
            <a:picLocks noChangeAspect="1" noChangeArrowheads="1"/>
          </p:cNvPicPr>
          <p:nvPr/>
        </p:nvPicPr>
        <p:blipFill>
          <a:blip r:embed="rId7" cstate="print"/>
          <a:srcRect/>
          <a:stretch>
            <a:fillRect/>
          </a:stretch>
        </p:blipFill>
        <p:spPr bwMode="auto">
          <a:xfrm>
            <a:off x="0" y="0"/>
            <a:ext cx="609600" cy="609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43011" name="Content Placeholder 2"/>
          <p:cNvSpPr>
            <a:spLocks noGrp="1"/>
          </p:cNvSpPr>
          <p:nvPr>
            <p:ph idx="1"/>
          </p:nvPr>
        </p:nvSpPr>
        <p:spPr/>
        <p:txBody>
          <a:bodyPr/>
          <a:lstStyle/>
          <a:p>
            <a:endParaRPr lang="en-US" smtClean="0"/>
          </a:p>
        </p:txBody>
      </p:sp>
      <p:pic>
        <p:nvPicPr>
          <p:cNvPr id="43012" name="Picture 2" descr="http://upload.wikimedia.org/wikipedia/en/0/05/PearlHarborCarrierChart.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1435100" y="533400"/>
            <a:ext cx="7499350" cy="5715000"/>
          </a:xfrm>
        </p:spPr>
        <p:txBody>
          <a:bodyPr/>
          <a:lstStyle/>
          <a:p>
            <a:r>
              <a:rPr lang="en-US" sz="2000" dirty="0" smtClean="0"/>
              <a:t>	1: </a:t>
            </a:r>
            <a:r>
              <a:rPr lang="en-US" sz="2000" dirty="0" smtClean="0">
                <a:hlinkClick r:id="rId3" tooltip="w:USS_California_(BB-44)"/>
              </a:rPr>
              <a:t>USS </a:t>
            </a:r>
            <a:r>
              <a:rPr lang="en-US" sz="2000" i="1" dirty="0" smtClean="0">
                <a:hlinkClick r:id="rId3" tooltip="w:USS_California_(BB-44)"/>
              </a:rPr>
              <a:t>California</a:t>
            </a:r>
            <a:r>
              <a:rPr lang="en-US" sz="2000" dirty="0" smtClean="0"/>
              <a:t/>
            </a:r>
            <a:br>
              <a:rPr lang="en-US" sz="2000" dirty="0" smtClean="0"/>
            </a:br>
            <a:r>
              <a:rPr lang="en-US" sz="2000" dirty="0" smtClean="0"/>
              <a:t>2: </a:t>
            </a:r>
            <a:r>
              <a:rPr lang="en-US" sz="2000" dirty="0" smtClean="0">
                <a:hlinkClick r:id="rId4" tooltip="w:USS_Maryland_(BB-46)"/>
              </a:rPr>
              <a:t>USS </a:t>
            </a:r>
            <a:r>
              <a:rPr lang="en-US" sz="2000" i="1" dirty="0" smtClean="0">
                <a:hlinkClick r:id="rId4" tooltip="w:USS_Maryland_(BB-46)"/>
              </a:rPr>
              <a:t>Maryland</a:t>
            </a:r>
            <a:r>
              <a:rPr lang="en-US" sz="2000" dirty="0" smtClean="0"/>
              <a:t/>
            </a:r>
            <a:br>
              <a:rPr lang="en-US" sz="2000" dirty="0" smtClean="0"/>
            </a:br>
            <a:r>
              <a:rPr lang="en-US" sz="2000" dirty="0" smtClean="0"/>
              <a:t>3: </a:t>
            </a:r>
            <a:r>
              <a:rPr lang="en-US" sz="2000" dirty="0" smtClean="0">
                <a:hlinkClick r:id="rId5" tooltip="w:USS_Oklahoma_(BB-37)"/>
              </a:rPr>
              <a:t>USS </a:t>
            </a:r>
            <a:r>
              <a:rPr lang="en-US" sz="2000" i="1" dirty="0" smtClean="0">
                <a:hlinkClick r:id="rId5" tooltip="w:USS_Oklahoma_(BB-37)"/>
              </a:rPr>
              <a:t>Oklahoma</a:t>
            </a:r>
            <a:r>
              <a:rPr lang="en-US" sz="2000" dirty="0" smtClean="0"/>
              <a:t/>
            </a:r>
            <a:br>
              <a:rPr lang="en-US" sz="2000" dirty="0" smtClean="0"/>
            </a:br>
            <a:r>
              <a:rPr lang="en-US" sz="2000" dirty="0" smtClean="0"/>
              <a:t>4: </a:t>
            </a:r>
            <a:r>
              <a:rPr lang="en-US" sz="2000" dirty="0" smtClean="0">
                <a:hlinkClick r:id="rId6" tooltip="w:USS_Tennessee_(BB-43)"/>
              </a:rPr>
              <a:t>USS </a:t>
            </a:r>
            <a:r>
              <a:rPr lang="en-US" sz="2000" i="1" dirty="0" smtClean="0">
                <a:hlinkClick r:id="rId6" tooltip="w:USS_Tennessee_(BB-43)"/>
              </a:rPr>
              <a:t>Tennessee</a:t>
            </a:r>
            <a:r>
              <a:rPr lang="en-US" sz="2000" dirty="0" smtClean="0"/>
              <a:t/>
            </a:r>
            <a:br>
              <a:rPr lang="en-US" sz="2000" dirty="0" smtClean="0"/>
            </a:br>
            <a:r>
              <a:rPr lang="en-US" sz="2000" dirty="0" smtClean="0"/>
              <a:t>5: </a:t>
            </a:r>
            <a:r>
              <a:rPr lang="en-US" sz="2000" dirty="0" smtClean="0">
                <a:hlinkClick r:id="rId7" tooltip="w:USS_West_Virginia_(BB-48)"/>
              </a:rPr>
              <a:t>USS </a:t>
            </a:r>
            <a:r>
              <a:rPr lang="en-US" sz="2000" i="1" dirty="0" smtClean="0">
                <a:hlinkClick r:id="rId7" tooltip="w:USS_West_Virginia_(BB-48)"/>
              </a:rPr>
              <a:t>West Virginia</a:t>
            </a:r>
            <a:r>
              <a:rPr lang="en-US" sz="2000" dirty="0" smtClean="0"/>
              <a:t/>
            </a:r>
            <a:br>
              <a:rPr lang="en-US" sz="2000" dirty="0" smtClean="0"/>
            </a:br>
            <a:r>
              <a:rPr lang="en-US" sz="2000" dirty="0" smtClean="0"/>
              <a:t>6: </a:t>
            </a:r>
            <a:r>
              <a:rPr lang="en-US" sz="2000" dirty="0" smtClean="0">
                <a:hlinkClick r:id="rId8" tooltip="w:USS_Arizona_(BB-39)"/>
              </a:rPr>
              <a:t>USS </a:t>
            </a:r>
            <a:r>
              <a:rPr lang="en-US" sz="2000" i="1" dirty="0" smtClean="0">
                <a:hlinkClick r:id="rId8" tooltip="w:USS_Arizona_(BB-39)"/>
              </a:rPr>
              <a:t>Arizona</a:t>
            </a:r>
            <a:r>
              <a:rPr lang="en-US" sz="2000" dirty="0" smtClean="0"/>
              <a:t/>
            </a:r>
            <a:br>
              <a:rPr lang="en-US" sz="2000" dirty="0" smtClean="0"/>
            </a:br>
            <a:r>
              <a:rPr lang="en-US" sz="2000" dirty="0" smtClean="0"/>
              <a:t>7: </a:t>
            </a:r>
            <a:r>
              <a:rPr lang="en-US" sz="2000" dirty="0" smtClean="0">
                <a:hlinkClick r:id="rId9" tooltip="w:USS_Nevada_(BB-36)"/>
              </a:rPr>
              <a:t>USS </a:t>
            </a:r>
            <a:r>
              <a:rPr lang="en-US" sz="2000" i="1" dirty="0" smtClean="0">
                <a:hlinkClick r:id="rId9" tooltip="w:USS_Nevada_(BB-36)"/>
              </a:rPr>
              <a:t>Nevada</a:t>
            </a:r>
            <a:r>
              <a:rPr lang="en-US" sz="2000" dirty="0" smtClean="0"/>
              <a:t/>
            </a:r>
            <a:br>
              <a:rPr lang="en-US" sz="2000" dirty="0" smtClean="0"/>
            </a:br>
            <a:r>
              <a:rPr lang="en-US" sz="2000" dirty="0" smtClean="0"/>
              <a:t>8: </a:t>
            </a:r>
            <a:r>
              <a:rPr lang="en-US" sz="2000" dirty="0" smtClean="0">
                <a:hlinkClick r:id="rId10" tooltip="w:USS_Pennsylvania_(BB-38)"/>
              </a:rPr>
              <a:t>USS </a:t>
            </a:r>
            <a:r>
              <a:rPr lang="en-US" sz="2000" i="1" dirty="0" smtClean="0">
                <a:hlinkClick r:id="rId10" tooltip="w:USS_Pennsylvania_(BB-38)"/>
              </a:rPr>
              <a:t>Pennsylvania</a:t>
            </a:r>
            <a:r>
              <a:rPr lang="en-US" sz="2000" dirty="0" smtClean="0"/>
              <a:t/>
            </a:r>
            <a:br>
              <a:rPr lang="en-US" sz="2000" dirty="0" smtClean="0"/>
            </a:br>
            <a:r>
              <a:rPr lang="en-US" sz="2000" dirty="0" smtClean="0"/>
              <a:t>9: </a:t>
            </a:r>
            <a:r>
              <a:rPr lang="en-US" sz="2000" dirty="0" smtClean="0">
                <a:hlinkClick r:id="rId11" tooltip="w:Ford_Island"/>
              </a:rPr>
              <a:t>Ford Island NAS</a:t>
            </a:r>
            <a:r>
              <a:rPr lang="en-US" sz="2000" dirty="0" smtClean="0"/>
              <a:t/>
            </a:r>
            <a:br>
              <a:rPr lang="en-US" sz="2000" dirty="0" smtClean="0"/>
            </a:br>
            <a:r>
              <a:rPr lang="en-US" sz="2000" dirty="0" smtClean="0"/>
              <a:t>10: </a:t>
            </a:r>
            <a:r>
              <a:rPr lang="en-US" sz="2000" dirty="0" err="1" smtClean="0">
                <a:hlinkClick r:id="rId12" tooltip="w:Hickam_Air_Force_Base"/>
              </a:rPr>
              <a:t>Hickam</a:t>
            </a:r>
            <a:r>
              <a:rPr lang="en-US" sz="2000" dirty="0" smtClean="0">
                <a:hlinkClick r:id="rId12" tooltip="w:Hickam_Air_Force_Base"/>
              </a:rPr>
              <a:t> field</a:t>
            </a:r>
            <a:r>
              <a:rPr lang="en-US" sz="2000" dirty="0" smtClean="0"/>
              <a:t/>
            </a:r>
            <a:br>
              <a:rPr lang="en-US" sz="2000" dirty="0" smtClean="0"/>
            </a:br>
            <a:endParaRPr lang="en-US" sz="2000" dirty="0" smtClean="0"/>
          </a:p>
          <a:p>
            <a:r>
              <a:rPr lang="en-US" sz="2000" dirty="0" smtClean="0"/>
              <a:t>Ignored:</a:t>
            </a:r>
            <a:br>
              <a:rPr lang="en-US" sz="2000" dirty="0" smtClean="0"/>
            </a:br>
            <a:r>
              <a:rPr lang="en-US" sz="2000" dirty="0" smtClean="0"/>
              <a:t>A: Oil storage tanks</a:t>
            </a:r>
            <a:br>
              <a:rPr lang="en-US" sz="2000" dirty="0" smtClean="0"/>
            </a:br>
            <a:r>
              <a:rPr lang="en-US" sz="2000" dirty="0" smtClean="0"/>
              <a:t>B:CINCPAC headquarters 							building</a:t>
            </a:r>
            <a:br>
              <a:rPr lang="en-US" sz="2000" dirty="0" smtClean="0"/>
            </a:br>
            <a:r>
              <a:rPr lang="en-US" sz="2000" dirty="0" smtClean="0"/>
              <a:t>C: Submarine base</a:t>
            </a:r>
            <a:br>
              <a:rPr lang="en-US" sz="2000" dirty="0" smtClean="0"/>
            </a:br>
            <a:r>
              <a:rPr lang="en-US" sz="2000" dirty="0" smtClean="0"/>
              <a:t>D: Navy Yard</a:t>
            </a:r>
          </a:p>
        </p:txBody>
      </p:sp>
      <p:pic>
        <p:nvPicPr>
          <p:cNvPr id="45059" name="Picture 2" descr="Image:Pearlmap2.png">
            <a:hlinkClick r:id="rId13"/>
          </p:cNvPr>
          <p:cNvPicPr>
            <a:picLocks noChangeAspect="1" noChangeArrowheads="1"/>
          </p:cNvPicPr>
          <p:nvPr/>
        </p:nvPicPr>
        <p:blipFill>
          <a:blip r:embed="rId14" cstate="print"/>
          <a:srcRect/>
          <a:stretch>
            <a:fillRect/>
          </a:stretch>
        </p:blipFill>
        <p:spPr bwMode="auto">
          <a:xfrm>
            <a:off x="4953000" y="0"/>
            <a:ext cx="4191000" cy="57054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t="9544" b="9544"/>
          <a:stretch>
            <a:fillRect/>
          </a:stretch>
        </p:blipFill>
        <p:spPr/>
      </p:pic>
    </p:spTree>
    <p:extLst>
      <p:ext uri="{BB962C8B-B14F-4D97-AF65-F5344CB8AC3E}">
        <p14:creationId xmlns:p14="http://schemas.microsoft.com/office/powerpoint/2010/main" val="2250404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46083" name="Content Placeholder 2"/>
          <p:cNvSpPr>
            <a:spLocks noGrp="1"/>
          </p:cNvSpPr>
          <p:nvPr>
            <p:ph idx="1"/>
          </p:nvPr>
        </p:nvSpPr>
        <p:spPr/>
        <p:txBody>
          <a:bodyPr/>
          <a:lstStyle/>
          <a:p>
            <a:endParaRPr lang="en-US" smtClean="0"/>
          </a:p>
        </p:txBody>
      </p:sp>
      <p:pic>
        <p:nvPicPr>
          <p:cNvPr id="46084" name="Picture 2" descr="Image:USS California sinking-Pearl Harbor.jpg">
            <a:hlinkClick r:id="rId3"/>
          </p:cNvPr>
          <p:cNvPicPr>
            <a:picLocks noChangeAspect="1" noChangeArrowheads="1"/>
          </p:cNvPicPr>
          <p:nvPr/>
        </p:nvPicPr>
        <p:blipFill>
          <a:blip r:embed="rId4" cstate="print"/>
          <a:srcRect/>
          <a:stretch>
            <a:fillRect/>
          </a:stretch>
        </p:blipFill>
        <p:spPr bwMode="auto">
          <a:xfrm>
            <a:off x="2276475" y="0"/>
            <a:ext cx="6867525" cy="5705475"/>
          </a:xfrm>
          <a:prstGeom prst="rect">
            <a:avLst/>
          </a:prstGeom>
          <a:noFill/>
          <a:ln w="9525">
            <a:noFill/>
            <a:miter lim="800000"/>
            <a:headEnd/>
            <a:tailEnd/>
          </a:ln>
        </p:spPr>
      </p:pic>
      <p:pic>
        <p:nvPicPr>
          <p:cNvPr id="46085" name="Picture 5" descr="http://www.greatdreams.com/war/pearl-harbor-attack.jpg"/>
          <p:cNvPicPr>
            <a:picLocks noChangeAspect="1" noChangeArrowheads="1"/>
          </p:cNvPicPr>
          <p:nvPr/>
        </p:nvPicPr>
        <p:blipFill>
          <a:blip r:embed="rId5" cstate="print"/>
          <a:srcRect/>
          <a:stretch>
            <a:fillRect/>
          </a:stretch>
        </p:blipFill>
        <p:spPr bwMode="auto">
          <a:xfrm>
            <a:off x="0" y="3609975"/>
            <a:ext cx="3810000" cy="3248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47107" name="Content Placeholder 2"/>
          <p:cNvSpPr>
            <a:spLocks noGrp="1"/>
          </p:cNvSpPr>
          <p:nvPr>
            <p:ph idx="1"/>
          </p:nvPr>
        </p:nvSpPr>
        <p:spPr/>
        <p:txBody>
          <a:bodyPr/>
          <a:lstStyle/>
          <a:p>
            <a:endParaRPr lang="en-US" smtClean="0"/>
          </a:p>
        </p:txBody>
      </p:sp>
      <p:pic>
        <p:nvPicPr>
          <p:cNvPr id="47108" name="Picture 2" descr="Image:Pennsylvania-cassin-downes.jpg">
            <a:hlinkClick r:id="rId3"/>
          </p:cNvPr>
          <p:cNvPicPr>
            <a:picLocks noChangeAspect="1" noChangeArrowheads="1"/>
          </p:cNvPicPr>
          <p:nvPr/>
        </p:nvPicPr>
        <p:blipFill>
          <a:blip r:embed="rId4" cstate="print"/>
          <a:srcRect/>
          <a:stretch>
            <a:fillRect/>
          </a:stretch>
        </p:blipFill>
        <p:spPr bwMode="auto">
          <a:xfrm>
            <a:off x="1905000" y="0"/>
            <a:ext cx="5486400" cy="68754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Image:PLanes burning-Ford Island-Pearl Harbor.jpg">
            <a:hlinkClick r:id="rId2"/>
          </p:cNvPr>
          <p:cNvPicPr>
            <a:picLocks noChangeAspect="1" noChangeArrowheads="1"/>
          </p:cNvPicPr>
          <p:nvPr/>
        </p:nvPicPr>
        <p:blipFill>
          <a:blip r:embed="rId3" cstate="print"/>
          <a:srcRect/>
          <a:stretch>
            <a:fillRect/>
          </a:stretch>
        </p:blipFill>
        <p:spPr bwMode="auto">
          <a:xfrm>
            <a:off x="0" y="0"/>
            <a:ext cx="6172200" cy="5043488"/>
          </a:xfrm>
          <a:prstGeom prst="rect">
            <a:avLst/>
          </a:prstGeom>
          <a:noFill/>
          <a:ln w="9525">
            <a:noFill/>
            <a:miter lim="800000"/>
            <a:headEnd/>
            <a:tailEnd/>
          </a:ln>
        </p:spPr>
      </p:pic>
      <p:sp>
        <p:nvSpPr>
          <p:cNvPr id="48131" name="Content Placeholder 2"/>
          <p:cNvSpPr>
            <a:spLocks noGrp="1"/>
          </p:cNvSpPr>
          <p:nvPr>
            <p:ph idx="1"/>
          </p:nvPr>
        </p:nvSpPr>
        <p:spPr/>
        <p:txBody>
          <a:bodyPr/>
          <a:lstStyle/>
          <a:p>
            <a:endParaRPr lang="en-US" dirty="0" smtClean="0"/>
          </a:p>
        </p:txBody>
      </p:sp>
      <p:pic>
        <p:nvPicPr>
          <p:cNvPr id="48132" name="Picture 2" descr="Image:NARA 28-1277a.gif">
            <a:hlinkClick r:id="rId4"/>
          </p:cNvPr>
          <p:cNvPicPr>
            <a:picLocks noChangeAspect="1" noChangeArrowheads="1"/>
          </p:cNvPicPr>
          <p:nvPr/>
        </p:nvPicPr>
        <p:blipFill>
          <a:blip r:embed="rId5" cstate="print"/>
          <a:srcRect/>
          <a:stretch>
            <a:fillRect/>
          </a:stretch>
        </p:blipFill>
        <p:spPr bwMode="auto">
          <a:xfrm>
            <a:off x="3886200" y="3124200"/>
            <a:ext cx="5562600" cy="45053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Content Placeholder 2"/>
          <p:cNvSpPr>
            <a:spLocks noGrp="1"/>
          </p:cNvSpPr>
          <p:nvPr>
            <p:ph idx="1"/>
          </p:nvPr>
        </p:nvSpPr>
        <p:spPr>
          <a:xfrm>
            <a:off x="1066800" y="228600"/>
            <a:ext cx="8077200" cy="5715000"/>
          </a:xfrm>
        </p:spPr>
        <p:txBody>
          <a:bodyPr/>
          <a:lstStyle/>
          <a:p>
            <a:r>
              <a:rPr lang="en-US" sz="3600" dirty="0" smtClean="0"/>
              <a:t>D. </a:t>
            </a:r>
            <a:r>
              <a:rPr lang="en-US" sz="3600" dirty="0" smtClean="0"/>
              <a:t>Attack destroyed </a:t>
            </a:r>
            <a:r>
              <a:rPr lang="en-US" sz="3600" dirty="0" smtClean="0"/>
              <a:t>much of the American Pacific Fleet </a:t>
            </a:r>
            <a:r>
              <a:rPr lang="en-US" sz="3600" dirty="0" smtClean="0"/>
              <a:t>&amp; killed 2,000+ </a:t>
            </a:r>
            <a:r>
              <a:rPr lang="en-US" sz="3600" dirty="0" smtClean="0"/>
              <a:t>Americans.</a:t>
            </a:r>
          </a:p>
          <a:p>
            <a:r>
              <a:rPr lang="en-US" sz="3600" dirty="0" smtClean="0"/>
              <a:t>	1. Roosevelt called it “a date that will live in infamy</a:t>
            </a:r>
            <a:r>
              <a:rPr lang="en-US" sz="3600" dirty="0" smtClean="0"/>
              <a:t>”</a:t>
            </a:r>
            <a:endParaRPr lang="en-US" sz="3600" dirty="0" smtClean="0"/>
          </a:p>
        </p:txBody>
      </p:sp>
      <p:pic>
        <p:nvPicPr>
          <p:cNvPr id="57346" name="Picture 2" descr="http://www.archives.gov/education/lessons/day-of-infamy/images/fdr-signing-declaration.gif"/>
          <p:cNvPicPr>
            <a:picLocks noChangeAspect="1" noChangeArrowheads="1"/>
          </p:cNvPicPr>
          <p:nvPr/>
        </p:nvPicPr>
        <p:blipFill>
          <a:blip r:embed="rId3" cstate="print"/>
          <a:srcRect/>
          <a:stretch>
            <a:fillRect/>
          </a:stretch>
        </p:blipFill>
        <p:spPr bwMode="auto">
          <a:xfrm>
            <a:off x="3124200" y="3276600"/>
            <a:ext cx="2626717" cy="329247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9" name="Rectangle 5"/>
          <p:cNvSpPr>
            <a:spLocks noGrp="1" noChangeArrowheads="1"/>
          </p:cNvSpPr>
          <p:nvPr>
            <p:ph type="title"/>
          </p:nvPr>
        </p:nvSpPr>
        <p:spPr/>
        <p:txBody>
          <a:bodyPr>
            <a:normAutofit fontScale="90000"/>
          </a:bodyPr>
          <a:lstStyle/>
          <a:p>
            <a:r>
              <a:rPr lang="en-US" b="1" dirty="0" smtClean="0"/>
              <a:t>I. </a:t>
            </a:r>
            <a:r>
              <a:rPr lang="en-US" b="1" dirty="0" smtClean="0"/>
              <a:t>Build up </a:t>
            </a:r>
            <a:r>
              <a:rPr lang="en-US" b="1" dirty="0" smtClean="0"/>
              <a:t>to war </a:t>
            </a:r>
            <a:r>
              <a:rPr lang="en-US" b="1" dirty="0" smtClean="0"/>
              <a:t>began in </a:t>
            </a:r>
            <a:r>
              <a:rPr lang="en-US" b="1" dirty="0" smtClean="0"/>
              <a:t>the 1920s &amp; </a:t>
            </a:r>
            <a:r>
              <a:rPr lang="en-US" b="1" dirty="0" smtClean="0"/>
              <a:t>1930s</a:t>
            </a:r>
            <a:endParaRPr lang="en-US" dirty="0"/>
          </a:p>
        </p:txBody>
      </p:sp>
      <p:sp>
        <p:nvSpPr>
          <p:cNvPr id="88070" name="Rectangle 6"/>
          <p:cNvSpPr>
            <a:spLocks noGrp="1" noChangeArrowheads="1"/>
          </p:cNvSpPr>
          <p:nvPr>
            <p:ph idx="1"/>
          </p:nvPr>
        </p:nvSpPr>
        <p:spPr>
          <a:xfrm>
            <a:off x="838200" y="1295400"/>
            <a:ext cx="8096250" cy="5029200"/>
          </a:xfrm>
        </p:spPr>
        <p:txBody>
          <a:bodyPr/>
          <a:lstStyle/>
          <a:p>
            <a:pPr marL="596900" indent="-514350">
              <a:buAutoNum type="alphaUcPeriod"/>
            </a:pPr>
            <a:r>
              <a:rPr lang="en-US" sz="3400" dirty="0" smtClean="0"/>
              <a:t>Treaty </a:t>
            </a:r>
            <a:r>
              <a:rPr lang="en-US" sz="3400" dirty="0" smtClean="0"/>
              <a:t>of Versailles </a:t>
            </a:r>
            <a:endParaRPr lang="en-US" sz="3400" dirty="0"/>
          </a:p>
          <a:p>
            <a:pPr marL="871538" lvl="1" indent="-514350">
              <a:buFont typeface="+mj-lt"/>
              <a:buAutoNum type="arabicPeriod"/>
            </a:pPr>
            <a:r>
              <a:rPr lang="en-US" sz="3000" dirty="0" smtClean="0"/>
              <a:t>Countries </a:t>
            </a:r>
            <a:r>
              <a:rPr lang="en-US" sz="3000" dirty="0" smtClean="0"/>
              <a:t>involved in WWI </a:t>
            </a:r>
            <a:r>
              <a:rPr lang="en-US" sz="3000" dirty="0" smtClean="0"/>
              <a:t>mistrusted </a:t>
            </a:r>
            <a:r>
              <a:rPr lang="en-US" sz="3000" dirty="0" smtClean="0"/>
              <a:t>each </a:t>
            </a:r>
            <a:r>
              <a:rPr lang="en-US" sz="3000" dirty="0" smtClean="0"/>
              <a:t>other</a:t>
            </a:r>
          </a:p>
          <a:p>
            <a:pPr marL="1117600" lvl="2" indent="-514350">
              <a:buFont typeface="+mj-lt"/>
              <a:buAutoNum type="alphaLcPeriod"/>
            </a:pPr>
            <a:r>
              <a:rPr lang="en-US" sz="3000" dirty="0" smtClean="0"/>
              <a:t>FR </a:t>
            </a:r>
            <a:r>
              <a:rPr lang="en-US" sz="3000" dirty="0" smtClean="0"/>
              <a:t>&amp; </a:t>
            </a:r>
            <a:r>
              <a:rPr lang="en-US" sz="3000" dirty="0" smtClean="0"/>
              <a:t>BR </a:t>
            </a:r>
            <a:r>
              <a:rPr lang="en-US" sz="3000" dirty="0" smtClean="0"/>
              <a:t>hated </a:t>
            </a:r>
            <a:r>
              <a:rPr lang="en-US" sz="3000" dirty="0" smtClean="0"/>
              <a:t>GR for their </a:t>
            </a:r>
            <a:r>
              <a:rPr lang="en-US" sz="3000" dirty="0" smtClean="0"/>
              <a:t>actions in the </a:t>
            </a:r>
            <a:r>
              <a:rPr lang="en-US" sz="3000" dirty="0" smtClean="0"/>
              <a:t>war</a:t>
            </a:r>
            <a:endParaRPr lang="en-US" sz="3000" dirty="0"/>
          </a:p>
        </p:txBody>
      </p:sp>
      <p:pic>
        <p:nvPicPr>
          <p:cNvPr id="2" name="Picture 1"/>
          <p:cNvPicPr>
            <a:picLocks noChangeAspect="1"/>
          </p:cNvPicPr>
          <p:nvPr/>
        </p:nvPicPr>
        <p:blipFill>
          <a:blip r:embed="rId3"/>
          <a:stretch>
            <a:fillRect/>
          </a:stretch>
        </p:blipFill>
        <p:spPr>
          <a:xfrm>
            <a:off x="2667000" y="3886200"/>
            <a:ext cx="4495800" cy="2814762"/>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70">
                                            <p:txEl>
                                              <p:pRg st="0" end="0"/>
                                            </p:txEl>
                                          </p:spTgt>
                                        </p:tgtEl>
                                        <p:attrNameLst>
                                          <p:attrName>style.visibility</p:attrName>
                                        </p:attrNameLst>
                                      </p:cBhvr>
                                      <p:to>
                                        <p:strVal val="visible"/>
                                      </p:to>
                                    </p:set>
                                    <p:anim calcmode="lin" valueType="num">
                                      <p:cBhvr additive="base">
                                        <p:cTn id="7" dur="2000" fill="hold"/>
                                        <p:tgtEl>
                                          <p:spTgt spid="8807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8807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8070">
                                            <p:txEl>
                                              <p:pRg st="1" end="1"/>
                                            </p:txEl>
                                          </p:spTgt>
                                        </p:tgtEl>
                                        <p:attrNameLst>
                                          <p:attrName>style.visibility</p:attrName>
                                        </p:attrNameLst>
                                      </p:cBhvr>
                                      <p:to>
                                        <p:strVal val="visible"/>
                                      </p:to>
                                    </p:set>
                                    <p:anim calcmode="lin" valueType="num">
                                      <p:cBhvr additive="base">
                                        <p:cTn id="11" dur="2000" fill="hold"/>
                                        <p:tgtEl>
                                          <p:spTgt spid="88070">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8807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8070">
                                            <p:txEl>
                                              <p:pRg st="2" end="2"/>
                                            </p:txEl>
                                          </p:spTgt>
                                        </p:tgtEl>
                                        <p:attrNameLst>
                                          <p:attrName>style.visibility</p:attrName>
                                        </p:attrNameLst>
                                      </p:cBhvr>
                                      <p:to>
                                        <p:strVal val="visible"/>
                                      </p:to>
                                    </p:set>
                                    <p:anim calcmode="lin" valueType="num">
                                      <p:cBhvr additive="base">
                                        <p:cTn id="15" dur="2000" fill="hold"/>
                                        <p:tgtEl>
                                          <p:spTgt spid="88070">
                                            <p:txEl>
                                              <p:pRg st="2" end="2"/>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8807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0"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l="169" t="244" r="340"/>
          <a:stretch>
            <a:fillRect/>
          </a:stretch>
        </p:blipFill>
        <p:spPr bwMode="auto">
          <a:xfrm>
            <a:off x="174625" y="370681"/>
            <a:ext cx="8794750" cy="611663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8510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Profiling</a:t>
            </a:r>
          </a:p>
        </p:txBody>
      </p:sp>
      <p:sp>
        <p:nvSpPr>
          <p:cNvPr id="3" name="Content Placeholder 2"/>
          <p:cNvSpPr>
            <a:spLocks noGrp="1"/>
          </p:cNvSpPr>
          <p:nvPr>
            <p:ph idx="1"/>
          </p:nvPr>
        </p:nvSpPr>
        <p:spPr/>
        <p:txBody>
          <a:bodyPr/>
          <a:lstStyle/>
          <a:p>
            <a:r>
              <a:rPr lang="en-US" dirty="0"/>
              <a:t>Profiling is when someone targets you and labels you with a preconceived stereotype based on your race, religion, ethnicity, age, where you live, where you go to school, who your family is, etc. </a:t>
            </a:r>
          </a:p>
          <a:p>
            <a:r>
              <a:rPr lang="en-US" dirty="0"/>
              <a:t>Think of a time when you have done this to someone or it has happened to you.  Explain in ½ page. </a:t>
            </a:r>
          </a:p>
          <a:p>
            <a:endParaRPr lang="en-US" dirty="0"/>
          </a:p>
        </p:txBody>
      </p:sp>
    </p:spTree>
    <p:extLst>
      <p:ext uri="{BB962C8B-B14F-4D97-AF65-F5344CB8AC3E}">
        <p14:creationId xmlns:p14="http://schemas.microsoft.com/office/powerpoint/2010/main" val="481257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pwencycl.kgbudge.com/images/P/propaganda11.jpg"/>
          <p:cNvPicPr>
            <a:picLocks noChangeAspect="1" noChangeArrowheads="1"/>
          </p:cNvPicPr>
          <p:nvPr/>
        </p:nvPicPr>
        <p:blipFill>
          <a:blip r:embed="rId2" cstate="print"/>
          <a:srcRect/>
          <a:stretch>
            <a:fillRect/>
          </a:stretch>
        </p:blipFill>
        <p:spPr bwMode="auto">
          <a:xfrm>
            <a:off x="2362200" y="152400"/>
            <a:ext cx="5122017" cy="6506348"/>
          </a:xfrm>
          <a:prstGeom prst="rect">
            <a:avLst/>
          </a:prstGeom>
          <a:noFill/>
        </p:spPr>
      </p:pic>
    </p:spTree>
    <p:extLst>
      <p:ext uri="{BB962C8B-B14F-4D97-AF65-F5344CB8AC3E}">
        <p14:creationId xmlns:p14="http://schemas.microsoft.com/office/powerpoint/2010/main" val="20333189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amhist.ist.unomaha.edu/module_files/This%20is%20the%20Enemy%20Japan.jpg"/>
          <p:cNvPicPr>
            <a:picLocks noChangeAspect="1" noChangeArrowheads="1"/>
          </p:cNvPicPr>
          <p:nvPr/>
        </p:nvPicPr>
        <p:blipFill>
          <a:blip r:embed="rId2" cstate="print"/>
          <a:srcRect/>
          <a:stretch>
            <a:fillRect/>
          </a:stretch>
        </p:blipFill>
        <p:spPr bwMode="auto">
          <a:xfrm>
            <a:off x="2667000" y="152400"/>
            <a:ext cx="4876800" cy="6402505"/>
          </a:xfrm>
          <a:prstGeom prst="rect">
            <a:avLst/>
          </a:prstGeom>
          <a:noFill/>
        </p:spPr>
      </p:pic>
    </p:spTree>
    <p:extLst>
      <p:ext uri="{BB962C8B-B14F-4D97-AF65-F5344CB8AC3E}">
        <p14:creationId xmlns:p14="http://schemas.microsoft.com/office/powerpoint/2010/main" val="3624350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upload.wikimedia.org/wikipedia/commons/5/54/Anti-Japanese_World_War_II_propaganda_poster_war_bonds.jpg"/>
          <p:cNvPicPr>
            <a:picLocks noChangeAspect="1" noChangeArrowheads="1"/>
          </p:cNvPicPr>
          <p:nvPr/>
        </p:nvPicPr>
        <p:blipFill>
          <a:blip r:embed="rId2" cstate="print"/>
          <a:srcRect/>
          <a:stretch>
            <a:fillRect/>
          </a:stretch>
        </p:blipFill>
        <p:spPr bwMode="auto">
          <a:xfrm>
            <a:off x="2590800" y="35463"/>
            <a:ext cx="4141489" cy="6630908"/>
          </a:xfrm>
          <a:prstGeom prst="rect">
            <a:avLst/>
          </a:prstGeom>
          <a:noFill/>
        </p:spPr>
      </p:pic>
    </p:spTree>
    <p:extLst>
      <p:ext uri="{BB962C8B-B14F-4D97-AF65-F5344CB8AC3E}">
        <p14:creationId xmlns:p14="http://schemas.microsoft.com/office/powerpoint/2010/main" val="3083980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2.bp.blogspot.com/_yCedOZWmIAw/SxOOr2UJHhI/AAAAAAAAABM/sCrlEKEt_JU/s1600/life-2.jpg"/>
          <p:cNvPicPr>
            <a:picLocks noChangeAspect="1" noChangeArrowheads="1"/>
          </p:cNvPicPr>
          <p:nvPr/>
        </p:nvPicPr>
        <p:blipFill>
          <a:blip r:embed="rId2" cstate="print"/>
          <a:srcRect/>
          <a:stretch>
            <a:fillRect/>
          </a:stretch>
        </p:blipFill>
        <p:spPr bwMode="auto">
          <a:xfrm>
            <a:off x="2209800" y="0"/>
            <a:ext cx="4992071" cy="6742166"/>
          </a:xfrm>
          <a:prstGeom prst="rect">
            <a:avLst/>
          </a:prstGeom>
          <a:noFill/>
        </p:spPr>
      </p:pic>
    </p:spTree>
    <p:extLst>
      <p:ext uri="{BB962C8B-B14F-4D97-AF65-F5344CB8AC3E}">
        <p14:creationId xmlns:p14="http://schemas.microsoft.com/office/powerpoint/2010/main" val="36691732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Gallup Poll:  Chinese </a:t>
            </a:r>
            <a:r>
              <a:rPr lang="en-US" dirty="0" err="1" smtClean="0"/>
              <a:t>vs</a:t>
            </a:r>
            <a:r>
              <a:rPr lang="en-US" dirty="0" smtClean="0"/>
              <a:t> Japanese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53455248"/>
              </p:ext>
            </p:extLst>
          </p:nvPr>
        </p:nvGraphicFramePr>
        <p:xfrm>
          <a:off x="994951" y="1600200"/>
          <a:ext cx="8153400" cy="3708400"/>
        </p:xfrm>
        <a:graphic>
          <a:graphicData uri="http://schemas.openxmlformats.org/drawingml/2006/table">
            <a:tbl>
              <a:tblPr firstRow="1" bandRow="1">
                <a:tableStyleId>{5C22544A-7EE6-4342-B048-85BDC9FD1C3A}</a:tableStyleId>
              </a:tblPr>
              <a:tblGrid>
                <a:gridCol w="2717800"/>
                <a:gridCol w="2717800"/>
                <a:gridCol w="2717800"/>
              </a:tblGrid>
              <a:tr h="370840">
                <a:tc>
                  <a:txBody>
                    <a:bodyPr/>
                    <a:lstStyle/>
                    <a:p>
                      <a:r>
                        <a:rPr lang="en-US" dirty="0" smtClean="0"/>
                        <a:t>Value</a:t>
                      </a:r>
                      <a:endParaRPr lang="en-US" dirty="0"/>
                    </a:p>
                  </a:txBody>
                  <a:tcPr/>
                </a:tc>
                <a:tc>
                  <a:txBody>
                    <a:bodyPr/>
                    <a:lstStyle/>
                    <a:p>
                      <a:r>
                        <a:rPr lang="en-US" dirty="0" smtClean="0"/>
                        <a:t>Chinese %</a:t>
                      </a:r>
                      <a:endParaRPr lang="en-US" dirty="0"/>
                    </a:p>
                  </a:txBody>
                  <a:tcPr/>
                </a:tc>
                <a:tc>
                  <a:txBody>
                    <a:bodyPr/>
                    <a:lstStyle/>
                    <a:p>
                      <a:r>
                        <a:rPr lang="en-US" dirty="0" smtClean="0"/>
                        <a:t>Japanese %</a:t>
                      </a:r>
                      <a:endParaRPr lang="en-US" dirty="0"/>
                    </a:p>
                  </a:txBody>
                  <a:tcPr/>
                </a:tc>
              </a:tr>
              <a:tr h="370840">
                <a:tc>
                  <a:txBody>
                    <a:bodyPr/>
                    <a:lstStyle/>
                    <a:p>
                      <a:r>
                        <a:rPr lang="en-US" dirty="0" smtClean="0"/>
                        <a:t>Hardworking</a:t>
                      </a:r>
                      <a:endParaRPr lang="en-US" dirty="0"/>
                    </a:p>
                  </a:txBody>
                  <a:tcPr/>
                </a:tc>
                <a:tc>
                  <a:txBody>
                    <a:bodyPr/>
                    <a:lstStyle/>
                    <a:p>
                      <a:r>
                        <a:rPr lang="en-US" dirty="0" smtClean="0"/>
                        <a:t>69</a:t>
                      </a:r>
                      <a:endParaRPr lang="en-US" dirty="0"/>
                    </a:p>
                  </a:txBody>
                  <a:tcPr/>
                </a:tc>
                <a:tc>
                  <a:txBody>
                    <a:bodyPr/>
                    <a:lstStyle/>
                    <a:p>
                      <a:r>
                        <a:rPr lang="en-US" dirty="0" smtClean="0"/>
                        <a:t>46</a:t>
                      </a:r>
                      <a:endParaRPr lang="en-US" dirty="0"/>
                    </a:p>
                  </a:txBody>
                  <a:tcPr/>
                </a:tc>
              </a:tr>
              <a:tr h="370840">
                <a:tc>
                  <a:txBody>
                    <a:bodyPr/>
                    <a:lstStyle/>
                    <a:p>
                      <a:r>
                        <a:rPr lang="en-US" dirty="0" smtClean="0"/>
                        <a:t>Honest</a:t>
                      </a:r>
                      <a:endParaRPr lang="en-US" dirty="0"/>
                    </a:p>
                  </a:txBody>
                  <a:tcPr/>
                </a:tc>
                <a:tc>
                  <a:txBody>
                    <a:bodyPr/>
                    <a:lstStyle/>
                    <a:p>
                      <a:r>
                        <a:rPr lang="en-US" dirty="0" smtClean="0"/>
                        <a:t>52</a:t>
                      </a:r>
                      <a:endParaRPr lang="en-US" dirty="0"/>
                    </a:p>
                  </a:txBody>
                  <a:tcPr/>
                </a:tc>
                <a:tc>
                  <a:txBody>
                    <a:bodyPr/>
                    <a:lstStyle/>
                    <a:p>
                      <a:r>
                        <a:rPr lang="en-US" dirty="0" smtClean="0"/>
                        <a:t>2</a:t>
                      </a:r>
                      <a:endParaRPr lang="en-US" dirty="0"/>
                    </a:p>
                  </a:txBody>
                  <a:tcPr/>
                </a:tc>
              </a:tr>
              <a:tr h="370840">
                <a:tc>
                  <a:txBody>
                    <a:bodyPr/>
                    <a:lstStyle/>
                    <a:p>
                      <a:r>
                        <a:rPr lang="en-US" dirty="0" smtClean="0"/>
                        <a:t>Brave</a:t>
                      </a:r>
                      <a:endParaRPr lang="en-US" dirty="0"/>
                    </a:p>
                  </a:txBody>
                  <a:tcPr/>
                </a:tc>
                <a:tc>
                  <a:txBody>
                    <a:bodyPr/>
                    <a:lstStyle/>
                    <a:p>
                      <a:r>
                        <a:rPr lang="en-US" dirty="0" smtClean="0"/>
                        <a:t>48</a:t>
                      </a:r>
                      <a:endParaRPr lang="en-US" dirty="0"/>
                    </a:p>
                  </a:txBody>
                  <a:tcPr/>
                </a:tc>
                <a:tc>
                  <a:txBody>
                    <a:bodyPr/>
                    <a:lstStyle/>
                    <a:p>
                      <a:r>
                        <a:rPr lang="en-US" dirty="0" smtClean="0"/>
                        <a:t>24</a:t>
                      </a:r>
                      <a:endParaRPr lang="en-US" dirty="0"/>
                    </a:p>
                  </a:txBody>
                  <a:tcPr/>
                </a:tc>
              </a:tr>
              <a:tr h="370840">
                <a:tc>
                  <a:txBody>
                    <a:bodyPr/>
                    <a:lstStyle/>
                    <a:p>
                      <a:r>
                        <a:rPr lang="en-US" dirty="0" smtClean="0"/>
                        <a:t>Religious</a:t>
                      </a:r>
                      <a:endParaRPr lang="en-US" dirty="0"/>
                    </a:p>
                  </a:txBody>
                  <a:tcPr/>
                </a:tc>
                <a:tc>
                  <a:txBody>
                    <a:bodyPr/>
                    <a:lstStyle/>
                    <a:p>
                      <a:r>
                        <a:rPr lang="en-US" dirty="0" smtClean="0"/>
                        <a:t>33</a:t>
                      </a:r>
                      <a:endParaRPr lang="en-US" dirty="0"/>
                    </a:p>
                  </a:txBody>
                  <a:tcPr/>
                </a:tc>
                <a:tc>
                  <a:txBody>
                    <a:bodyPr/>
                    <a:lstStyle/>
                    <a:p>
                      <a:r>
                        <a:rPr lang="en-US" dirty="0" smtClean="0"/>
                        <a:t>20</a:t>
                      </a:r>
                      <a:endParaRPr lang="en-US" dirty="0"/>
                    </a:p>
                  </a:txBody>
                  <a:tcPr/>
                </a:tc>
              </a:tr>
              <a:tr h="370840">
                <a:tc>
                  <a:txBody>
                    <a:bodyPr/>
                    <a:lstStyle/>
                    <a:p>
                      <a:r>
                        <a:rPr lang="en-US" dirty="0" smtClean="0"/>
                        <a:t>Warlike</a:t>
                      </a:r>
                      <a:endParaRPr lang="en-US" dirty="0"/>
                    </a:p>
                  </a:txBody>
                  <a:tcPr/>
                </a:tc>
                <a:tc>
                  <a:txBody>
                    <a:bodyPr/>
                    <a:lstStyle/>
                    <a:p>
                      <a:r>
                        <a:rPr lang="en-US" dirty="0" smtClean="0"/>
                        <a:t>4</a:t>
                      </a:r>
                      <a:endParaRPr lang="en-US" dirty="0"/>
                    </a:p>
                  </a:txBody>
                  <a:tcPr/>
                </a:tc>
                <a:tc>
                  <a:txBody>
                    <a:bodyPr/>
                    <a:lstStyle/>
                    <a:p>
                      <a:r>
                        <a:rPr lang="en-US" dirty="0" smtClean="0"/>
                        <a:t>46</a:t>
                      </a:r>
                      <a:endParaRPr lang="en-US" dirty="0"/>
                    </a:p>
                  </a:txBody>
                  <a:tcPr/>
                </a:tc>
              </a:tr>
              <a:tr h="370840">
                <a:tc>
                  <a:txBody>
                    <a:bodyPr/>
                    <a:lstStyle/>
                    <a:p>
                      <a:r>
                        <a:rPr lang="en-US" dirty="0" smtClean="0"/>
                        <a:t>Treacherous</a:t>
                      </a:r>
                      <a:endParaRPr lang="en-US" dirty="0"/>
                    </a:p>
                  </a:txBody>
                  <a:tcPr/>
                </a:tc>
                <a:tc>
                  <a:txBody>
                    <a:bodyPr/>
                    <a:lstStyle/>
                    <a:p>
                      <a:r>
                        <a:rPr lang="en-US" dirty="0" smtClean="0"/>
                        <a:t>4</a:t>
                      </a:r>
                      <a:endParaRPr lang="en-US" dirty="0"/>
                    </a:p>
                  </a:txBody>
                  <a:tcPr/>
                </a:tc>
                <a:tc>
                  <a:txBody>
                    <a:bodyPr/>
                    <a:lstStyle/>
                    <a:p>
                      <a:r>
                        <a:rPr lang="en-US" dirty="0" smtClean="0"/>
                        <a:t>73</a:t>
                      </a:r>
                      <a:endParaRPr lang="en-US" dirty="0"/>
                    </a:p>
                  </a:txBody>
                  <a:tcPr/>
                </a:tc>
              </a:tr>
              <a:tr h="370840">
                <a:tc>
                  <a:txBody>
                    <a:bodyPr/>
                    <a:lstStyle/>
                    <a:p>
                      <a:r>
                        <a:rPr lang="en-US" dirty="0" smtClean="0"/>
                        <a:t>Sly</a:t>
                      </a:r>
                      <a:endParaRPr lang="en-US" dirty="0"/>
                    </a:p>
                  </a:txBody>
                  <a:tcPr/>
                </a:tc>
                <a:tc>
                  <a:txBody>
                    <a:bodyPr/>
                    <a:lstStyle/>
                    <a:p>
                      <a:r>
                        <a:rPr lang="en-US" dirty="0" smtClean="0"/>
                        <a:t>8</a:t>
                      </a:r>
                      <a:endParaRPr lang="en-US" dirty="0"/>
                    </a:p>
                  </a:txBody>
                  <a:tcPr/>
                </a:tc>
                <a:tc>
                  <a:txBody>
                    <a:bodyPr/>
                    <a:lstStyle/>
                    <a:p>
                      <a:r>
                        <a:rPr lang="en-US" dirty="0" smtClean="0"/>
                        <a:t>63</a:t>
                      </a:r>
                      <a:endParaRPr lang="en-US" dirty="0"/>
                    </a:p>
                  </a:txBody>
                  <a:tcPr/>
                </a:tc>
              </a:tr>
              <a:tr h="370840">
                <a:tc>
                  <a:txBody>
                    <a:bodyPr/>
                    <a:lstStyle/>
                    <a:p>
                      <a:r>
                        <a:rPr lang="en-US" dirty="0" smtClean="0"/>
                        <a:t>Intelligent </a:t>
                      </a:r>
                      <a:endParaRPr lang="en-US" dirty="0"/>
                    </a:p>
                  </a:txBody>
                  <a:tcPr/>
                </a:tc>
                <a:tc>
                  <a:txBody>
                    <a:bodyPr/>
                    <a:lstStyle/>
                    <a:p>
                      <a:r>
                        <a:rPr lang="en-US" dirty="0" smtClean="0"/>
                        <a:t>24</a:t>
                      </a:r>
                      <a:endParaRPr lang="en-US" dirty="0"/>
                    </a:p>
                  </a:txBody>
                  <a:tcPr/>
                </a:tc>
                <a:tc>
                  <a:txBody>
                    <a:bodyPr/>
                    <a:lstStyle/>
                    <a:p>
                      <a:r>
                        <a:rPr lang="en-US" dirty="0" smtClean="0"/>
                        <a:t>39</a:t>
                      </a:r>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330013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VII. The Strategies of War</a:t>
            </a:r>
            <a:endParaRPr lang="en-US" dirty="0"/>
          </a:p>
        </p:txBody>
      </p:sp>
      <p:sp>
        <p:nvSpPr>
          <p:cNvPr id="80899" name="Content Placeholder 2"/>
          <p:cNvSpPr>
            <a:spLocks noGrp="1"/>
          </p:cNvSpPr>
          <p:nvPr>
            <p:ph idx="1"/>
          </p:nvPr>
        </p:nvSpPr>
        <p:spPr/>
        <p:txBody>
          <a:bodyPr/>
          <a:lstStyle/>
          <a:p>
            <a:r>
              <a:rPr lang="en-US" sz="3600" dirty="0" smtClean="0"/>
              <a:t>A. Allied Strategy</a:t>
            </a:r>
          </a:p>
          <a:p>
            <a:r>
              <a:rPr lang="en-US" sz="3600" dirty="0" smtClean="0"/>
              <a:t>	1. </a:t>
            </a:r>
            <a:r>
              <a:rPr lang="en-US" sz="3600" dirty="0" smtClean="0"/>
              <a:t>U.S. &amp; its </a:t>
            </a:r>
            <a:r>
              <a:rPr lang="en-US" sz="3600" dirty="0" smtClean="0"/>
              <a:t>allies </a:t>
            </a:r>
            <a:r>
              <a:rPr lang="en-US" sz="3600" dirty="0" smtClean="0"/>
              <a:t>(BR &amp; USSR)</a:t>
            </a:r>
            <a:r>
              <a:rPr lang="en-US" sz="3600" dirty="0" smtClean="0"/>
              <a:t>, followed a “Defeat Hitler First” strategy.</a:t>
            </a:r>
          </a:p>
          <a:p>
            <a:r>
              <a:rPr lang="en-US" sz="3600" dirty="0" smtClean="0"/>
              <a:t>	</a:t>
            </a:r>
          </a:p>
        </p:txBody>
      </p:sp>
      <p:pic>
        <p:nvPicPr>
          <p:cNvPr id="3" name="Picture 2"/>
          <p:cNvPicPr>
            <a:picLocks noChangeAspect="1"/>
          </p:cNvPicPr>
          <p:nvPr/>
        </p:nvPicPr>
        <p:blipFill>
          <a:blip r:embed="rId3"/>
          <a:stretch>
            <a:fillRect/>
          </a:stretch>
        </p:blipFill>
        <p:spPr>
          <a:xfrm>
            <a:off x="3810000" y="3429000"/>
            <a:ext cx="4241800" cy="3175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Content Placeholder 2"/>
          <p:cNvSpPr>
            <a:spLocks noGrp="1"/>
          </p:cNvSpPr>
          <p:nvPr>
            <p:ph idx="1"/>
          </p:nvPr>
        </p:nvSpPr>
        <p:spPr>
          <a:xfrm>
            <a:off x="1435100" y="457200"/>
            <a:ext cx="7499350" cy="5791200"/>
          </a:xfrm>
        </p:spPr>
        <p:txBody>
          <a:bodyPr/>
          <a:lstStyle/>
          <a:p>
            <a:r>
              <a:rPr lang="en-US" sz="3600" dirty="0" smtClean="0"/>
              <a:t>	3. In the Pacific, American military strategy called for an “island 						hopping” </a:t>
            </a:r>
            <a:r>
              <a:rPr lang="en-US" sz="3600" dirty="0" smtClean="0"/>
              <a:t>						campaign </a:t>
            </a:r>
            <a:r>
              <a:rPr lang="en-US" sz="3600" dirty="0" smtClean="0"/>
              <a:t>				</a:t>
            </a:r>
          </a:p>
        </p:txBody>
      </p:sp>
      <p:pic>
        <p:nvPicPr>
          <p:cNvPr id="56322" name="Picture 2" descr="http://www.lib.utexas.edu/maps/national_parks/pacific_theater_1941_45.jpg"/>
          <p:cNvPicPr>
            <a:picLocks noChangeAspect="1" noChangeArrowheads="1"/>
          </p:cNvPicPr>
          <p:nvPr/>
        </p:nvPicPr>
        <p:blipFill>
          <a:blip r:embed="rId3" cstate="print"/>
          <a:srcRect/>
          <a:stretch>
            <a:fillRect/>
          </a:stretch>
        </p:blipFill>
        <p:spPr bwMode="auto">
          <a:xfrm>
            <a:off x="1371600" y="1724025"/>
            <a:ext cx="4872701" cy="513397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Content Placeholder 2"/>
          <p:cNvSpPr>
            <a:spLocks noGrp="1"/>
          </p:cNvSpPr>
          <p:nvPr>
            <p:ph idx="1"/>
          </p:nvPr>
        </p:nvSpPr>
        <p:spPr>
          <a:xfrm>
            <a:off x="914400" y="0"/>
            <a:ext cx="8153400" cy="4800600"/>
          </a:xfrm>
        </p:spPr>
        <p:txBody>
          <a:bodyPr/>
          <a:lstStyle/>
          <a:p>
            <a:r>
              <a:rPr lang="en-US" sz="3600" dirty="0" smtClean="0"/>
              <a:t>B. Axis Strategy</a:t>
            </a:r>
          </a:p>
          <a:p>
            <a:r>
              <a:rPr lang="en-US" sz="3600" dirty="0" smtClean="0"/>
              <a:t>	1. </a:t>
            </a:r>
            <a:r>
              <a:rPr lang="en-US" sz="3600" dirty="0" smtClean="0"/>
              <a:t>GR </a:t>
            </a:r>
            <a:r>
              <a:rPr lang="en-US" sz="3600" dirty="0" smtClean="0"/>
              <a:t>hoped to defeat the </a:t>
            </a:r>
            <a:r>
              <a:rPr lang="en-US" sz="3600" dirty="0" smtClean="0"/>
              <a:t>USSR quickly</a:t>
            </a:r>
            <a:r>
              <a:rPr lang="en-US" sz="3600" dirty="0" smtClean="0"/>
              <a:t>, gain control of Soviet oil fields, and force Britain out of the </a:t>
            </a:r>
            <a:r>
              <a:rPr lang="en-US" sz="3600" dirty="0" smtClean="0"/>
              <a:t>war</a:t>
            </a:r>
            <a:endParaRPr lang="en-US" sz="3600" dirty="0" smtClean="0"/>
          </a:p>
        </p:txBody>
      </p:sp>
      <p:pic>
        <p:nvPicPr>
          <p:cNvPr id="3" name="Picture 2"/>
          <p:cNvPicPr>
            <a:picLocks noChangeAspect="1"/>
          </p:cNvPicPr>
          <p:nvPr/>
        </p:nvPicPr>
        <p:blipFill>
          <a:blip r:embed="rId3"/>
          <a:stretch>
            <a:fillRect/>
          </a:stretch>
        </p:blipFill>
        <p:spPr>
          <a:xfrm>
            <a:off x="152400" y="2514600"/>
            <a:ext cx="5230331" cy="4114800"/>
          </a:xfrm>
          <a:prstGeom prst="rect">
            <a:avLst/>
          </a:prstGeom>
        </p:spPr>
      </p:pic>
      <p:pic>
        <p:nvPicPr>
          <p:cNvPr id="4" name="Picture 3"/>
          <p:cNvPicPr>
            <a:picLocks noChangeAspect="1"/>
          </p:cNvPicPr>
          <p:nvPr/>
        </p:nvPicPr>
        <p:blipFill>
          <a:blip r:embed="rId4"/>
          <a:stretch>
            <a:fillRect/>
          </a:stretch>
        </p:blipFill>
        <p:spPr>
          <a:xfrm>
            <a:off x="5410200" y="2286000"/>
            <a:ext cx="3675460" cy="4572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1435100" y="457200"/>
            <a:ext cx="7499350" cy="5791200"/>
          </a:xfrm>
        </p:spPr>
        <p:txBody>
          <a:bodyPr/>
          <a:lstStyle/>
          <a:p>
            <a:pPr eaLnBrk="1" hangingPunct="1"/>
            <a:r>
              <a:rPr lang="en-US" sz="3600" dirty="0" smtClean="0"/>
              <a:t>b. Treaty </a:t>
            </a:r>
            <a:r>
              <a:rPr lang="en-US" sz="3600" dirty="0" smtClean="0"/>
              <a:t>forced </a:t>
            </a:r>
            <a:r>
              <a:rPr lang="en-US" sz="3600" dirty="0" smtClean="0"/>
              <a:t>GR to </a:t>
            </a:r>
            <a:r>
              <a:rPr lang="en-US" sz="3600" dirty="0" smtClean="0"/>
              <a:t>pay $1 billion </a:t>
            </a:r>
            <a:r>
              <a:rPr lang="en-US" sz="3600" dirty="0" smtClean="0"/>
              <a:t>   </a:t>
            </a:r>
          </a:p>
          <a:p>
            <a:pPr eaLnBrk="1" hangingPunct="1"/>
            <a:r>
              <a:rPr lang="en-US" sz="3600" dirty="0"/>
              <a:t> </a:t>
            </a:r>
            <a:r>
              <a:rPr lang="en-US" sz="3600" dirty="0" smtClean="0"/>
              <a:t>    </a:t>
            </a:r>
            <a:r>
              <a:rPr lang="en-US" sz="3600" dirty="0" smtClean="0"/>
              <a:t>war </a:t>
            </a:r>
            <a:r>
              <a:rPr lang="en-US" sz="3600" dirty="0" smtClean="0"/>
              <a:t>damages </a:t>
            </a:r>
            <a:r>
              <a:rPr lang="en-US" sz="3600" dirty="0" smtClean="0"/>
              <a:t>yearly.</a:t>
            </a:r>
            <a:endParaRPr lang="en-US" sz="3600" dirty="0" smtClean="0"/>
          </a:p>
          <a:p>
            <a:pPr eaLnBrk="1" hangingPunct="1"/>
            <a:r>
              <a:rPr lang="en-US" sz="3600" dirty="0" smtClean="0"/>
              <a:t>			</a:t>
            </a:r>
            <a:r>
              <a:rPr lang="en-US" sz="3600" dirty="0" smtClean="0"/>
              <a:t>1) GR </a:t>
            </a:r>
            <a:r>
              <a:rPr lang="en-US" sz="3600" u="sng" dirty="0" smtClean="0"/>
              <a:t>never</a:t>
            </a:r>
            <a:r>
              <a:rPr lang="en-US" sz="3600" dirty="0" smtClean="0"/>
              <a:t> felt they </a:t>
            </a:r>
            <a:r>
              <a:rPr lang="en-US" sz="3600" dirty="0" smtClean="0"/>
              <a:t>should </a:t>
            </a:r>
            <a:r>
              <a:rPr lang="en-US" sz="3600" dirty="0" smtClean="0"/>
              <a:t>have been blamed for </a:t>
            </a:r>
            <a:r>
              <a:rPr lang="en-US" sz="3600" dirty="0" smtClean="0"/>
              <a:t>WWI.</a:t>
            </a:r>
            <a:endParaRPr lang="en-US" sz="3600" dirty="0" smtClean="0"/>
          </a:p>
          <a:p>
            <a:pPr eaLnBrk="1" hangingPunct="1"/>
            <a:endParaRPr lang="en-US" sz="3600" dirty="0" smtClean="0"/>
          </a:p>
        </p:txBody>
      </p:sp>
      <p:pic>
        <p:nvPicPr>
          <p:cNvPr id="3" name="Picture 2"/>
          <p:cNvPicPr>
            <a:picLocks noChangeAspect="1"/>
          </p:cNvPicPr>
          <p:nvPr/>
        </p:nvPicPr>
        <p:blipFill>
          <a:blip r:embed="rId3"/>
          <a:stretch>
            <a:fillRect/>
          </a:stretch>
        </p:blipFill>
        <p:spPr>
          <a:xfrm>
            <a:off x="4419600" y="3200400"/>
            <a:ext cx="4006888" cy="3149600"/>
          </a:xfrm>
          <a:prstGeom prst="rect">
            <a:avLst/>
          </a:prstGeom>
        </p:spPr>
      </p:pic>
      <p:pic>
        <p:nvPicPr>
          <p:cNvPr id="4" name="Picture 3"/>
          <p:cNvPicPr>
            <a:picLocks noChangeAspect="1"/>
          </p:cNvPicPr>
          <p:nvPr/>
        </p:nvPicPr>
        <p:blipFill>
          <a:blip r:embed="rId4"/>
          <a:stretch>
            <a:fillRect/>
          </a:stretch>
        </p:blipFill>
        <p:spPr>
          <a:xfrm>
            <a:off x="1295400" y="3200400"/>
            <a:ext cx="2700550" cy="2984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descr="Soviet Hammer &amp; Sickle"/>
          <p:cNvPicPr>
            <a:picLocks noChangeAspect="1" noChangeArrowheads="1"/>
          </p:cNvPicPr>
          <p:nvPr/>
        </p:nvPicPr>
        <p:blipFill>
          <a:blip r:embed="rId3" cstate="print"/>
          <a:srcRect/>
          <a:stretch>
            <a:fillRect/>
          </a:stretch>
        </p:blipFill>
        <p:spPr bwMode="auto">
          <a:xfrm>
            <a:off x="-76200" y="-152400"/>
            <a:ext cx="2667000" cy="2667000"/>
          </a:xfrm>
          <a:prstGeom prst="rect">
            <a:avLst/>
          </a:prstGeom>
          <a:noFill/>
        </p:spPr>
      </p:pic>
      <p:sp>
        <p:nvSpPr>
          <p:cNvPr id="24579" name="Content Placeholder 2"/>
          <p:cNvSpPr>
            <a:spLocks noGrp="1"/>
          </p:cNvSpPr>
          <p:nvPr>
            <p:ph idx="1"/>
          </p:nvPr>
        </p:nvSpPr>
        <p:spPr>
          <a:xfrm>
            <a:off x="1435100" y="1905000"/>
            <a:ext cx="7499350" cy="4648200"/>
          </a:xfrm>
        </p:spPr>
        <p:txBody>
          <a:bodyPr/>
          <a:lstStyle/>
          <a:p>
            <a:r>
              <a:rPr lang="en-US" sz="3600" dirty="0" smtClean="0"/>
              <a:t>B. </a:t>
            </a:r>
            <a:r>
              <a:rPr lang="en-US" sz="3600" dirty="0" smtClean="0"/>
              <a:t>Bolsheviks control </a:t>
            </a:r>
            <a:r>
              <a:rPr lang="en-US" sz="3600" dirty="0" smtClean="0"/>
              <a:t>of </a:t>
            </a:r>
            <a:r>
              <a:rPr lang="en-US" sz="3600" dirty="0" smtClean="0"/>
              <a:t>RS (</a:t>
            </a:r>
            <a:r>
              <a:rPr lang="en-US" sz="3600" dirty="0" smtClean="0"/>
              <a:t>U.S.S.R.) </a:t>
            </a:r>
            <a:r>
              <a:rPr lang="en-US" sz="3600" dirty="0" smtClean="0"/>
              <a:t>scared </a:t>
            </a:r>
            <a:r>
              <a:rPr lang="en-US" sz="3600" dirty="0" smtClean="0"/>
              <a:t>other </a:t>
            </a:r>
            <a:r>
              <a:rPr lang="en-US" sz="3600" dirty="0" smtClean="0"/>
              <a:t>gov’ts.</a:t>
            </a:r>
            <a:endParaRPr lang="en-US" sz="3600" dirty="0" smtClean="0"/>
          </a:p>
          <a:p>
            <a:r>
              <a:rPr lang="en-US" sz="3600" dirty="0" smtClean="0"/>
              <a:t>1. </a:t>
            </a:r>
            <a:r>
              <a:rPr lang="en-US" sz="3600" dirty="0" smtClean="0"/>
              <a:t>U.S.S.R</a:t>
            </a:r>
            <a:r>
              <a:rPr lang="en-US" sz="3600" dirty="0" smtClean="0"/>
              <a:t>. </a:t>
            </a:r>
            <a:r>
              <a:rPr lang="en-US" sz="3600" dirty="0" smtClean="0"/>
              <a:t>wanted to </a:t>
            </a:r>
            <a:r>
              <a:rPr lang="en-US" sz="3600" dirty="0" smtClean="0"/>
              <a:t>spread Communism </a:t>
            </a:r>
            <a:r>
              <a:rPr lang="en-US" sz="3600" dirty="0" smtClean="0"/>
              <a:t>worldwide</a:t>
            </a:r>
            <a:endParaRPr lang="en-US" sz="3600" dirty="0"/>
          </a:p>
        </p:txBody>
      </p:sp>
      <p:pic>
        <p:nvPicPr>
          <p:cNvPr id="82946" name="Picture 2" descr="http://www.worldsocialism.org/spgb/apr07/page10br.png"/>
          <p:cNvPicPr>
            <a:picLocks noChangeAspect="1" noChangeArrowheads="1"/>
          </p:cNvPicPr>
          <p:nvPr/>
        </p:nvPicPr>
        <p:blipFill>
          <a:blip r:embed="rId4" cstate="print"/>
          <a:srcRect/>
          <a:stretch>
            <a:fillRect/>
          </a:stretch>
        </p:blipFill>
        <p:spPr bwMode="auto">
          <a:xfrm>
            <a:off x="6324600" y="-1"/>
            <a:ext cx="2971800" cy="2011089"/>
          </a:xfrm>
          <a:prstGeom prst="rect">
            <a:avLst/>
          </a:prstGeom>
          <a:noFill/>
        </p:spPr>
      </p:pic>
      <p:pic>
        <p:nvPicPr>
          <p:cNvPr id="82948" name="Picture 4" descr="Russian Industrial Giclee Print"/>
          <p:cNvPicPr>
            <a:picLocks noChangeAspect="1" noChangeArrowheads="1"/>
          </p:cNvPicPr>
          <p:nvPr/>
        </p:nvPicPr>
        <p:blipFill>
          <a:blip r:embed="rId5" cstate="print"/>
          <a:srcRect/>
          <a:stretch>
            <a:fillRect/>
          </a:stretch>
        </p:blipFill>
        <p:spPr bwMode="auto">
          <a:xfrm>
            <a:off x="2819400" y="4495800"/>
            <a:ext cx="2329036" cy="1752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6" name="Picture 6" descr="General"/>
          <p:cNvPicPr>
            <a:picLocks noChangeAspect="1" noChangeArrowheads="1"/>
          </p:cNvPicPr>
          <p:nvPr/>
        </p:nvPicPr>
        <p:blipFill>
          <a:blip r:embed="rId3" cstate="print">
            <a:lum bright="70000" contrast="-70000"/>
          </a:blip>
          <a:srcRect/>
          <a:stretch>
            <a:fillRect/>
          </a:stretch>
        </p:blipFill>
        <p:spPr bwMode="auto">
          <a:xfrm>
            <a:off x="990600" y="0"/>
            <a:ext cx="4067175" cy="2838450"/>
          </a:xfrm>
          <a:prstGeom prst="rect">
            <a:avLst/>
          </a:prstGeom>
          <a:noFill/>
        </p:spPr>
      </p:pic>
      <p:sp>
        <p:nvSpPr>
          <p:cNvPr id="25603" name="Content Placeholder 2"/>
          <p:cNvSpPr>
            <a:spLocks noGrp="1"/>
          </p:cNvSpPr>
          <p:nvPr>
            <p:ph idx="1"/>
          </p:nvPr>
        </p:nvSpPr>
        <p:spPr>
          <a:xfrm>
            <a:off x="1435100" y="457200"/>
            <a:ext cx="7708900" cy="5791200"/>
          </a:xfrm>
        </p:spPr>
        <p:txBody>
          <a:bodyPr/>
          <a:lstStyle/>
          <a:p>
            <a:pPr marL="825500" indent="-742950">
              <a:buAutoNum type="alphaUcPeriod" startAt="3"/>
            </a:pPr>
            <a:r>
              <a:rPr lang="en-US" sz="3600" dirty="0" smtClean="0"/>
              <a:t>Japan felts </a:t>
            </a:r>
            <a:r>
              <a:rPr lang="en-US" sz="3600" dirty="0" smtClean="0"/>
              <a:t>a sense of Manifest Destiny in Asia. </a:t>
            </a:r>
            <a:endParaRPr lang="en-US" sz="3600" dirty="0" smtClean="0"/>
          </a:p>
          <a:p>
            <a:pPr marL="82550" indent="0"/>
            <a:r>
              <a:rPr lang="en-US" sz="3600" dirty="0" smtClean="0"/>
              <a:t>	1. </a:t>
            </a:r>
            <a:r>
              <a:rPr lang="en-US" sz="3600" dirty="0" smtClean="0"/>
              <a:t>U.S</a:t>
            </a:r>
            <a:r>
              <a:rPr lang="en-US" sz="3600" dirty="0" smtClean="0"/>
              <a:t>. threatens to </a:t>
            </a:r>
            <a:r>
              <a:rPr lang="en-US" sz="3600" dirty="0" smtClean="0"/>
              <a:t>stop supplying   </a:t>
            </a:r>
          </a:p>
          <a:p>
            <a:pPr marL="82550" indent="0"/>
            <a:r>
              <a:rPr lang="en-US" sz="3600" dirty="0"/>
              <a:t> </a:t>
            </a:r>
            <a:r>
              <a:rPr lang="en-US" sz="3600" dirty="0" smtClean="0"/>
              <a:t>            </a:t>
            </a:r>
            <a:r>
              <a:rPr lang="en-US" sz="3600" dirty="0" smtClean="0"/>
              <a:t>raw </a:t>
            </a:r>
            <a:r>
              <a:rPr lang="en-US" sz="3600" dirty="0" smtClean="0"/>
              <a:t>materials if they invade </a:t>
            </a:r>
            <a:r>
              <a:rPr lang="en-US" sz="3600" dirty="0" smtClean="0"/>
              <a:t> </a:t>
            </a:r>
          </a:p>
          <a:p>
            <a:pPr marL="82550" indent="0"/>
            <a:r>
              <a:rPr lang="en-US" sz="3600" dirty="0"/>
              <a:t> </a:t>
            </a:r>
            <a:r>
              <a:rPr lang="en-US" sz="3600" dirty="0" smtClean="0"/>
              <a:t>            </a:t>
            </a:r>
            <a:r>
              <a:rPr lang="en-US" sz="3600" dirty="0" smtClean="0"/>
              <a:t>other </a:t>
            </a:r>
            <a:r>
              <a:rPr lang="en-US" sz="3600" dirty="0" smtClean="0"/>
              <a:t>nations.</a:t>
            </a:r>
          </a:p>
          <a:p>
            <a:r>
              <a:rPr lang="en-US" sz="3600" dirty="0" smtClean="0"/>
              <a:t>		</a:t>
            </a:r>
            <a:endParaRPr lang="en-US" sz="3600" dirty="0"/>
          </a:p>
        </p:txBody>
      </p:sp>
      <p:pic>
        <p:nvPicPr>
          <p:cNvPr id="81924" name="Picture 4" descr="http://members.shaw.ca/tju/broomhandles.jpg"/>
          <p:cNvPicPr>
            <a:picLocks noChangeAspect="1" noChangeArrowheads="1"/>
          </p:cNvPicPr>
          <p:nvPr/>
        </p:nvPicPr>
        <p:blipFill>
          <a:blip r:embed="rId4" cstate="print"/>
          <a:srcRect/>
          <a:stretch>
            <a:fillRect/>
          </a:stretch>
        </p:blipFill>
        <p:spPr bwMode="auto">
          <a:xfrm>
            <a:off x="457200" y="1676400"/>
            <a:ext cx="1676400" cy="2179320"/>
          </a:xfrm>
          <a:prstGeom prst="rect">
            <a:avLst/>
          </a:prstGeom>
          <a:noFill/>
        </p:spPr>
      </p:pic>
      <p:pic>
        <p:nvPicPr>
          <p:cNvPr id="81928" name="Picture 8" descr="Factory scene in 1938"/>
          <p:cNvPicPr>
            <a:picLocks noChangeAspect="1" noChangeArrowheads="1"/>
          </p:cNvPicPr>
          <p:nvPr/>
        </p:nvPicPr>
        <p:blipFill>
          <a:blip r:embed="rId5" cstate="print"/>
          <a:srcRect/>
          <a:stretch>
            <a:fillRect/>
          </a:stretch>
        </p:blipFill>
        <p:spPr bwMode="auto">
          <a:xfrm>
            <a:off x="1371600" y="4419600"/>
            <a:ext cx="2536902" cy="1600200"/>
          </a:xfrm>
          <a:prstGeom prst="rect">
            <a:avLst/>
          </a:prstGeom>
          <a:noFill/>
        </p:spPr>
      </p:pic>
      <p:pic>
        <p:nvPicPr>
          <p:cNvPr id="3" name="Picture 2"/>
          <p:cNvPicPr>
            <a:picLocks noChangeAspect="1"/>
          </p:cNvPicPr>
          <p:nvPr/>
        </p:nvPicPr>
        <p:blipFill>
          <a:blip r:embed="rId6"/>
          <a:stretch>
            <a:fillRect/>
          </a:stretch>
        </p:blipFill>
        <p:spPr>
          <a:xfrm>
            <a:off x="4419600" y="3529567"/>
            <a:ext cx="4629293" cy="332808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b="1" dirty="0" smtClean="0"/>
              <a:t>II. The Great Depression</a:t>
            </a:r>
            <a:endParaRPr lang="en-US" dirty="0">
              <a:solidFill>
                <a:schemeClr val="tx2">
                  <a:satMod val="130000"/>
                </a:schemeClr>
              </a:solidFill>
            </a:endParaRPr>
          </a:p>
        </p:txBody>
      </p:sp>
      <p:sp>
        <p:nvSpPr>
          <p:cNvPr id="28675" name="Content Placeholder 2"/>
          <p:cNvSpPr>
            <a:spLocks noGrp="1"/>
          </p:cNvSpPr>
          <p:nvPr>
            <p:ph idx="1"/>
          </p:nvPr>
        </p:nvSpPr>
        <p:spPr/>
        <p:txBody>
          <a:bodyPr/>
          <a:lstStyle/>
          <a:p>
            <a:r>
              <a:rPr lang="en-US" sz="3600" dirty="0" smtClean="0"/>
              <a:t>A.  European recovery from WWI became too dependent on the U.S. economy</a:t>
            </a:r>
            <a:r>
              <a:rPr lang="en-US" sz="3600" dirty="0" smtClean="0"/>
              <a:t>.</a:t>
            </a:r>
            <a:endParaRPr lang="en-US" sz="3600" dirty="0" smtClean="0"/>
          </a:p>
        </p:txBody>
      </p:sp>
      <p:pic>
        <p:nvPicPr>
          <p:cNvPr id="3" name="Picture 2"/>
          <p:cNvPicPr>
            <a:picLocks noChangeAspect="1"/>
          </p:cNvPicPr>
          <p:nvPr/>
        </p:nvPicPr>
        <p:blipFill>
          <a:blip r:embed="rId3"/>
          <a:stretch>
            <a:fillRect/>
          </a:stretch>
        </p:blipFill>
        <p:spPr>
          <a:xfrm>
            <a:off x="2057400" y="3200400"/>
            <a:ext cx="5842000" cy="3505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5800" y="934"/>
            <a:ext cx="4648200" cy="5562600"/>
          </a:xfrm>
        </p:spPr>
        <p:txBody>
          <a:bodyPr/>
          <a:lstStyle/>
          <a:p>
            <a:r>
              <a:rPr lang="en-US" sz="3600" dirty="0" smtClean="0"/>
              <a:t>1. GR a </a:t>
            </a:r>
            <a:r>
              <a:rPr lang="en-US" sz="3600" dirty="0" smtClean="0"/>
              <a:t>loaf of bread cost $1 million marks </a:t>
            </a:r>
            <a:r>
              <a:rPr lang="en-US" sz="3600" dirty="0" smtClean="0"/>
              <a:t>($</a:t>
            </a:r>
            <a:r>
              <a:rPr lang="en-US" sz="3600" dirty="0" smtClean="0"/>
              <a:t>500,000) </a:t>
            </a:r>
            <a:r>
              <a:rPr lang="en-US" sz="3600" dirty="0" smtClean="0"/>
              <a:t>&amp; a </a:t>
            </a:r>
            <a:r>
              <a:rPr lang="en-US" sz="3600" dirty="0" smtClean="0"/>
              <a:t>stein of beer cost $4,000,000 marks ($2,000,000)</a:t>
            </a:r>
          </a:p>
          <a:p>
            <a:r>
              <a:rPr lang="en-US" sz="3600" dirty="0" smtClean="0"/>
              <a:t>2. In Japan 3,000,000 workers were unemployed </a:t>
            </a:r>
            <a:r>
              <a:rPr lang="en-US" sz="3600" dirty="0" smtClean="0"/>
              <a:t>and</a:t>
            </a:r>
            <a:endParaRPr lang="en-US" sz="3600" dirty="0"/>
          </a:p>
        </p:txBody>
      </p:sp>
      <p:pic>
        <p:nvPicPr>
          <p:cNvPr id="2" name="Picture 1"/>
          <p:cNvPicPr>
            <a:picLocks noChangeAspect="1"/>
          </p:cNvPicPr>
          <p:nvPr/>
        </p:nvPicPr>
        <p:blipFill>
          <a:blip r:embed="rId3"/>
          <a:stretch>
            <a:fillRect/>
          </a:stretch>
        </p:blipFill>
        <p:spPr>
          <a:xfrm>
            <a:off x="0" y="0"/>
            <a:ext cx="4572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12302</TotalTime>
  <Words>3537</Words>
  <Application>Microsoft Macintosh PowerPoint</Application>
  <PresentationFormat>On-screen Show (4:3)</PresentationFormat>
  <Paragraphs>382</Paragraphs>
  <Slides>49</Slides>
  <Notes>33</Notes>
  <HiddenSlides>0</HiddenSlides>
  <MMClips>1</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Solstice</vt:lpstr>
      <vt:lpstr>Custom Design</vt:lpstr>
      <vt:lpstr>Some background information</vt:lpstr>
      <vt:lpstr>Mack says:  “I know up on top you are seeing great sights, but down on the bottom we, too, should have rights!” </vt:lpstr>
      <vt:lpstr>Causes of World War II</vt:lpstr>
      <vt:lpstr>I. Build up to war began in the 1920s &amp; 1930s</vt:lpstr>
      <vt:lpstr>PowerPoint Presentation</vt:lpstr>
      <vt:lpstr>PowerPoint Presentation</vt:lpstr>
      <vt:lpstr>PowerPoint Presentation</vt:lpstr>
      <vt:lpstr>II. The Great Depression</vt:lpstr>
      <vt:lpstr>PowerPoint Presentation</vt:lpstr>
      <vt:lpstr>PowerPoint Presentation</vt:lpstr>
      <vt:lpstr>PowerPoint Presentation</vt:lpstr>
      <vt:lpstr>PowerPoint Presentation</vt:lpstr>
      <vt:lpstr>PowerPoint Presentation</vt:lpstr>
      <vt:lpstr>III. Fascism &amp; Nationalism</vt:lpstr>
      <vt:lpstr>Hitler Speech</vt:lpstr>
      <vt:lpstr>PowerPoint Presentation</vt:lpstr>
      <vt:lpstr>PowerPoint Presentation</vt:lpstr>
      <vt:lpstr>PowerPoint Presentation</vt:lpstr>
      <vt:lpstr>PowerPoint Presentation</vt:lpstr>
      <vt:lpstr>PowerPoint Presentation</vt:lpstr>
      <vt:lpstr>PowerPoint Presentation</vt:lpstr>
      <vt:lpstr>IV. Isolationism</vt:lpstr>
      <vt:lpstr>PowerPoint Presentation</vt:lpstr>
      <vt:lpstr>PowerPoint Presentation</vt:lpstr>
      <vt:lpstr>V. The War in Europe</vt:lpstr>
      <vt:lpstr>PowerPoint Presentation</vt:lpstr>
      <vt:lpstr>PowerPoint Presentation</vt:lpstr>
      <vt:lpstr>PowerPoint Presentation</vt:lpstr>
      <vt:lpstr>The St. Louis Turned Back</vt:lpstr>
      <vt:lpstr>PowerPoint Presentation</vt:lpstr>
      <vt:lpstr>VI. War in Asia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Profiling</vt:lpstr>
      <vt:lpstr>PowerPoint Presentation</vt:lpstr>
      <vt:lpstr>PowerPoint Presentation</vt:lpstr>
      <vt:lpstr>PowerPoint Presentation</vt:lpstr>
      <vt:lpstr>PowerPoint Presentation</vt:lpstr>
      <vt:lpstr>Gallup Poll:  Chinese vs Japanese</vt:lpstr>
      <vt:lpstr>VII. The Strategies of War</vt:lpstr>
      <vt:lpstr>PowerPoint Presentation</vt:lpstr>
      <vt:lpstr>PowerPoint Presentation</vt:lpstr>
    </vt:vector>
  </TitlesOfParts>
  <Company>Granite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War II</dc:title>
  <dc:creator>JEAKINS</dc:creator>
  <cp:lastModifiedBy>michelle.gurr bothwell</cp:lastModifiedBy>
  <cp:revision>79</cp:revision>
  <dcterms:created xsi:type="dcterms:W3CDTF">2007-03-27T13:12:57Z</dcterms:created>
  <dcterms:modified xsi:type="dcterms:W3CDTF">2014-04-07T20:54:04Z</dcterms:modified>
</cp:coreProperties>
</file>