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57" r:id="rId3"/>
    <p:sldId id="287" r:id="rId4"/>
    <p:sldId id="258" r:id="rId5"/>
    <p:sldId id="286" r:id="rId6"/>
    <p:sldId id="259" r:id="rId7"/>
    <p:sldId id="285" r:id="rId8"/>
    <p:sldId id="283" r:id="rId9"/>
    <p:sldId id="260" r:id="rId10"/>
    <p:sldId id="322" r:id="rId11"/>
    <p:sldId id="323" r:id="rId12"/>
    <p:sldId id="261" r:id="rId13"/>
    <p:sldId id="262" r:id="rId14"/>
    <p:sldId id="263" r:id="rId15"/>
    <p:sldId id="292" r:id="rId16"/>
    <p:sldId id="294" r:id="rId17"/>
    <p:sldId id="293" r:id="rId18"/>
    <p:sldId id="325" r:id="rId19"/>
    <p:sldId id="264" r:id="rId20"/>
    <p:sldId id="275" r:id="rId21"/>
    <p:sldId id="265" r:id="rId22"/>
    <p:sldId id="319" r:id="rId23"/>
    <p:sldId id="320" r:id="rId24"/>
    <p:sldId id="321" r:id="rId25"/>
    <p:sldId id="277" r:id="rId26"/>
    <p:sldId id="278" r:id="rId27"/>
    <p:sldId id="288" r:id="rId28"/>
    <p:sldId id="279" r:id="rId29"/>
    <p:sldId id="289" r:id="rId30"/>
    <p:sldId id="284" r:id="rId31"/>
    <p:sldId id="280" r:id="rId32"/>
    <p:sldId id="290" r:id="rId33"/>
    <p:sldId id="281" r:id="rId34"/>
    <p:sldId id="282" r:id="rId35"/>
    <p:sldId id="276" r:id="rId36"/>
    <p:sldId id="291" r:id="rId37"/>
    <p:sldId id="267" r:id="rId38"/>
    <p:sldId id="268" r:id="rId39"/>
    <p:sldId id="269" r:id="rId40"/>
    <p:sldId id="270" r:id="rId41"/>
    <p:sldId id="271" r:id="rId42"/>
    <p:sldId id="272" r:id="rId43"/>
    <p:sldId id="295" r:id="rId44"/>
    <p:sldId id="299" r:id="rId45"/>
    <p:sldId id="300" r:id="rId46"/>
    <p:sldId id="301" r:id="rId47"/>
    <p:sldId id="302" r:id="rId48"/>
    <p:sldId id="304" r:id="rId49"/>
    <p:sldId id="306" r:id="rId50"/>
    <p:sldId id="307" r:id="rId51"/>
    <p:sldId id="305" r:id="rId52"/>
    <p:sldId id="303" r:id="rId53"/>
    <p:sldId id="315" r:id="rId54"/>
    <p:sldId id="308" r:id="rId55"/>
    <p:sldId id="316" r:id="rId56"/>
    <p:sldId id="317" r:id="rId57"/>
    <p:sldId id="318" r:id="rId58"/>
    <p:sldId id="313" r:id="rId59"/>
    <p:sldId id="309" r:id="rId60"/>
    <p:sldId id="310" r:id="rId61"/>
    <p:sldId id="311" r:id="rId62"/>
    <p:sldId id="312" r:id="rId63"/>
    <p:sldId id="31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78015" autoAdjust="0"/>
  </p:normalViewPr>
  <p:slideViewPr>
    <p:cSldViewPr>
      <p:cViewPr varScale="1">
        <p:scale>
          <a:sx n="70" d="100"/>
          <a:sy n="70" d="100"/>
        </p:scale>
        <p:origin x="-2208" y="-96"/>
      </p:cViewPr>
      <p:guideLst>
        <p:guide orient="horz" pos="2160"/>
        <p:guide pos="2880"/>
      </p:guideLst>
    </p:cSldViewPr>
  </p:slideViewPr>
  <p:outlineViewPr>
    <p:cViewPr>
      <p:scale>
        <a:sx n="33" d="100"/>
        <a:sy n="33" d="100"/>
      </p:scale>
      <p:origin x="0" y="6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29559-A192-AF4E-9A27-816BC15B42E0}" type="datetimeFigureOut">
              <a:rPr lang="en-US" smtClean="0"/>
              <a:t>3/26/14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17B038-7894-844C-9FCA-75FEA35515DB}" type="slidenum">
              <a:rPr lang="en-US" smtClean="0"/>
              <a:t>‹#›</a:t>
            </a:fld>
            <a:endParaRPr lang="en-US"/>
          </a:p>
        </p:txBody>
      </p:sp>
    </p:spTree>
    <p:extLst>
      <p:ext uri="{BB962C8B-B14F-4D97-AF65-F5344CB8AC3E}">
        <p14:creationId xmlns:p14="http://schemas.microsoft.com/office/powerpoint/2010/main" val="4097105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1932, at least 12 million people were out of work.  That was 1 in</a:t>
            </a:r>
            <a:r>
              <a:rPr lang="en-US" baseline="0" dirty="0" smtClean="0"/>
              <a:t> 4 who normally would work.  Count your friends, pretend that the parents of every 4</a:t>
            </a:r>
            <a:r>
              <a:rPr lang="en-US" baseline="30000" dirty="0" smtClean="0"/>
              <a:t>th</a:t>
            </a:r>
            <a:r>
              <a:rPr lang="en-US" baseline="0" dirty="0" smtClean="0"/>
              <a:t> person are unemployed.</a:t>
            </a:r>
          </a:p>
          <a:p>
            <a:endParaRPr lang="en-US" baseline="0" dirty="0" smtClean="0"/>
          </a:p>
          <a:p>
            <a:r>
              <a:rPr lang="en-US" baseline="0" dirty="0" smtClean="0"/>
              <a:t>America had had depressions before.  They were supposed to be a kind of self-regulating part of capitalism.  All the early depressions had something in common: it was the poorest workers who were hurt.  They lost their jobs and went hungry.  The wealthy and middle class suffered only slightly.</a:t>
            </a:r>
          </a:p>
          <a:p>
            <a:endParaRPr lang="en-US" baseline="0" dirty="0" smtClean="0"/>
          </a:p>
          <a:p>
            <a:r>
              <a:rPr lang="en-US" baseline="0" dirty="0" smtClean="0"/>
              <a:t>The Great Depression hurt more people, rich and poor, than any previous depression.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a:t>
            </a:fld>
            <a:endParaRPr lang="en-US"/>
          </a:p>
        </p:txBody>
      </p:sp>
    </p:spTree>
    <p:extLst>
      <p:ext uri="{BB962C8B-B14F-4D97-AF65-F5344CB8AC3E}">
        <p14:creationId xmlns:p14="http://schemas.microsoft.com/office/powerpoint/2010/main" val="168722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Diseases like </a:t>
            </a:r>
            <a:r>
              <a:rPr lang="en-US" dirty="0" smtClean="0"/>
              <a:t>malnutrition, tuberculosis, typhoid and dysentery.</a:t>
            </a:r>
          </a:p>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14</a:t>
            </a:fld>
            <a:endParaRPr lang="en-US"/>
          </a:p>
        </p:txBody>
      </p:sp>
    </p:spTree>
    <p:extLst>
      <p:ext uri="{BB962C8B-B14F-4D97-AF65-F5344CB8AC3E}">
        <p14:creationId xmlns:p14="http://schemas.microsoft.com/office/powerpoint/2010/main" val="274059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Hoover never</a:t>
            </a:r>
            <a:r>
              <a:rPr lang="en-US" baseline="0" dirty="0" smtClean="0"/>
              <a:t> understood.  Each night he and Mrs. Hoover dressed formally for dinner—in tuxedo and long gown—and were served 7 course dinners by a large staff.</a:t>
            </a:r>
          </a:p>
          <a:p>
            <a:endParaRPr lang="en-US" baseline="0" dirty="0" smtClean="0"/>
          </a:p>
          <a:p>
            <a:r>
              <a:rPr lang="en-US" baseline="0" dirty="0" smtClean="0"/>
              <a:t>Soldiers stood at attention around the table.</a:t>
            </a:r>
          </a:p>
          <a:p>
            <a:endParaRPr lang="en-US" baseline="0" dirty="0" smtClean="0"/>
          </a:p>
          <a:p>
            <a:r>
              <a:rPr lang="en-US" baseline="0" dirty="0" smtClean="0"/>
              <a:t>Hoover thought about cutting down on White House  expenditures, he said, but then decided that it would not be good for the people’s morale.</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15</a:t>
            </a:fld>
            <a:endParaRPr lang="en-US"/>
          </a:p>
        </p:txBody>
      </p:sp>
    </p:spTree>
    <p:extLst>
      <p:ext uri="{BB962C8B-B14F-4D97-AF65-F5344CB8AC3E}">
        <p14:creationId xmlns:p14="http://schemas.microsoft.com/office/powerpoint/2010/main" val="3130187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Democracy and capitalism</a:t>
            </a:r>
            <a:r>
              <a:rPr lang="en-US" baseline="0" dirty="0" smtClean="0"/>
              <a:t> seemed to be failing.  </a:t>
            </a:r>
          </a:p>
          <a:p>
            <a:endParaRPr lang="en-US" baseline="0" dirty="0" smtClean="0"/>
          </a:p>
          <a:p>
            <a:r>
              <a:rPr lang="en-US" baseline="0" dirty="0" smtClean="0"/>
              <a:t>All over the world the disruptions of war and depression were making people turn to dictators.  Mussolini had taken control in Italy; Adolf Hitler was gaining power in Germany, and Joseph Stalin in Russia.</a:t>
            </a:r>
          </a:p>
          <a:p>
            <a:endParaRPr lang="en-US" baseline="0" dirty="0" smtClean="0"/>
          </a:p>
          <a:p>
            <a:r>
              <a:rPr lang="en-US" baseline="0" dirty="0" smtClean="0"/>
              <a:t>Charles Lindbergh went to GR and reported that Hitler was a fine leader.</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18</a:t>
            </a:fld>
            <a:endParaRPr lang="en-US"/>
          </a:p>
        </p:txBody>
      </p:sp>
    </p:spTree>
    <p:extLst>
      <p:ext uri="{BB962C8B-B14F-4D97-AF65-F5344CB8AC3E}">
        <p14:creationId xmlns:p14="http://schemas.microsoft.com/office/powerpoint/2010/main" val="267554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lesson should be constantly enforced that though the people support the gov’t, the gov’t should not support the people.”</a:t>
            </a:r>
          </a:p>
          <a:p>
            <a:endParaRPr lang="en-US" dirty="0" smtClean="0"/>
          </a:p>
          <a:p>
            <a:r>
              <a:rPr lang="en-US" dirty="0" smtClean="0"/>
              <a:t>Hoover meant no gov’t money should be spent on relief programs.  He thought people could help themselves.  If gov’t money was spent it should go to business.</a:t>
            </a:r>
            <a:r>
              <a:rPr lang="en-US" baseline="0" dirty="0" smtClean="0"/>
              <a:t>  That would strengthen the economy, he said, and business money would “trickle down” to the people.</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19</a:t>
            </a:fld>
            <a:endParaRPr lang="en-US"/>
          </a:p>
        </p:txBody>
      </p:sp>
    </p:spTree>
    <p:extLst>
      <p:ext uri="{BB962C8B-B14F-4D97-AF65-F5344CB8AC3E}">
        <p14:creationId xmlns:p14="http://schemas.microsoft.com/office/powerpoint/2010/main" val="375578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Community/Church</a:t>
            </a:r>
            <a:r>
              <a:rPr lang="en-US" baseline="0" dirty="0" smtClean="0"/>
              <a:t> resources </a:t>
            </a:r>
            <a:r>
              <a:rPr lang="en-US" dirty="0" smtClean="0"/>
              <a:t>(Salvation Army, Community Chest, and Red Cross) to meet the needs of the poor. </a:t>
            </a:r>
          </a:p>
          <a:p>
            <a:endParaRPr lang="en-US" dirty="0" smtClean="0"/>
          </a:p>
          <a:p>
            <a:r>
              <a:rPr lang="en-US" dirty="0" smtClean="0"/>
              <a:t>Hoover didn’t realize there</a:t>
            </a:r>
            <a:r>
              <a:rPr lang="en-US" baseline="0" dirty="0" smtClean="0"/>
              <a:t> was a need for new thinking.  People were starving in the land of plenty.  The gap b/w rich and poor had grown big as a chasm.</a:t>
            </a:r>
          </a:p>
          <a:p>
            <a:endParaRPr lang="en-US" baseline="0" dirty="0" smtClean="0"/>
          </a:p>
          <a:p>
            <a:r>
              <a:rPr lang="en-US" baseline="0" dirty="0" smtClean="0"/>
              <a:t>Hoover believed in voluntarism; he thought individuals should help each other.  It was a good idea, and there was a lot of neighborliness during the Depression, but it wasn’t enough.  More needed to be done, much more.</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20</a:t>
            </a:fld>
            <a:endParaRPr lang="en-US"/>
          </a:p>
        </p:txBody>
      </p:sp>
    </p:spTree>
    <p:extLst>
      <p:ext uri="{BB962C8B-B14F-4D97-AF65-F5344CB8AC3E}">
        <p14:creationId xmlns:p14="http://schemas.microsoft.com/office/powerpoint/2010/main" val="1726144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Shacks built out of old boxes and boards on land near dumps or in parks.  Hundreds camped in these unhealthy places.  </a:t>
            </a:r>
          </a:p>
          <a:p>
            <a:endParaRPr lang="en-US" dirty="0" smtClean="0"/>
          </a:p>
          <a:p>
            <a:r>
              <a:rPr lang="en-US" dirty="0" smtClean="0"/>
              <a:t>Those shanty</a:t>
            </a:r>
            <a:r>
              <a:rPr lang="en-US" baseline="0" dirty="0" smtClean="0"/>
              <a:t> towns—where people keep warm around open fires—spring up all over the nation.</a:t>
            </a:r>
          </a:p>
          <a:p>
            <a:endParaRPr lang="en-US" baseline="0" dirty="0" smtClean="0"/>
          </a:p>
          <a:p>
            <a:r>
              <a:rPr lang="en-US" baseline="0" dirty="0" smtClean="0"/>
              <a:t>By 1933, a million people in America are living in </a:t>
            </a:r>
            <a:r>
              <a:rPr lang="en-US" baseline="0" dirty="0" err="1" smtClean="0"/>
              <a:t>Hoovervilles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21</a:t>
            </a:fld>
            <a:endParaRPr lang="en-US"/>
          </a:p>
        </p:txBody>
      </p:sp>
    </p:spTree>
    <p:extLst>
      <p:ext uri="{BB962C8B-B14F-4D97-AF65-F5344CB8AC3E}">
        <p14:creationId xmlns:p14="http://schemas.microsoft.com/office/powerpoint/2010/main" val="595405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bankers,</a:t>
            </a:r>
            <a:r>
              <a:rPr lang="en-US" baseline="0" dirty="0" smtClean="0"/>
              <a:t> brokers, and investors had been wild and irresponsible in the 20s.  That irresponsibility caused  great hardship in the decade that followed.  The American farmer had been irresponsible for generations.  Mostly, he hadn’t known better, although he should have.  European farmers had been practicing crop rotations for over a century.</a:t>
            </a:r>
          </a:p>
          <a:p>
            <a:endParaRPr lang="en-US" baseline="0" dirty="0" smtClean="0"/>
          </a:p>
          <a:p>
            <a:r>
              <a:rPr lang="en-US" baseline="0" dirty="0" smtClean="0"/>
              <a:t>But beginning in Jamestown, American farmers abused the land.  Farmers used up the fertile land and moved on.  They cut down trees and cut up the sod.</a:t>
            </a:r>
          </a:p>
          <a:p>
            <a:endParaRPr lang="en-US" baseline="0" dirty="0" smtClean="0"/>
          </a:p>
          <a:p>
            <a:r>
              <a:rPr lang="en-US" baseline="0" dirty="0" smtClean="0"/>
              <a:t>For generations, there had seemed to be enough land that few people in America worried.  They weren’t prepared for droughts and wind storms.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22</a:t>
            </a:fld>
            <a:endParaRPr lang="en-US"/>
          </a:p>
        </p:txBody>
      </p:sp>
    </p:spTree>
    <p:extLst>
      <p:ext uri="{BB962C8B-B14F-4D97-AF65-F5344CB8AC3E}">
        <p14:creationId xmlns:p14="http://schemas.microsoft.com/office/powerpoint/2010/main" val="231094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24</a:t>
            </a:fld>
            <a:endParaRPr lang="en-US"/>
          </a:p>
        </p:txBody>
      </p:sp>
    </p:spTree>
    <p:extLst>
      <p:ext uri="{BB962C8B-B14F-4D97-AF65-F5344CB8AC3E}">
        <p14:creationId xmlns:p14="http://schemas.microsoft.com/office/powerpoint/2010/main" val="291851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The plains had been over plowed and there were no native grasses to hold the topsoil in place.</a:t>
            </a:r>
          </a:p>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25</a:t>
            </a:fld>
            <a:endParaRPr lang="en-US"/>
          </a:p>
        </p:txBody>
      </p:sp>
    </p:spTree>
    <p:extLst>
      <p:ext uri="{BB962C8B-B14F-4D97-AF65-F5344CB8AC3E}">
        <p14:creationId xmlns:p14="http://schemas.microsoft.com/office/powerpoint/2010/main" val="401259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was no relief from the banks or the government.</a:t>
            </a:r>
          </a:p>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28</a:t>
            </a:fld>
            <a:endParaRPr lang="en-US"/>
          </a:p>
        </p:txBody>
      </p:sp>
    </p:spTree>
    <p:extLst>
      <p:ext uri="{BB962C8B-B14F-4D97-AF65-F5344CB8AC3E}">
        <p14:creationId xmlns:p14="http://schemas.microsoft.com/office/powerpoint/2010/main" val="95081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Farm income declined 66% from 1920 to 1929.</a:t>
            </a:r>
          </a:p>
          <a:p>
            <a:endParaRPr lang="en-US" dirty="0" smtClean="0"/>
          </a:p>
          <a:p>
            <a:r>
              <a:rPr lang="en-US" dirty="0" smtClean="0"/>
              <a:t>Farmers didn’t have any easy time of things,</a:t>
            </a:r>
            <a:r>
              <a:rPr lang="en-US" baseline="0" dirty="0" smtClean="0"/>
              <a:t> but usually they can feed themselves.  Americas farmers did not prosper with the rest of the nation.  Crop prices stayed low.  So the farmer’s income was low, too.</a:t>
            </a:r>
          </a:p>
          <a:p>
            <a:endParaRPr lang="en-US" baseline="0" dirty="0" smtClean="0"/>
          </a:p>
          <a:p>
            <a:r>
              <a:rPr lang="en-US" baseline="0" dirty="0" smtClean="0"/>
              <a:t>In 1929 most farms still didn’t have electricity or indoor toilets.  During the ‘30s things got worse.  The price of wheat and other grains dropped so low that it was sometimes below what it cost to grow.  </a:t>
            </a:r>
          </a:p>
          <a:p>
            <a:endParaRPr lang="en-US" baseline="0" dirty="0" smtClean="0"/>
          </a:p>
          <a:p>
            <a:r>
              <a:rPr lang="en-US" baseline="0" dirty="0" smtClean="0"/>
              <a:t>Dairy farmers dumped thousands of gallons of milk onto the land to protest the low price of milk.  Other farmers destroyed their own crops.  All this waste was happening at a time when city children were hungry.  Clearly, something was terribly wrong with our economic system.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3</a:t>
            </a:fld>
            <a:endParaRPr lang="en-US"/>
          </a:p>
        </p:txBody>
      </p:sp>
    </p:spTree>
    <p:extLst>
      <p:ext uri="{BB962C8B-B14F-4D97-AF65-F5344CB8AC3E}">
        <p14:creationId xmlns:p14="http://schemas.microsoft.com/office/powerpoint/2010/main" val="292690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Many from </a:t>
            </a:r>
            <a:r>
              <a:rPr lang="en-GB" dirty="0" smtClean="0"/>
              <a:t>” Oklahoma.</a:t>
            </a:r>
            <a:endParaRPr lang="en-US" dirty="0" smtClean="0"/>
          </a:p>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32</a:t>
            </a:fld>
            <a:endParaRPr lang="en-US"/>
          </a:p>
        </p:txBody>
      </p:sp>
    </p:spTree>
    <p:extLst>
      <p:ext uri="{BB962C8B-B14F-4D97-AF65-F5344CB8AC3E}">
        <p14:creationId xmlns:p14="http://schemas.microsoft.com/office/powerpoint/2010/main" val="1956426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Thousands of veterans of the First</a:t>
            </a:r>
            <a:r>
              <a:rPr lang="en-US" baseline="0" dirty="0" smtClean="0"/>
              <a:t> World War were camped in the center of Washington, D.C.  They were w/o jobs.  Congress had voted them a bonus for their war service, but the bonus was not due to be paid until 1945, but these were difficult times.  The men needed the bonuses now.</a:t>
            </a:r>
          </a:p>
          <a:p>
            <a:endParaRPr lang="en-US" baseline="0" dirty="0" smtClean="0"/>
          </a:p>
          <a:p>
            <a:r>
              <a:rPr lang="en-US" baseline="0" dirty="0" smtClean="0"/>
              <a:t>So they marched to Washington to see the president.  Some brought their families.  They built a </a:t>
            </a:r>
            <a:r>
              <a:rPr lang="en-US" baseline="0" dirty="0" err="1" smtClean="0"/>
              <a:t>Hooverville</a:t>
            </a:r>
            <a:r>
              <a:rPr lang="en-US" baseline="0" dirty="0" smtClean="0"/>
              <a:t> in Washington, D.C.  They had no jobs or money, so they slept in tents.  In empty buildings, in shacks on public grass.  There were said to be 20,000 of them.  Most carried American flags.  Some were Medal of Honor winners; some had lost arms or legs in the services.</a:t>
            </a:r>
          </a:p>
          <a:p>
            <a:endParaRPr lang="en-US" baseline="0" dirty="0" smtClean="0"/>
          </a:p>
          <a:p>
            <a:r>
              <a:rPr lang="en-US" baseline="0" dirty="0" smtClean="0"/>
              <a:t>Hoover wouldn’t see any of them.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34</a:t>
            </a:fld>
            <a:endParaRPr lang="en-US"/>
          </a:p>
        </p:txBody>
      </p:sp>
    </p:spTree>
    <p:extLst>
      <p:ext uri="{BB962C8B-B14F-4D97-AF65-F5344CB8AC3E}">
        <p14:creationId xmlns:p14="http://schemas.microsoft.com/office/powerpoint/2010/main" val="367988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police asked them to leave.  They wouldn’t go.  So President Hoover sent the army.  When former soldiers first saw the army patrols and tanks and cavalry, they cheered.  They thought the troops</a:t>
            </a:r>
            <a:r>
              <a:rPr lang="en-US" baseline="0" dirty="0" smtClean="0"/>
              <a:t> were parading for them.</a:t>
            </a:r>
          </a:p>
          <a:p>
            <a:endParaRPr lang="en-US" baseline="0" dirty="0" smtClean="0"/>
          </a:p>
          <a:p>
            <a:r>
              <a:rPr lang="en-US" baseline="0" dirty="0" smtClean="0"/>
              <a:t>That was a mistake.</a:t>
            </a:r>
          </a:p>
          <a:p>
            <a:endParaRPr lang="en-US" baseline="0" dirty="0" smtClean="0"/>
          </a:p>
          <a:p>
            <a:r>
              <a:rPr lang="en-US" baseline="0" dirty="0" smtClean="0"/>
              <a:t>The troops came with tear gas, guns, and bayonets.  Their leader, General Douglas MacArthur, went farther than the president wished.  His troops tore down the shacks; they used tear gas and </a:t>
            </a:r>
            <a:r>
              <a:rPr lang="en-US" baseline="0" dirty="0" err="1" smtClean="0"/>
              <a:t>billy</a:t>
            </a:r>
            <a:r>
              <a:rPr lang="en-US" baseline="0" dirty="0" smtClean="0"/>
              <a:t> clubs.  </a:t>
            </a:r>
          </a:p>
          <a:p>
            <a:endParaRPr lang="en-US" baseline="0" dirty="0" smtClean="0"/>
          </a:p>
          <a:p>
            <a:r>
              <a:rPr lang="en-US" baseline="0" dirty="0" smtClean="0"/>
              <a:t>People were hurt; a baby died.  When it was over, Hoover said he saved the country from mob action.  But many Americans hung their heads in shame.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36</a:t>
            </a:fld>
            <a:endParaRPr lang="en-US"/>
          </a:p>
        </p:txBody>
      </p:sp>
    </p:spTree>
    <p:extLst>
      <p:ext uri="{BB962C8B-B14F-4D97-AF65-F5344CB8AC3E}">
        <p14:creationId xmlns:p14="http://schemas.microsoft.com/office/powerpoint/2010/main" val="9721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bank customers farmers)</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4</a:t>
            </a:fld>
            <a:endParaRPr lang="en-US"/>
          </a:p>
        </p:txBody>
      </p:sp>
    </p:spTree>
    <p:extLst>
      <p:ext uri="{BB962C8B-B14F-4D97-AF65-F5344CB8AC3E}">
        <p14:creationId xmlns:p14="http://schemas.microsoft.com/office/powerpoint/2010/main" val="18841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By the late 1920s some European countries had rebuilt their factories and farms.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5</a:t>
            </a:fld>
            <a:endParaRPr lang="en-US"/>
          </a:p>
        </p:txBody>
      </p:sp>
    </p:spTree>
    <p:extLst>
      <p:ext uri="{BB962C8B-B14F-4D97-AF65-F5344CB8AC3E}">
        <p14:creationId xmlns:p14="http://schemas.microsoft.com/office/powerpoint/2010/main" val="414675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Stock prices began to fall in September 1929. On October 24 (Black Thursday) and October 29 (Black Tuesday), prices fell drastically as sellers panicked. </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7</a:t>
            </a:fld>
            <a:endParaRPr lang="en-US"/>
          </a:p>
        </p:txBody>
      </p:sp>
    </p:spTree>
    <p:extLst>
      <p:ext uri="{BB962C8B-B14F-4D97-AF65-F5344CB8AC3E}">
        <p14:creationId xmlns:p14="http://schemas.microsoft.com/office/powerpoint/2010/main" val="260721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President Hoover thought the Depression was over.  He said the economy was fundamentally sound.  He said no one was starving in America.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Well Hoover was wrong about all those things.  </a:t>
            </a:r>
            <a:endParaRPr lang="en-US" dirty="0" smtClean="0"/>
          </a:p>
          <a:p>
            <a:endParaRPr lang="en-US" dirty="0" smtClean="0"/>
          </a:p>
          <a:p>
            <a:r>
              <a:rPr lang="en-US" dirty="0" smtClean="0"/>
              <a:t>“We have now</a:t>
            </a:r>
            <a:r>
              <a:rPr lang="en-US" baseline="0" dirty="0" smtClean="0"/>
              <a:t> passed the worst and with continued unity of effort shall rapidly recover.” (Hoover, 1930).</a:t>
            </a:r>
          </a:p>
          <a:p>
            <a:endParaRPr lang="en-US" baseline="0" dirty="0" smtClean="0"/>
          </a:p>
          <a:p>
            <a:r>
              <a:rPr lang="en-US" baseline="0" dirty="0" smtClean="0"/>
              <a:t>“I do not believe that the power and duty of the general gov’t ought to be extended to the relief of individual suffering.” (Hoover, 1930)</a:t>
            </a:r>
          </a:p>
          <a:p>
            <a:endParaRPr lang="en-US" baseline="0" dirty="0" smtClean="0"/>
          </a:p>
          <a:p>
            <a:r>
              <a:rPr lang="en-US" baseline="0" dirty="0" smtClean="0"/>
              <a:t>“We shall soon with the help of God be w/in sight of the day when poverty will be banished from the nation.” (Hoover, 1932)</a:t>
            </a:r>
          </a:p>
          <a:p>
            <a:endParaRPr lang="en-US" baseline="0" dirty="0" smtClean="0"/>
          </a:p>
        </p:txBody>
      </p:sp>
      <p:sp>
        <p:nvSpPr>
          <p:cNvPr id="4" name="Slide Number Placeholder 3"/>
          <p:cNvSpPr>
            <a:spLocks noGrp="1"/>
          </p:cNvSpPr>
          <p:nvPr>
            <p:ph type="sldNum" sz="quarter" idx="10"/>
          </p:nvPr>
        </p:nvSpPr>
        <p:spPr/>
        <p:txBody>
          <a:bodyPr/>
          <a:lstStyle/>
          <a:p>
            <a:fld id="{F917B038-7894-844C-9FCA-75FEA35515DB}" type="slidenum">
              <a:rPr lang="en-US" smtClean="0"/>
              <a:t>9</a:t>
            </a:fld>
            <a:endParaRPr lang="en-US"/>
          </a:p>
        </p:txBody>
      </p:sp>
    </p:spTree>
    <p:extLst>
      <p:ext uri="{BB962C8B-B14F-4D97-AF65-F5344CB8AC3E}">
        <p14:creationId xmlns:p14="http://schemas.microsoft.com/office/powerpoint/2010/main" val="4151658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President Hoover thought the Depression was over.  He said the economy was fundamentally sound.  He said no one was starving in America.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Well Hoover was wrong about all those things.  </a:t>
            </a:r>
            <a:endParaRPr lang="en-US" dirty="0" smtClean="0"/>
          </a:p>
          <a:p>
            <a:endParaRPr lang="en-US" dirty="0" smtClean="0"/>
          </a:p>
          <a:p>
            <a:r>
              <a:rPr lang="en-US" dirty="0" smtClean="0"/>
              <a:t>“We have now</a:t>
            </a:r>
            <a:r>
              <a:rPr lang="en-US" baseline="0" dirty="0" smtClean="0"/>
              <a:t> passed the worst and with continued unity of effort shall rapidly recover.” (Hoover, 1930).</a:t>
            </a:r>
          </a:p>
          <a:p>
            <a:endParaRPr lang="en-US" baseline="0" dirty="0" smtClean="0"/>
          </a:p>
          <a:p>
            <a:r>
              <a:rPr lang="en-US" baseline="0" dirty="0" smtClean="0"/>
              <a:t>“I do not believe that the power and duty of the general gov’t ought to be extended to the relief of individual suffering.” (Hoover, 1930)</a:t>
            </a:r>
          </a:p>
          <a:p>
            <a:endParaRPr lang="en-US" baseline="0" dirty="0" smtClean="0"/>
          </a:p>
          <a:p>
            <a:r>
              <a:rPr lang="en-US" baseline="0" dirty="0" smtClean="0"/>
              <a:t>“We shall soon with the help of God be w/in sight of the day when poverty will be banished from the nation.” (Hoover, 1932)</a:t>
            </a:r>
          </a:p>
          <a:p>
            <a:endParaRPr lang="en-US" baseline="0" dirty="0" smtClean="0"/>
          </a:p>
        </p:txBody>
      </p:sp>
      <p:sp>
        <p:nvSpPr>
          <p:cNvPr id="4" name="Slide Number Placeholder 3"/>
          <p:cNvSpPr>
            <a:spLocks noGrp="1"/>
          </p:cNvSpPr>
          <p:nvPr>
            <p:ph type="sldNum" sz="quarter" idx="10"/>
          </p:nvPr>
        </p:nvSpPr>
        <p:spPr/>
        <p:txBody>
          <a:bodyPr/>
          <a:lstStyle/>
          <a:p>
            <a:fld id="{F917B038-7894-844C-9FCA-75FEA35515DB}" type="slidenum">
              <a:rPr lang="en-US" smtClean="0"/>
              <a:t>10</a:t>
            </a:fld>
            <a:endParaRPr lang="en-US"/>
          </a:p>
        </p:txBody>
      </p:sp>
    </p:spTree>
    <p:extLst>
      <p:ext uri="{BB962C8B-B14F-4D97-AF65-F5344CB8AC3E}">
        <p14:creationId xmlns:p14="http://schemas.microsoft.com/office/powerpoint/2010/main" val="415165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 long line of unemployed and homeless men wait in New York to get free dinner at the municipal lodging house during the Great Depression, circa 1930.</a:t>
            </a:r>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11</a:t>
            </a:fld>
            <a:endParaRPr lang="en-US"/>
          </a:p>
        </p:txBody>
      </p:sp>
    </p:spTree>
    <p:extLst>
      <p:ext uri="{BB962C8B-B14F-4D97-AF65-F5344CB8AC3E}">
        <p14:creationId xmlns:p14="http://schemas.microsoft.com/office/powerpoint/2010/main" val="207234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Underemployed=</a:t>
            </a:r>
            <a:r>
              <a:rPr lang="en-US" dirty="0" smtClean="0"/>
              <a:t>(not working enough hours or being paid enough to subsist).</a:t>
            </a:r>
          </a:p>
          <a:p>
            <a:endParaRPr lang="en-US" dirty="0"/>
          </a:p>
        </p:txBody>
      </p:sp>
      <p:sp>
        <p:nvSpPr>
          <p:cNvPr id="4" name="Slide Number Placeholder 3"/>
          <p:cNvSpPr>
            <a:spLocks noGrp="1"/>
          </p:cNvSpPr>
          <p:nvPr>
            <p:ph type="sldNum" sz="quarter" idx="10"/>
          </p:nvPr>
        </p:nvSpPr>
        <p:spPr/>
        <p:txBody>
          <a:bodyPr/>
          <a:lstStyle/>
          <a:p>
            <a:fld id="{F917B038-7894-844C-9FCA-75FEA35515DB}" type="slidenum">
              <a:rPr lang="en-US" smtClean="0"/>
              <a:t>13</a:t>
            </a:fld>
            <a:endParaRPr lang="en-US"/>
          </a:p>
        </p:txBody>
      </p:sp>
    </p:spTree>
    <p:extLst>
      <p:ext uri="{BB962C8B-B14F-4D97-AF65-F5344CB8AC3E}">
        <p14:creationId xmlns:p14="http://schemas.microsoft.com/office/powerpoint/2010/main" val="86346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788E68E-9917-474D-A82A-4F39C5E08B49}" type="datetimeFigureOut">
              <a:rPr lang="en-US" smtClean="0"/>
              <a:pPr/>
              <a:t>3/26/14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0B139BC-774F-4933-A779-AC66C0F8085F}"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88E68E-9917-474D-A82A-4F39C5E08B49}" type="datetimeFigureOut">
              <a:rPr lang="en-US" smtClean="0"/>
              <a:pPr/>
              <a:t>3/26/14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139BC-774F-4933-A779-AC66C0F808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88E68E-9917-474D-A82A-4F39C5E08B49}" type="datetimeFigureOut">
              <a:rPr lang="en-US" smtClean="0"/>
              <a:pPr/>
              <a:t>3/26/14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139BC-774F-4933-A779-AC66C0F808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6788E68E-9917-474D-A82A-4F39C5E08B49}" type="datetimeFigureOut">
              <a:rPr lang="en-US" smtClean="0"/>
              <a:pPr/>
              <a:t>3/26/14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139BC-774F-4933-A779-AC66C0F8085F}"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normAutofit/>
          </a:bodyPr>
          <a:lstStyle>
            <a:lvl1pPr>
              <a:buNone/>
              <a:defRPr sz="4000"/>
            </a:lvl1pPr>
            <a:lvl2pPr>
              <a:buNone/>
              <a:defRPr/>
            </a:lvl2pPr>
            <a:lvl3pPr>
              <a:buNone/>
              <a:defRPr/>
            </a:lvl3pPr>
            <a:lvl4pPr>
              <a:buNone/>
              <a:defRPr/>
            </a:lvl4pPr>
            <a:lvl5pPr>
              <a:buNone/>
              <a:defRPr/>
            </a:lvl5pPr>
          </a:lstStyle>
          <a:p>
            <a:pPr lvl="0" eaLnBrk="1" latinLnBrk="0" hangingPunct="1"/>
            <a:r>
              <a:rPr lang="en-US" dirty="0" smtClean="0"/>
              <a:t>Click to edit Master text styles</a:t>
            </a:r>
          </a:p>
          <a:p>
            <a:pPr lvl="0" eaLnBrk="1" latinLnBrk="0" hangingPunct="1"/>
            <a:r>
              <a:rPr lang="en-US" dirty="0" smtClean="0"/>
              <a:t>Second level</a:t>
            </a:r>
          </a:p>
          <a:p>
            <a:pPr lvl="0" eaLnBrk="1" latinLnBrk="0" hangingPunct="1"/>
            <a:r>
              <a:rPr lang="en-US" dirty="0" smtClean="0"/>
              <a:t>Third level</a:t>
            </a:r>
          </a:p>
          <a:p>
            <a:pPr lvl="0" eaLnBrk="1" latinLnBrk="0" hangingPunct="1"/>
            <a:r>
              <a:rPr lang="en-US" dirty="0" smtClean="0"/>
              <a:t>Fourth level</a:t>
            </a:r>
          </a:p>
          <a:p>
            <a:pPr lvl="0"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457200"/>
            <a:ext cx="7772400" cy="838201"/>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2313" y="1752600"/>
            <a:ext cx="7772400" cy="4114800"/>
          </a:xfrm>
        </p:spPr>
        <p:txBody>
          <a:bodyPr anchor="t" anchorCtr="0">
            <a:normAutofit/>
          </a:bodyPr>
          <a:lstStyle>
            <a:lvl1pPr marL="0" indent="0">
              <a:buNone/>
              <a:defRPr sz="4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6788E68E-9917-474D-A82A-4F39C5E08B49}" type="datetimeFigureOut">
              <a:rPr lang="en-US" smtClean="0"/>
              <a:pPr/>
              <a:t>3/26/14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143256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1295400"/>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137160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70B139BC-774F-4933-A779-AC66C0F8085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788E68E-9917-474D-A82A-4F39C5E08B49}" type="datetimeFigureOut">
              <a:rPr lang="en-US" smtClean="0"/>
              <a:pPr/>
              <a:t>3/26/14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139BC-774F-4933-A779-AC66C0F8085F}"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Cambria"/>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Cambria"/>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fld id="{6788E68E-9917-474D-A82A-4F39C5E08B49}" type="datetimeFigureOut">
              <a:rPr lang="en-US" smtClean="0"/>
              <a:pPr/>
              <a:t>3/26/14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139BC-774F-4933-A779-AC66C0F8085F}"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788E68E-9917-474D-A82A-4F39C5E08B49}" type="datetimeFigureOut">
              <a:rPr lang="en-US" smtClean="0"/>
              <a:pPr/>
              <a:t>3/26/14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139BC-774F-4933-A779-AC66C0F808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88E68E-9917-474D-A82A-4F39C5E08B49}" type="datetimeFigureOut">
              <a:rPr lang="en-US" smtClean="0"/>
              <a:pPr/>
              <a:t>3/26/14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139BC-774F-4933-A779-AC66C0F808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88E68E-9917-474D-A82A-4F39C5E08B49}" type="datetimeFigureOut">
              <a:rPr lang="en-US" smtClean="0"/>
              <a:pPr/>
              <a:t>3/26/14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139BC-774F-4933-A779-AC66C0F8085F}"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788E68E-9917-474D-A82A-4F39C5E08B49}" type="datetimeFigureOut">
              <a:rPr lang="en-US" smtClean="0"/>
              <a:pPr/>
              <a:t>3/26/14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70B139BC-774F-4933-A779-AC66C0F8085F}"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788E68E-9917-474D-A82A-4F39C5E08B49}" type="datetimeFigureOut">
              <a:rPr lang="en-US" smtClean="0"/>
              <a:pPr/>
              <a:t>3/26/14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Cambria"/>
                <a:ea typeface="+mj-ea"/>
                <a:cs typeface="+mj-cs"/>
              </a:defRPr>
            </a:lvl1pPr>
          </a:lstStyle>
          <a:p>
            <a:fld id="{70B139BC-774F-4933-A779-AC66C0F8085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Cambria"/>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gif"/><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gif"/><Relationship Id="rId3" Type="http://schemas.openxmlformats.org/officeDocument/2006/relationships/image" Target="../media/image57.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dirty="0" smtClean="0"/>
              <a:t>Unit 3B </a:t>
            </a:r>
            <a:endParaRPr lang="en-US" dirty="0"/>
          </a:p>
        </p:txBody>
      </p:sp>
      <p:sp>
        <p:nvSpPr>
          <p:cNvPr id="2" name="Title 1"/>
          <p:cNvSpPr>
            <a:spLocks noGrp="1"/>
          </p:cNvSpPr>
          <p:nvPr>
            <p:ph type="ctrTitle"/>
          </p:nvPr>
        </p:nvSpPr>
        <p:spPr/>
        <p:txBody>
          <a:bodyPr/>
          <a:lstStyle/>
          <a:p>
            <a:r>
              <a:rPr smtClean="0"/>
              <a:t>The Great Depression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0286" y="0"/>
            <a:ext cx="8839200" cy="4572000"/>
          </a:xfrm>
        </p:spPr>
        <p:txBody>
          <a:bodyPr/>
          <a:lstStyle/>
          <a:p>
            <a:r>
              <a:rPr lang="en-US" dirty="0" smtClean="0"/>
              <a:t>C. Hoover </a:t>
            </a:r>
            <a:r>
              <a:rPr lang="en-US" dirty="0" smtClean="0"/>
              <a:t>attempted </a:t>
            </a:r>
            <a:r>
              <a:rPr lang="en-US" dirty="0" smtClean="0"/>
              <a:t>to calm </a:t>
            </a:r>
            <a:r>
              <a:rPr lang="en-US" dirty="0" smtClean="0"/>
              <a:t>Americans, assuring that </a:t>
            </a:r>
            <a:r>
              <a:rPr lang="en-US" dirty="0" smtClean="0"/>
              <a:t>the country's economy was fundamentally sound </a:t>
            </a:r>
          </a:p>
          <a:p>
            <a:r>
              <a:rPr lang="en-US" dirty="0" smtClean="0"/>
              <a:t>D. J.P. Morgan and other bankers bought $20 million of U.S. Steel to try to restore confidence </a:t>
            </a:r>
          </a:p>
          <a:p>
            <a:endParaRPr lang="en-US" dirty="0"/>
          </a:p>
        </p:txBody>
      </p:sp>
      <p:pic>
        <p:nvPicPr>
          <p:cNvPr id="2" name="Picture 1"/>
          <p:cNvPicPr>
            <a:picLocks noChangeAspect="1"/>
          </p:cNvPicPr>
          <p:nvPr/>
        </p:nvPicPr>
        <p:blipFill>
          <a:blip r:embed="rId3"/>
          <a:stretch>
            <a:fillRect/>
          </a:stretch>
        </p:blipFill>
        <p:spPr>
          <a:xfrm>
            <a:off x="2971800" y="3276600"/>
            <a:ext cx="4533900" cy="3403600"/>
          </a:xfrm>
          <a:prstGeom prst="rect">
            <a:avLst/>
          </a:prstGeom>
        </p:spPr>
      </p:pic>
    </p:spTree>
    <p:extLst>
      <p:ext uri="{BB962C8B-B14F-4D97-AF65-F5344CB8AC3E}">
        <p14:creationId xmlns:p14="http://schemas.microsoft.com/office/powerpoint/2010/main" val="3406303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0"/>
            <a:ext cx="7772400" cy="4572000"/>
          </a:xfrm>
        </p:spPr>
        <p:txBody>
          <a:bodyPr/>
          <a:lstStyle/>
          <a:p>
            <a:pPr algn="ctr"/>
            <a:r>
              <a:rPr lang="en-US" dirty="0" smtClean="0"/>
              <a:t>Mellon pulled the whistle</a:t>
            </a:r>
          </a:p>
          <a:p>
            <a:pPr algn="ctr"/>
            <a:r>
              <a:rPr lang="en-US" dirty="0" smtClean="0"/>
              <a:t>Hoover rang the bell,</a:t>
            </a:r>
          </a:p>
          <a:p>
            <a:pPr algn="ctr"/>
            <a:r>
              <a:rPr lang="en-US" dirty="0" smtClean="0"/>
              <a:t>Wall Street gave the signal, </a:t>
            </a:r>
          </a:p>
          <a:p>
            <a:pPr algn="ctr"/>
            <a:r>
              <a:rPr lang="en-US" dirty="0" smtClean="0"/>
              <a:t>And the country went to hell.</a:t>
            </a:r>
          </a:p>
          <a:p>
            <a:pPr algn="ctr"/>
            <a:r>
              <a:rPr lang="en-US" dirty="0" smtClean="0"/>
              <a:t>-Anonymous Ditty 1930s</a:t>
            </a:r>
            <a:endParaRPr lang="en-US" dirty="0"/>
          </a:p>
        </p:txBody>
      </p:sp>
      <p:pic>
        <p:nvPicPr>
          <p:cNvPr id="4" name="Picture 3"/>
          <p:cNvPicPr>
            <a:picLocks noChangeAspect="1"/>
          </p:cNvPicPr>
          <p:nvPr/>
        </p:nvPicPr>
        <p:blipFill>
          <a:blip r:embed="rId3"/>
          <a:stretch>
            <a:fillRect/>
          </a:stretch>
        </p:blipFill>
        <p:spPr>
          <a:xfrm>
            <a:off x="5943600" y="1676400"/>
            <a:ext cx="2959100" cy="4940300"/>
          </a:xfrm>
          <a:prstGeom prst="rect">
            <a:avLst/>
          </a:prstGeom>
        </p:spPr>
      </p:pic>
      <p:pic>
        <p:nvPicPr>
          <p:cNvPr id="6" name="Picture 5"/>
          <p:cNvPicPr>
            <a:picLocks noChangeAspect="1"/>
          </p:cNvPicPr>
          <p:nvPr/>
        </p:nvPicPr>
        <p:blipFill>
          <a:blip r:embed="rId4"/>
          <a:stretch>
            <a:fillRect/>
          </a:stretch>
        </p:blipFill>
        <p:spPr>
          <a:xfrm>
            <a:off x="457200" y="3429000"/>
            <a:ext cx="4953000" cy="3234267"/>
          </a:xfrm>
          <a:prstGeom prst="rect">
            <a:avLst/>
          </a:prstGeom>
        </p:spPr>
      </p:pic>
    </p:spTree>
    <p:extLst>
      <p:ext uri="{BB962C8B-B14F-4D97-AF65-F5344CB8AC3E}">
        <p14:creationId xmlns:p14="http://schemas.microsoft.com/office/powerpoint/2010/main" val="36589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4514"/>
            <a:ext cx="8763000" cy="4572000"/>
          </a:xfrm>
        </p:spPr>
        <p:txBody>
          <a:bodyPr/>
          <a:lstStyle/>
          <a:p>
            <a:r>
              <a:rPr lang="en-US" dirty="0" smtClean="0"/>
              <a:t>E. Economic downturn accelerated by market crash </a:t>
            </a:r>
          </a:p>
          <a:p>
            <a:r>
              <a:rPr lang="en-US" dirty="0" smtClean="0"/>
              <a:t>	1. Between </a:t>
            </a:r>
            <a:r>
              <a:rPr lang="en-US" dirty="0" smtClean="0"/>
              <a:t>1929-1933</a:t>
            </a:r>
            <a:r>
              <a:rPr lang="en-US" dirty="0" smtClean="0"/>
              <a:t>, 100,000 businesses failed </a:t>
            </a:r>
          </a:p>
          <a:p>
            <a:r>
              <a:rPr lang="en-US" dirty="0" smtClean="0"/>
              <a:t>	2. Corporate profits fell from $10 billion to $1 </a:t>
            </a:r>
            <a:r>
              <a:rPr lang="en-US" dirty="0" smtClean="0"/>
              <a:t>billon. </a:t>
            </a:r>
            <a:endParaRPr lang="en-US" dirty="0" smtClean="0"/>
          </a:p>
          <a:p>
            <a:endParaRPr lang="en-US" dirty="0"/>
          </a:p>
        </p:txBody>
      </p:sp>
      <p:pic>
        <p:nvPicPr>
          <p:cNvPr id="2" name="Picture 1"/>
          <p:cNvPicPr>
            <a:picLocks noChangeAspect="1"/>
          </p:cNvPicPr>
          <p:nvPr/>
        </p:nvPicPr>
        <p:blipFill>
          <a:blip r:embed="rId2"/>
          <a:stretch>
            <a:fillRect/>
          </a:stretch>
        </p:blipFill>
        <p:spPr>
          <a:xfrm>
            <a:off x="3124200" y="3337928"/>
            <a:ext cx="2860040" cy="35164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8886371" cy="4953000"/>
          </a:xfrm>
        </p:spPr>
        <p:txBody>
          <a:bodyPr>
            <a:normAutofit/>
          </a:bodyPr>
          <a:lstStyle/>
          <a:p>
            <a:r>
              <a:rPr lang="en-US" dirty="0" smtClean="0"/>
              <a:t>	3. </a:t>
            </a:r>
            <a:r>
              <a:rPr lang="en-US" dirty="0" smtClean="0"/>
              <a:t>B/W 1929-1933</a:t>
            </a:r>
            <a:r>
              <a:rPr lang="en-US" dirty="0" smtClean="0"/>
              <a:t>, </a:t>
            </a:r>
            <a:r>
              <a:rPr lang="en-US" dirty="0" smtClean="0"/>
              <a:t>6,000+ </a:t>
            </a:r>
            <a:r>
              <a:rPr lang="en-US" dirty="0" smtClean="0"/>
              <a:t>banks </a:t>
            </a:r>
            <a:r>
              <a:rPr lang="en-US" dirty="0" smtClean="0"/>
              <a:t>failed, </a:t>
            </a:r>
            <a:r>
              <a:rPr lang="en-US" dirty="0" smtClean="0"/>
              <a:t>wiping out over 9 million </a:t>
            </a:r>
            <a:r>
              <a:rPr lang="en-US" dirty="0" smtClean="0"/>
              <a:t>in savings </a:t>
            </a:r>
            <a:r>
              <a:rPr lang="en-US" dirty="0" smtClean="0"/>
              <a:t>accounts ($2.5 </a:t>
            </a:r>
            <a:r>
              <a:rPr lang="en-US" dirty="0" smtClean="0"/>
              <a:t>billion today)</a:t>
            </a:r>
            <a:r>
              <a:rPr lang="en-US" dirty="0" smtClean="0"/>
              <a:t>.</a:t>
            </a:r>
          </a:p>
          <a:p>
            <a:r>
              <a:rPr lang="en-US" dirty="0" smtClean="0"/>
              <a:t>	4. By 1933, 15 million workers were unemployed (25% of the work force) </a:t>
            </a:r>
            <a:r>
              <a:rPr lang="en-US" dirty="0" smtClean="0"/>
              <a:t>many </a:t>
            </a:r>
            <a:r>
              <a:rPr lang="en-US" dirty="0" smtClean="0"/>
              <a:t>were </a:t>
            </a:r>
            <a:r>
              <a:rPr lang="en-US" dirty="0" smtClean="0"/>
              <a:t>underemployed</a:t>
            </a:r>
            <a:endParaRPr lang="en-US" dirty="0"/>
          </a:p>
        </p:txBody>
      </p:sp>
      <p:pic>
        <p:nvPicPr>
          <p:cNvPr id="2" name="Picture 1"/>
          <p:cNvPicPr>
            <a:picLocks noChangeAspect="1"/>
          </p:cNvPicPr>
          <p:nvPr/>
        </p:nvPicPr>
        <p:blipFill>
          <a:blip r:embed="rId3"/>
          <a:stretch>
            <a:fillRect/>
          </a:stretch>
        </p:blipFill>
        <p:spPr>
          <a:xfrm>
            <a:off x="4343400" y="3352800"/>
            <a:ext cx="4619243"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228600"/>
            <a:ext cx="8458200" cy="5257800"/>
          </a:xfrm>
        </p:spPr>
        <p:txBody>
          <a:bodyPr>
            <a:normAutofit/>
          </a:bodyPr>
          <a:lstStyle/>
          <a:p>
            <a:r>
              <a:rPr lang="en-US" dirty="0" smtClean="0"/>
              <a:t>5. Diseases associated with poverty </a:t>
            </a:r>
            <a:r>
              <a:rPr lang="en-US" dirty="0" smtClean="0"/>
              <a:t>increased</a:t>
            </a:r>
          </a:p>
          <a:p>
            <a:r>
              <a:rPr lang="en-US" dirty="0" smtClean="0"/>
              <a:t>a</a:t>
            </a:r>
            <a:r>
              <a:rPr lang="en-US" dirty="0" smtClean="0"/>
              <a:t>) In 1932, 95 people died in New York City from starvation.</a:t>
            </a:r>
            <a:endParaRPr lang="en-US" dirty="0"/>
          </a:p>
        </p:txBody>
      </p:sp>
      <p:pic>
        <p:nvPicPr>
          <p:cNvPr id="19460" name="Picture 4" descr="http://www.archives.gov/research/american-cities/images/american-cities-084.jpg"/>
          <p:cNvPicPr>
            <a:picLocks noChangeAspect="1" noChangeArrowheads="1"/>
          </p:cNvPicPr>
          <p:nvPr/>
        </p:nvPicPr>
        <p:blipFill>
          <a:blip r:embed="rId3" cstate="print"/>
          <a:srcRect/>
          <a:stretch>
            <a:fillRect/>
          </a:stretch>
        </p:blipFill>
        <p:spPr bwMode="auto">
          <a:xfrm>
            <a:off x="4495800" y="2971800"/>
            <a:ext cx="3886200" cy="2901696"/>
          </a:xfrm>
          <a:prstGeom prst="rect">
            <a:avLst/>
          </a:prstGeom>
          <a:noFill/>
        </p:spPr>
      </p:pic>
      <p:pic>
        <p:nvPicPr>
          <p:cNvPr id="2" name="Picture 1"/>
          <p:cNvPicPr>
            <a:picLocks noChangeAspect="1"/>
          </p:cNvPicPr>
          <p:nvPr/>
        </p:nvPicPr>
        <p:blipFill>
          <a:blip r:embed="rId4"/>
          <a:stretch>
            <a:fillRect/>
          </a:stretch>
        </p:blipFill>
        <p:spPr>
          <a:xfrm>
            <a:off x="1143000" y="2590800"/>
            <a:ext cx="2997200" cy="3467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304800"/>
            <a:ext cx="7772400" cy="4572000"/>
          </a:xfrm>
        </p:spPr>
        <p:txBody>
          <a:bodyPr/>
          <a:lstStyle/>
          <a:p>
            <a:r>
              <a:rPr lang="en-US" dirty="0" smtClean="0"/>
              <a:t>b) Many turned to soup kitchens and 	breadlines for food</a:t>
            </a:r>
            <a:endParaRPr lang="en-US" dirty="0"/>
          </a:p>
        </p:txBody>
      </p:sp>
      <p:pic>
        <p:nvPicPr>
          <p:cNvPr id="4" name="Picture 5"/>
          <p:cNvPicPr>
            <a:picLocks noChangeAspect="1" noChangeArrowheads="1"/>
          </p:cNvPicPr>
          <p:nvPr/>
        </p:nvPicPr>
        <p:blipFill>
          <a:blip r:embed="rId3" cstate="print"/>
          <a:srcRect/>
          <a:stretch>
            <a:fillRect/>
          </a:stretch>
        </p:blipFill>
        <p:spPr bwMode="auto">
          <a:xfrm>
            <a:off x="838200" y="1981200"/>
            <a:ext cx="6705600" cy="3868615"/>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639762"/>
          </a:xfrm>
        </p:spPr>
        <p:txBody>
          <a:bodyPr>
            <a:normAutofit fontScale="90000"/>
          </a:bodyPr>
          <a:lstStyle/>
          <a:p>
            <a:r>
              <a:rPr lang="en-GB" sz="2000" dirty="0" smtClean="0">
                <a:solidFill>
                  <a:srgbClr val="000000"/>
                </a:solidFill>
                <a:cs typeface="Lucida Sans Unicode" charset="0"/>
              </a:rPr>
              <a:t>Young boys wait for their nightly soup in the kitchen of an Iowa mission. (John </a:t>
            </a:r>
            <a:r>
              <a:rPr lang="en-GB" sz="2000" dirty="0" err="1" smtClean="0">
                <a:solidFill>
                  <a:srgbClr val="000000"/>
                </a:solidFill>
                <a:cs typeface="Lucida Sans Unicode" charset="0"/>
              </a:rPr>
              <a:t>Vachon</a:t>
            </a:r>
            <a:r>
              <a:rPr lang="en-GB" sz="2000" dirty="0" smtClean="0">
                <a:solidFill>
                  <a:srgbClr val="000000"/>
                </a:solidFill>
                <a:cs typeface="Lucida Sans Unicode" charset="0"/>
              </a:rPr>
              <a:t> photographer)</a:t>
            </a:r>
            <a:endParaRPr lang="en-US" sz="2000" dirty="0"/>
          </a:p>
        </p:txBody>
      </p:sp>
      <p:sp>
        <p:nvSpPr>
          <p:cNvPr id="3" name="Content Placeholder 2"/>
          <p:cNvSpPr>
            <a:spLocks noGrp="1"/>
          </p:cNvSpPr>
          <p:nvPr>
            <p:ph sz="quarter" idx="1"/>
          </p:nvPr>
        </p:nvSpPr>
        <p:spPr/>
        <p:txBody>
          <a:bodyPr/>
          <a:lstStyle/>
          <a:p>
            <a:endParaRPr lang="en-US"/>
          </a:p>
        </p:txBody>
      </p:sp>
      <p:pic>
        <p:nvPicPr>
          <p:cNvPr id="4" name="Picture 4"/>
          <p:cNvPicPr>
            <a:picLocks noChangeAspect="1" noChangeArrowheads="1"/>
          </p:cNvPicPr>
          <p:nvPr/>
        </p:nvPicPr>
        <p:blipFill>
          <a:blip r:embed="rId2" cstate="print"/>
          <a:srcRect/>
          <a:stretch>
            <a:fillRect/>
          </a:stretch>
        </p:blipFill>
        <p:spPr bwMode="auto">
          <a:xfrm>
            <a:off x="150812" y="914401"/>
            <a:ext cx="7945973" cy="5805488"/>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6. Large numbers of homeless workers roamed the U.S., 			 particularly the 			 Southwest, 				       seeking work</a:t>
            </a:r>
          </a:p>
          <a:p>
            <a:endParaRPr lang="en-US" dirty="0" smtClean="0"/>
          </a:p>
          <a:p>
            <a:endParaRPr lang="en-US" sz="1200" dirty="0" smtClean="0"/>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4800600" y="2286000"/>
            <a:ext cx="4133850" cy="4343400"/>
          </a:xfrm>
          <a:prstGeom prst="rect">
            <a:avLst/>
          </a:prstGeom>
          <a:noFill/>
          <a:ln w="9525">
            <a:noFill/>
            <a:round/>
            <a:headEnd/>
            <a:tailEnd/>
          </a:ln>
        </p:spPr>
      </p:pic>
      <p:sp>
        <p:nvSpPr>
          <p:cNvPr id="6" name="TextBox 5"/>
          <p:cNvSpPr txBox="1"/>
          <p:nvPr/>
        </p:nvSpPr>
        <p:spPr>
          <a:xfrm>
            <a:off x="2133600" y="5562600"/>
            <a:ext cx="2362200" cy="1200329"/>
          </a:xfrm>
          <a:prstGeom prst="rect">
            <a:avLst/>
          </a:prstGeom>
          <a:noFill/>
        </p:spPr>
        <p:txBody>
          <a:bodyPr wrap="square" rtlCol="0">
            <a:spAutoFit/>
          </a:bodyPr>
          <a:lstStyle/>
          <a:p>
            <a:r>
              <a:rPr lang="en-GB" sz="1200" dirty="0" smtClean="0">
                <a:solidFill>
                  <a:srgbClr val="000000"/>
                </a:solidFill>
              </a:rPr>
              <a:t>Roseville, CA;  </a:t>
            </a:r>
            <a:r>
              <a:rPr lang="en-GB" sz="1200" b="1" dirty="0" smtClean="0">
                <a:solidFill>
                  <a:srgbClr val="000000"/>
                </a:solidFill>
              </a:rPr>
              <a:t>Date: </a:t>
            </a:r>
            <a:r>
              <a:rPr lang="en-GB" sz="1200" dirty="0" smtClean="0">
                <a:solidFill>
                  <a:srgbClr val="000000"/>
                </a:solidFill>
              </a:rPr>
              <a:t>Apr 13, 1940;  </a:t>
            </a:r>
            <a:r>
              <a:rPr lang="en-GB" sz="1200" b="1" dirty="0" smtClean="0">
                <a:solidFill>
                  <a:srgbClr val="000000"/>
                </a:solidFill>
              </a:rPr>
              <a:t>Credits: </a:t>
            </a:r>
            <a:r>
              <a:rPr lang="en-GB" sz="1200" dirty="0" err="1" smtClean="0">
                <a:solidFill>
                  <a:srgbClr val="000000"/>
                </a:solidFill>
              </a:rPr>
              <a:t>Rondal</a:t>
            </a:r>
            <a:r>
              <a:rPr lang="en-GB" sz="1200" dirty="0" smtClean="0">
                <a:solidFill>
                  <a:srgbClr val="000000"/>
                </a:solidFill>
              </a:rPr>
              <a:t> Partridge (Photographer)</a:t>
            </a:r>
            <a:br>
              <a:rPr lang="en-GB" sz="1200" dirty="0" smtClean="0">
                <a:solidFill>
                  <a:srgbClr val="000000"/>
                </a:solidFill>
              </a:rPr>
            </a:br>
            <a:r>
              <a:rPr lang="en-GB" sz="1200" dirty="0" smtClean="0">
                <a:solidFill>
                  <a:srgbClr val="000000"/>
                </a:solidFill>
              </a:rPr>
              <a:t>A family of Mexican agricultural workers heading for Utah to top sugar beets.</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379029" y="3629"/>
            <a:ext cx="2794000" cy="3403600"/>
          </a:xfrm>
          <a:prstGeom prst="rect">
            <a:avLst/>
          </a:prstGeom>
        </p:spPr>
      </p:pic>
      <p:pic>
        <p:nvPicPr>
          <p:cNvPr id="7" name="Picture 6"/>
          <p:cNvPicPr>
            <a:picLocks noChangeAspect="1"/>
          </p:cNvPicPr>
          <p:nvPr/>
        </p:nvPicPr>
        <p:blipFill>
          <a:blip r:embed="rId4"/>
          <a:stretch>
            <a:fillRect/>
          </a:stretch>
        </p:blipFill>
        <p:spPr>
          <a:xfrm>
            <a:off x="1219200" y="2438400"/>
            <a:ext cx="6411576" cy="4231640"/>
          </a:xfrm>
          <a:prstGeom prst="rect">
            <a:avLst/>
          </a:prstGeom>
        </p:spPr>
      </p:pic>
    </p:spTree>
    <p:extLst>
      <p:ext uri="{BB962C8B-B14F-4D97-AF65-F5344CB8AC3E}">
        <p14:creationId xmlns:p14="http://schemas.microsoft.com/office/powerpoint/2010/main" val="1768540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III. Hoover's Response </a:t>
            </a:r>
            <a:endParaRPr lang="en-US" dirty="0"/>
          </a:p>
        </p:txBody>
      </p:sp>
      <p:sp>
        <p:nvSpPr>
          <p:cNvPr id="3" name="Content Placeholder 2"/>
          <p:cNvSpPr>
            <a:spLocks noGrp="1"/>
          </p:cNvSpPr>
          <p:nvPr>
            <p:ph sz="quarter" idx="1"/>
          </p:nvPr>
        </p:nvSpPr>
        <p:spPr>
          <a:xfrm>
            <a:off x="914400" y="1447800"/>
            <a:ext cx="3810000" cy="4572000"/>
          </a:xfrm>
        </p:spPr>
        <p:txBody>
          <a:bodyPr>
            <a:normAutofit/>
          </a:bodyPr>
          <a:lstStyle/>
          <a:p>
            <a:r>
              <a:rPr lang="en-US" dirty="0" smtClean="0"/>
              <a:t>A. Rejected direct relief (the dole) as undermining to America’s character and rugged individualism. </a:t>
            </a:r>
            <a:endParaRPr lang="en-US" dirty="0"/>
          </a:p>
        </p:txBody>
      </p:sp>
      <p:pic>
        <p:nvPicPr>
          <p:cNvPr id="4" name="Picture 5"/>
          <p:cNvPicPr>
            <a:picLocks noChangeAspect="1" noChangeArrowheads="1"/>
          </p:cNvPicPr>
          <p:nvPr/>
        </p:nvPicPr>
        <p:blipFill>
          <a:blip r:embed="rId3" cstate="print"/>
          <a:srcRect/>
          <a:stretch>
            <a:fillRect/>
          </a:stretch>
        </p:blipFill>
        <p:spPr bwMode="auto">
          <a:xfrm>
            <a:off x="4800600" y="1600200"/>
            <a:ext cx="4083050" cy="4648200"/>
          </a:xfrm>
          <a:prstGeom prst="rect">
            <a:avLst/>
          </a:prstGeom>
          <a:noFill/>
          <a:ln w="9525">
            <a:noFill/>
            <a:round/>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 Causes of the Great Depression </a:t>
            </a:r>
            <a:endParaRPr lang="en-US" dirty="0"/>
          </a:p>
        </p:txBody>
      </p:sp>
      <p:sp>
        <p:nvSpPr>
          <p:cNvPr id="3" name="Content Placeholder 2"/>
          <p:cNvSpPr>
            <a:spLocks noGrp="1"/>
          </p:cNvSpPr>
          <p:nvPr>
            <p:ph sz="quarter" idx="1"/>
          </p:nvPr>
        </p:nvSpPr>
        <p:spPr/>
        <p:txBody>
          <a:bodyPr>
            <a:normAutofit/>
          </a:bodyPr>
          <a:lstStyle/>
          <a:p>
            <a:r>
              <a:rPr lang="en-US" dirty="0" smtClean="0"/>
              <a:t>A</a:t>
            </a:r>
            <a:r>
              <a:rPr lang="en-US" dirty="0"/>
              <a:t>. American economy was based on the prosperity of two industries: construction and automobiles </a:t>
            </a:r>
          </a:p>
          <a:p>
            <a:endParaRPr lang="en-US" dirty="0"/>
          </a:p>
        </p:txBody>
      </p:sp>
      <p:pic>
        <p:nvPicPr>
          <p:cNvPr id="28674" name="Picture 2" descr="http://www.johndclare.net/images/Ford%20Assembly%20line.JPG"/>
          <p:cNvPicPr>
            <a:picLocks noChangeAspect="1" noChangeArrowheads="1"/>
          </p:cNvPicPr>
          <p:nvPr/>
        </p:nvPicPr>
        <p:blipFill>
          <a:blip r:embed="rId3" cstate="print"/>
          <a:srcRect/>
          <a:stretch>
            <a:fillRect/>
          </a:stretch>
        </p:blipFill>
        <p:spPr bwMode="auto">
          <a:xfrm>
            <a:off x="4191000" y="3657600"/>
            <a:ext cx="3810000" cy="3009900"/>
          </a:xfrm>
          <a:prstGeom prst="rect">
            <a:avLst/>
          </a:prstGeom>
          <a:noFill/>
        </p:spPr>
      </p:pic>
      <p:pic>
        <p:nvPicPr>
          <p:cNvPr id="28676" name="Picture 4" descr="http://www.immanuel-lutheran.com/history/ChurchConstruction1920.jpg"/>
          <p:cNvPicPr>
            <a:picLocks noChangeAspect="1" noChangeArrowheads="1"/>
          </p:cNvPicPr>
          <p:nvPr/>
        </p:nvPicPr>
        <p:blipFill>
          <a:blip r:embed="rId4" cstate="print"/>
          <a:srcRect/>
          <a:stretch>
            <a:fillRect/>
          </a:stretch>
        </p:blipFill>
        <p:spPr bwMode="auto">
          <a:xfrm>
            <a:off x="1447800" y="3276600"/>
            <a:ext cx="2819400" cy="341875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838200"/>
            <a:ext cx="7772400" cy="4572000"/>
          </a:xfrm>
        </p:spPr>
        <p:txBody>
          <a:bodyPr/>
          <a:lstStyle/>
          <a:p>
            <a:r>
              <a:rPr lang="en-US" dirty="0" smtClean="0"/>
              <a:t>B. </a:t>
            </a:r>
            <a:r>
              <a:rPr lang="en-US" dirty="0" smtClean="0"/>
              <a:t>Hoover </a:t>
            </a:r>
            <a:r>
              <a:rPr lang="en-US" dirty="0" smtClean="0"/>
              <a:t>urged Americans to turn to community and church </a:t>
            </a:r>
            <a:r>
              <a:rPr lang="en-US" dirty="0" smtClean="0"/>
              <a:t>resources, </a:t>
            </a:r>
            <a:r>
              <a:rPr lang="en-US" dirty="0" smtClean="0"/>
              <a:t>	1. Many charities helped as much as they could, but the need was too great.  </a:t>
            </a:r>
            <a:endParaRPr lang="en-US" dirty="0"/>
          </a:p>
        </p:txBody>
      </p:sp>
      <p:pic>
        <p:nvPicPr>
          <p:cNvPr id="17410" name="Picture 2" descr="http://www.redcross.org/museum/images/farmseed.jpg"/>
          <p:cNvPicPr>
            <a:picLocks noChangeAspect="1" noChangeArrowheads="1"/>
          </p:cNvPicPr>
          <p:nvPr/>
        </p:nvPicPr>
        <p:blipFill>
          <a:blip r:embed="rId3" cstate="print"/>
          <a:srcRect/>
          <a:stretch>
            <a:fillRect/>
          </a:stretch>
        </p:blipFill>
        <p:spPr bwMode="auto">
          <a:xfrm>
            <a:off x="7417595" y="0"/>
            <a:ext cx="1726405" cy="2209800"/>
          </a:xfrm>
          <a:prstGeom prst="rect">
            <a:avLst/>
          </a:prstGeom>
          <a:noFill/>
        </p:spPr>
      </p:pic>
      <p:pic>
        <p:nvPicPr>
          <p:cNvPr id="17412" name="Picture 4" descr="http://www.redcross.org/museum/images/polgrits.jpg"/>
          <p:cNvPicPr>
            <a:picLocks noChangeAspect="1" noChangeArrowheads="1"/>
          </p:cNvPicPr>
          <p:nvPr/>
        </p:nvPicPr>
        <p:blipFill>
          <a:blip r:embed="rId4" cstate="print"/>
          <a:srcRect/>
          <a:stretch>
            <a:fillRect/>
          </a:stretch>
        </p:blipFill>
        <p:spPr bwMode="auto">
          <a:xfrm>
            <a:off x="5791200" y="4572000"/>
            <a:ext cx="1851454" cy="1370078"/>
          </a:xfrm>
          <a:prstGeom prst="rect">
            <a:avLst/>
          </a:prstGeom>
          <a:noFill/>
        </p:spPr>
      </p:pic>
      <p:pic>
        <p:nvPicPr>
          <p:cNvPr id="2" name="Picture 1"/>
          <p:cNvPicPr>
            <a:picLocks noChangeAspect="1"/>
          </p:cNvPicPr>
          <p:nvPr/>
        </p:nvPicPr>
        <p:blipFill>
          <a:blip r:embed="rId5"/>
          <a:stretch>
            <a:fillRect/>
          </a:stretch>
        </p:blipFill>
        <p:spPr>
          <a:xfrm>
            <a:off x="990600" y="3581400"/>
            <a:ext cx="4419600" cy="29222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1" y="0"/>
            <a:ext cx="4876800" cy="2969238"/>
          </a:xfrm>
          <a:prstGeom prst="rect">
            <a:avLst/>
          </a:prstGeom>
          <a:noFill/>
          <a:ln w="9525">
            <a:noFill/>
            <a:round/>
            <a:headEnd/>
            <a:tailEnd/>
          </a:ln>
        </p:spPr>
      </p:pic>
      <p:sp>
        <p:nvSpPr>
          <p:cNvPr id="3" name="Content Placeholder 2"/>
          <p:cNvSpPr>
            <a:spLocks noGrp="1"/>
          </p:cNvSpPr>
          <p:nvPr>
            <p:ph sz="quarter" idx="1"/>
          </p:nvPr>
        </p:nvSpPr>
        <p:spPr>
          <a:xfrm>
            <a:off x="914400" y="2590800"/>
            <a:ext cx="4114800" cy="3962400"/>
          </a:xfrm>
        </p:spPr>
        <p:txBody>
          <a:bodyPr>
            <a:normAutofit/>
          </a:bodyPr>
          <a:lstStyle/>
          <a:p>
            <a:r>
              <a:rPr lang="en-US" dirty="0" smtClean="0"/>
              <a:t>C. People who were homeless squatted in “</a:t>
            </a:r>
            <a:r>
              <a:rPr lang="en-US" dirty="0" err="1" smtClean="0"/>
              <a:t>Hoovervilles</a:t>
            </a:r>
            <a:r>
              <a:rPr lang="en-US" dirty="0" smtClean="0"/>
              <a:t>” outside of cities looking for work.</a:t>
            </a:r>
          </a:p>
          <a:p>
            <a:endParaRPr lang="en-US" sz="1200" dirty="0" smtClean="0"/>
          </a:p>
          <a:p>
            <a:r>
              <a:rPr lang="en-US" sz="1200" dirty="0" smtClean="0"/>
              <a:t>Above </a:t>
            </a:r>
            <a:r>
              <a:rPr lang="en-US" sz="1200" dirty="0" err="1" smtClean="0"/>
              <a:t>Hooverville</a:t>
            </a:r>
            <a:r>
              <a:rPr lang="en-US" sz="1200" dirty="0" smtClean="0"/>
              <a:t> outside of NYC,  Right </a:t>
            </a:r>
            <a:r>
              <a:rPr lang="en-US" sz="1200" dirty="0" err="1" smtClean="0"/>
              <a:t>Hooverville</a:t>
            </a:r>
            <a:r>
              <a:rPr lang="en-US" sz="1200" dirty="0" smtClean="0"/>
              <a:t> outside of 				      Seattle 1932</a:t>
            </a:r>
            <a:endParaRPr lang="en-US" sz="1200" dirty="0"/>
          </a:p>
        </p:txBody>
      </p:sp>
      <p:pic>
        <p:nvPicPr>
          <p:cNvPr id="4" name="Picture 4"/>
          <p:cNvPicPr>
            <a:picLocks noChangeAspect="1" noChangeArrowheads="1"/>
          </p:cNvPicPr>
          <p:nvPr/>
        </p:nvPicPr>
        <p:blipFill>
          <a:blip r:embed="rId4" cstate="print"/>
          <a:srcRect/>
          <a:stretch>
            <a:fillRect/>
          </a:stretch>
        </p:blipFill>
        <p:spPr bwMode="auto">
          <a:xfrm>
            <a:off x="4992688" y="1485900"/>
            <a:ext cx="3981450" cy="5143500"/>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Dust Bowl Days</a:t>
            </a:r>
            <a:endParaRPr lang="en-US" dirty="0"/>
          </a:p>
        </p:txBody>
      </p:sp>
      <p:pic>
        <p:nvPicPr>
          <p:cNvPr id="6" name="Picture 5"/>
          <p:cNvPicPr>
            <a:picLocks noChangeAspect="1"/>
          </p:cNvPicPr>
          <p:nvPr/>
        </p:nvPicPr>
        <p:blipFill>
          <a:blip r:embed="rId3"/>
          <a:stretch>
            <a:fillRect/>
          </a:stretch>
        </p:blipFill>
        <p:spPr>
          <a:xfrm>
            <a:off x="1905000" y="1447800"/>
            <a:ext cx="5054600" cy="5080000"/>
          </a:xfrm>
          <a:prstGeom prst="rect">
            <a:avLst/>
          </a:prstGeom>
        </p:spPr>
      </p:pic>
    </p:spTree>
    <p:extLst>
      <p:ext uri="{BB962C8B-B14F-4D97-AF65-F5344CB8AC3E}">
        <p14:creationId xmlns:p14="http://schemas.microsoft.com/office/powerpoint/2010/main" val="84314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11300" y="0"/>
            <a:ext cx="6103620" cy="6858000"/>
          </a:xfrm>
          <a:prstGeom prst="rect">
            <a:avLst/>
          </a:prstGeom>
        </p:spPr>
      </p:pic>
    </p:spTree>
    <p:extLst>
      <p:ext uri="{BB962C8B-B14F-4D97-AF65-F5344CB8AC3E}">
        <p14:creationId xmlns:p14="http://schemas.microsoft.com/office/powerpoint/2010/main" val="384344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685800" y="533400"/>
            <a:ext cx="7620000" cy="5448300"/>
          </a:xfrm>
          <a:prstGeom prst="rect">
            <a:avLst/>
          </a:prstGeom>
        </p:spPr>
      </p:pic>
    </p:spTree>
    <p:extLst>
      <p:ext uri="{BB962C8B-B14F-4D97-AF65-F5344CB8AC3E}">
        <p14:creationId xmlns:p14="http://schemas.microsoft.com/office/powerpoint/2010/main" val="277190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sz="quarter" idx="1"/>
          </p:nvPr>
        </p:nvSpPr>
        <p:spPr>
          <a:xfrm>
            <a:off x="152400" y="304800"/>
            <a:ext cx="8763000" cy="4724400"/>
          </a:xfrm>
        </p:spPr>
        <p:txBody>
          <a:bodyPr/>
          <a:lstStyle/>
          <a:p>
            <a:r>
              <a:rPr lang="en-US" dirty="0" smtClean="0"/>
              <a:t>D. The droughts in the Midwest worsened the impact on the nation.</a:t>
            </a:r>
          </a:p>
          <a:p>
            <a:r>
              <a:rPr lang="en-US" dirty="0" smtClean="0"/>
              <a:t>	</a:t>
            </a:r>
            <a:endParaRPr lang="en-US" dirty="0"/>
          </a:p>
        </p:txBody>
      </p:sp>
      <p:pic>
        <p:nvPicPr>
          <p:cNvPr id="14338" name="Picture 2" descr="http://z.about.com/d/history1900s/1/0/s/gd23.gif"/>
          <p:cNvPicPr>
            <a:picLocks noChangeAspect="1" noChangeArrowheads="1"/>
          </p:cNvPicPr>
          <p:nvPr/>
        </p:nvPicPr>
        <p:blipFill>
          <a:blip r:embed="rId3" cstate="print"/>
          <a:srcRect/>
          <a:stretch>
            <a:fillRect/>
          </a:stretch>
        </p:blipFill>
        <p:spPr bwMode="auto">
          <a:xfrm>
            <a:off x="4180114" y="3200400"/>
            <a:ext cx="4953000" cy="2897505"/>
          </a:xfrm>
          <a:prstGeom prst="rect">
            <a:avLst/>
          </a:prstGeom>
          <a:noFill/>
        </p:spPr>
      </p:pic>
      <p:pic>
        <p:nvPicPr>
          <p:cNvPr id="14340" name="Picture 4" descr="http://www.oznet.ksu.edu/fieldday/kids/pictures/kidsfield600/wt_group.jpg"/>
          <p:cNvPicPr>
            <a:picLocks noChangeAspect="1" noChangeArrowheads="1"/>
          </p:cNvPicPr>
          <p:nvPr/>
        </p:nvPicPr>
        <p:blipFill>
          <a:blip r:embed="rId4" cstate="print"/>
          <a:srcRect/>
          <a:stretch>
            <a:fillRect/>
          </a:stretch>
        </p:blipFill>
        <p:spPr bwMode="auto">
          <a:xfrm>
            <a:off x="-21771" y="3657600"/>
            <a:ext cx="4114800" cy="23042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228600"/>
            <a:ext cx="8534400" cy="4572000"/>
          </a:xfrm>
        </p:spPr>
        <p:txBody>
          <a:bodyPr/>
          <a:lstStyle/>
          <a:p>
            <a:r>
              <a:rPr lang="en-US" dirty="0" smtClean="0"/>
              <a:t>	2. The rains stopped in 1931 </a:t>
            </a:r>
            <a:r>
              <a:rPr lang="en-US" dirty="0" smtClean="0"/>
              <a:t>&amp; didn’t </a:t>
            </a:r>
            <a:r>
              <a:rPr lang="en-US" dirty="0" smtClean="0"/>
              <a:t>come back for 8 years.</a:t>
            </a:r>
          </a:p>
          <a:p>
            <a:r>
              <a:rPr lang="en-US" dirty="0" smtClean="0"/>
              <a:t>	3. The wind picked up the soil and blew it into huge dust storms around the country.  The area became known as the “Dust Bowl”</a:t>
            </a:r>
          </a:p>
          <a:p>
            <a:endParaRPr lang="en-US" dirty="0"/>
          </a:p>
        </p:txBody>
      </p:sp>
      <p:pic>
        <p:nvPicPr>
          <p:cNvPr id="13314" name="Picture 2" descr="Farming implements buried by drifting dust, KS"/>
          <p:cNvPicPr>
            <a:picLocks noChangeAspect="1" noChangeArrowheads="1"/>
          </p:cNvPicPr>
          <p:nvPr/>
        </p:nvPicPr>
        <p:blipFill>
          <a:blip r:embed="rId2" cstate="print"/>
          <a:srcRect/>
          <a:stretch>
            <a:fillRect/>
          </a:stretch>
        </p:blipFill>
        <p:spPr bwMode="auto">
          <a:xfrm>
            <a:off x="5486400" y="4038600"/>
            <a:ext cx="3657600" cy="2309514"/>
          </a:xfrm>
          <a:prstGeom prst="rect">
            <a:avLst/>
          </a:prstGeom>
          <a:noFill/>
        </p:spPr>
      </p:pic>
      <p:pic>
        <p:nvPicPr>
          <p:cNvPr id="2" name="Picture 1"/>
          <p:cNvPicPr>
            <a:picLocks noChangeAspect="1"/>
          </p:cNvPicPr>
          <p:nvPr/>
        </p:nvPicPr>
        <p:blipFill>
          <a:blip r:embed="rId3"/>
          <a:stretch>
            <a:fillRect/>
          </a:stretch>
        </p:blipFill>
        <p:spPr>
          <a:xfrm>
            <a:off x="-70981" y="3429000"/>
            <a:ext cx="5636713"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373063" y="137794"/>
            <a:ext cx="8389937" cy="6542406"/>
          </a:xfrm>
          <a:prstGeom prst="rect">
            <a:avLst/>
          </a:prstGeom>
          <a:noFill/>
          <a:ln w="9525">
            <a:noFill/>
            <a:round/>
            <a:headEnd/>
            <a:tailEnd/>
          </a:ln>
        </p:spPr>
      </p:pic>
      <p:sp>
        <p:nvSpPr>
          <p:cNvPr id="5" name="TextBox 4"/>
          <p:cNvSpPr txBox="1"/>
          <p:nvPr/>
        </p:nvSpPr>
        <p:spPr>
          <a:xfrm>
            <a:off x="4419600" y="152401"/>
            <a:ext cx="4267200" cy="369332"/>
          </a:xfrm>
          <a:prstGeom prst="rect">
            <a:avLst/>
          </a:prstGeom>
          <a:noFill/>
        </p:spPr>
        <p:txBody>
          <a:bodyPr wrap="square" rtlCol="0">
            <a:spAutoFit/>
          </a:bodyPr>
          <a:lstStyle/>
          <a:p>
            <a:r>
              <a:rPr lang="en-GB" dirty="0" smtClean="0">
                <a:solidFill>
                  <a:srgbClr val="000000"/>
                </a:solidFill>
              </a:rPr>
              <a:t>Abandoned House in Dust Bowl Kansas, 1941.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656" y="152400"/>
            <a:ext cx="8882743" cy="4572000"/>
          </a:xfrm>
        </p:spPr>
        <p:txBody>
          <a:bodyPr/>
          <a:lstStyle/>
          <a:p>
            <a:r>
              <a:rPr lang="en-US" dirty="0" smtClean="0"/>
              <a:t>	4. Farms </a:t>
            </a:r>
            <a:r>
              <a:rPr lang="en-US" dirty="0" smtClean="0"/>
              <a:t>foreclosed </a:t>
            </a:r>
            <a:r>
              <a:rPr lang="en-US" dirty="0" smtClean="0"/>
              <a:t>on by banks </a:t>
            </a:r>
            <a:r>
              <a:rPr lang="en-US" dirty="0" smtClean="0"/>
              <a:t>&amp; people </a:t>
            </a:r>
            <a:r>
              <a:rPr lang="en-US" dirty="0" smtClean="0"/>
              <a:t>were forced to move </a:t>
            </a:r>
            <a:r>
              <a:rPr lang="en-US" dirty="0" smtClean="0"/>
              <a:t>on</a:t>
            </a:r>
            <a:r>
              <a:rPr lang="en-US" dirty="0" smtClean="0"/>
              <a:t>			</a:t>
            </a:r>
            <a:endParaRPr lang="en-US" dirty="0" smtClean="0"/>
          </a:p>
          <a:p>
            <a:r>
              <a:rPr lang="en-US" dirty="0" smtClean="0"/>
              <a:t>        a</a:t>
            </a:r>
            <a:r>
              <a:rPr lang="en-US" dirty="0" smtClean="0"/>
              <a:t>. </a:t>
            </a:r>
            <a:r>
              <a:rPr lang="en-GB" dirty="0" smtClean="0"/>
              <a:t>Between 1930-34 almost </a:t>
            </a:r>
            <a:r>
              <a:rPr lang="en-GB" dirty="0" smtClean="0"/>
              <a:t>1 </a:t>
            </a:r>
            <a:r>
              <a:rPr lang="en-GB" dirty="0" smtClean="0"/>
              <a:t>million farm loans were </a:t>
            </a:r>
            <a:r>
              <a:rPr lang="en-GB" dirty="0" smtClean="0"/>
              <a:t>foreclosed </a:t>
            </a:r>
            <a:r>
              <a:rPr lang="en-GB" dirty="0" smtClean="0"/>
              <a:t>on.</a:t>
            </a:r>
            <a:endParaRPr lang="en-US" dirty="0" smtClean="0"/>
          </a:p>
          <a:p>
            <a:endParaRPr lang="en-US" dirty="0"/>
          </a:p>
        </p:txBody>
      </p:sp>
      <p:pic>
        <p:nvPicPr>
          <p:cNvPr id="4" name="Picture 5"/>
          <p:cNvPicPr>
            <a:picLocks noChangeAspect="1" noChangeArrowheads="1"/>
          </p:cNvPicPr>
          <p:nvPr/>
        </p:nvPicPr>
        <p:blipFill>
          <a:blip r:embed="rId3" cstate="print"/>
          <a:srcRect/>
          <a:stretch>
            <a:fillRect/>
          </a:stretch>
        </p:blipFill>
        <p:spPr bwMode="auto">
          <a:xfrm>
            <a:off x="2438400" y="2743200"/>
            <a:ext cx="3976914" cy="3976914"/>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5867400"/>
            <a:ext cx="5638800" cy="838200"/>
          </a:xfrm>
        </p:spPr>
        <p:txBody>
          <a:bodyPr>
            <a:normAutofit/>
          </a:bodyPr>
          <a:lstStyle/>
          <a:p>
            <a:r>
              <a:rPr lang="en-US" sz="1800" dirty="0" smtClean="0"/>
              <a:t>Iowa farm foreclosure sale		Iowa farm family on 					the move</a:t>
            </a:r>
            <a:endParaRPr lang="en-US" sz="1800" dirty="0"/>
          </a:p>
        </p:txBody>
      </p:sp>
      <p:pic>
        <p:nvPicPr>
          <p:cNvPr id="46082" name="Picture 2" descr="http://www.ameshistoricalsociety.org/exhibits/events/iowa_farm_forclosure.jpg"/>
          <p:cNvPicPr>
            <a:picLocks noChangeAspect="1" noChangeArrowheads="1"/>
          </p:cNvPicPr>
          <p:nvPr/>
        </p:nvPicPr>
        <p:blipFill>
          <a:blip r:embed="rId2" cstate="print"/>
          <a:srcRect/>
          <a:stretch>
            <a:fillRect/>
          </a:stretch>
        </p:blipFill>
        <p:spPr bwMode="auto">
          <a:xfrm>
            <a:off x="0" y="-1"/>
            <a:ext cx="7315200" cy="5713059"/>
          </a:xfrm>
          <a:prstGeom prst="rect">
            <a:avLst/>
          </a:prstGeom>
          <a:noFill/>
        </p:spPr>
      </p:pic>
      <p:pic>
        <p:nvPicPr>
          <p:cNvPr id="46084" name="Picture 4" descr="http://www.ameshistoricalsociety.org/exhibits/events/iowa_depression_refugees.jpg"/>
          <p:cNvPicPr>
            <a:picLocks noChangeAspect="1" noChangeArrowheads="1"/>
          </p:cNvPicPr>
          <p:nvPr/>
        </p:nvPicPr>
        <p:blipFill>
          <a:blip r:embed="rId3" cstate="print"/>
          <a:srcRect/>
          <a:stretch>
            <a:fillRect/>
          </a:stretch>
        </p:blipFill>
        <p:spPr bwMode="auto">
          <a:xfrm>
            <a:off x="5610225" y="3162299"/>
            <a:ext cx="3533775" cy="36957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304800"/>
            <a:ext cx="7772400" cy="5562600"/>
          </a:xfrm>
        </p:spPr>
        <p:txBody>
          <a:bodyPr>
            <a:normAutofit/>
          </a:bodyPr>
          <a:lstStyle/>
          <a:p>
            <a:r>
              <a:rPr lang="en-US" dirty="0" smtClean="0"/>
              <a:t>B. 1920’s</a:t>
            </a:r>
            <a:r>
              <a:rPr lang="en-US" dirty="0" smtClean="0">
                <a:sym typeface="Wingdings"/>
              </a:rPr>
              <a:t></a:t>
            </a:r>
            <a:r>
              <a:rPr lang="en-US" dirty="0" smtClean="0"/>
              <a:t>widening gap b/w the rich getting richer &amp; poor consumers.</a:t>
            </a:r>
          </a:p>
          <a:p>
            <a:r>
              <a:rPr lang="en-US" dirty="0" smtClean="0"/>
              <a:t>	1. Many farmers and factory workers couldn’t purchase cars &amp; houses.</a:t>
            </a:r>
          </a:p>
          <a:p>
            <a:r>
              <a:rPr lang="en-US" dirty="0" smtClean="0"/>
              <a:t>	</a:t>
            </a:r>
            <a:endParaRPr lang="en-US" dirty="0"/>
          </a:p>
        </p:txBody>
      </p:sp>
      <p:pic>
        <p:nvPicPr>
          <p:cNvPr id="2" name="Picture 1"/>
          <p:cNvPicPr>
            <a:picLocks noChangeAspect="1"/>
          </p:cNvPicPr>
          <p:nvPr/>
        </p:nvPicPr>
        <p:blipFill>
          <a:blip r:embed="rId3"/>
          <a:stretch>
            <a:fillRect/>
          </a:stretch>
        </p:blipFill>
        <p:spPr>
          <a:xfrm>
            <a:off x="1219200" y="2971800"/>
            <a:ext cx="6233352" cy="36095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914400" y="5791200"/>
            <a:ext cx="7772400" cy="914400"/>
          </a:xfrm>
        </p:spPr>
        <p:txBody>
          <a:bodyPr>
            <a:normAutofit fontScale="40000" lnSpcReduction="20000"/>
          </a:bodyPr>
          <a:lstStyle/>
          <a:p>
            <a:r>
              <a:rPr lang="en-GB" dirty="0" smtClean="0"/>
              <a:t>TITLE:  Abandoned farm in the Dust Bowl. Coldwater District, near Dalhart, Texas</a:t>
            </a:r>
          </a:p>
          <a:p>
            <a:r>
              <a:rPr lang="en-GB" dirty="0" smtClean="0"/>
              <a:t>CREATED/PUBLISHED:  1938 June.</a:t>
            </a:r>
          </a:p>
          <a:p>
            <a:r>
              <a:rPr lang="en-GB" dirty="0" smtClean="0"/>
              <a:t>Lange, Dorothea, photographer.</a:t>
            </a:r>
          </a:p>
        </p:txBody>
      </p:sp>
      <p:pic>
        <p:nvPicPr>
          <p:cNvPr id="4" name="Picture 3"/>
          <p:cNvPicPr>
            <a:picLocks noChangeAspect="1" noChangeArrowheads="1"/>
          </p:cNvPicPr>
          <p:nvPr/>
        </p:nvPicPr>
        <p:blipFill>
          <a:blip r:embed="rId2" cstate="print"/>
          <a:srcRect/>
          <a:stretch>
            <a:fillRect/>
          </a:stretch>
        </p:blipFill>
        <p:spPr bwMode="auto">
          <a:xfrm>
            <a:off x="914400" y="152400"/>
            <a:ext cx="7086600" cy="5451231"/>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381000"/>
            <a:ext cx="4191000" cy="5638800"/>
          </a:xfrm>
        </p:spPr>
        <p:txBody>
          <a:bodyPr>
            <a:normAutofit/>
          </a:bodyPr>
          <a:lstStyle/>
          <a:p>
            <a:r>
              <a:rPr lang="en-US" dirty="0" smtClean="0"/>
              <a:t>	5. Many farmers left their lands </a:t>
            </a:r>
            <a:r>
              <a:rPr lang="en-US" dirty="0" smtClean="0"/>
              <a:t> looking </a:t>
            </a:r>
            <a:r>
              <a:rPr lang="en-US" dirty="0" smtClean="0"/>
              <a:t>for work </a:t>
            </a:r>
            <a:r>
              <a:rPr lang="en-US" dirty="0" smtClean="0"/>
              <a:t>&amp; a </a:t>
            </a:r>
            <a:r>
              <a:rPr lang="en-US" dirty="0" smtClean="0"/>
              <a:t>way to support their families.</a:t>
            </a:r>
            <a:endParaRPr lang="en-US" dirty="0"/>
          </a:p>
        </p:txBody>
      </p:sp>
      <p:pic>
        <p:nvPicPr>
          <p:cNvPr id="10242" name="Picture 2" descr="http://newdeal.feri.org/images/s12.gif"/>
          <p:cNvPicPr>
            <a:picLocks noChangeAspect="1" noChangeArrowheads="1"/>
          </p:cNvPicPr>
          <p:nvPr/>
        </p:nvPicPr>
        <p:blipFill>
          <a:blip r:embed="rId2" cstate="print"/>
          <a:srcRect/>
          <a:stretch>
            <a:fillRect/>
          </a:stretch>
        </p:blipFill>
        <p:spPr bwMode="auto">
          <a:xfrm>
            <a:off x="4267200" y="1828800"/>
            <a:ext cx="4762500" cy="48672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0" y="1447800"/>
            <a:ext cx="3352800" cy="4572000"/>
          </a:xfrm>
        </p:spPr>
        <p:txBody>
          <a:bodyPr>
            <a:normAutofit/>
          </a:bodyPr>
          <a:lstStyle/>
          <a:p>
            <a:r>
              <a:rPr lang="en-US" dirty="0" smtClean="0"/>
              <a:t>	a. </a:t>
            </a:r>
            <a:r>
              <a:rPr lang="en-GB" dirty="0" smtClean="0"/>
              <a:t>These farmers gave up and moved West, many to </a:t>
            </a:r>
            <a:r>
              <a:rPr lang="en-GB" dirty="0" smtClean="0"/>
              <a:t>CA.  </a:t>
            </a:r>
            <a:r>
              <a:rPr lang="en-GB" dirty="0" smtClean="0"/>
              <a:t>They were know as “</a:t>
            </a:r>
            <a:r>
              <a:rPr lang="en-GB" dirty="0" smtClean="0"/>
              <a:t>Okies.</a:t>
            </a:r>
            <a:endParaRPr lang="en-US" dirty="0"/>
          </a:p>
        </p:txBody>
      </p:sp>
      <p:pic>
        <p:nvPicPr>
          <p:cNvPr id="48130" name="Picture 2" descr="http://www.redriverhistorian.com/images/gr_dep_migrant_car_muskogee_lee.GIF"/>
          <p:cNvPicPr>
            <a:picLocks noChangeAspect="1" noChangeArrowheads="1"/>
          </p:cNvPicPr>
          <p:nvPr/>
        </p:nvPicPr>
        <p:blipFill>
          <a:blip r:embed="rId3" cstate="print"/>
          <a:srcRect/>
          <a:stretch>
            <a:fillRect/>
          </a:stretch>
        </p:blipFill>
        <p:spPr bwMode="auto">
          <a:xfrm>
            <a:off x="32657" y="1066800"/>
            <a:ext cx="5334000" cy="4648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90600" y="685800"/>
            <a:ext cx="7772400" cy="5791200"/>
          </a:xfrm>
        </p:spPr>
        <p:txBody>
          <a:bodyPr>
            <a:normAutofit/>
          </a:bodyPr>
          <a:lstStyle/>
          <a:p>
            <a:r>
              <a:rPr lang="en-US" dirty="0" smtClean="0"/>
              <a:t>E. Hoover gradually used federal agencies </a:t>
            </a:r>
            <a:endParaRPr lang="en-US" dirty="0" smtClean="0"/>
          </a:p>
          <a:p>
            <a:r>
              <a:rPr lang="en-US" dirty="0" smtClean="0"/>
              <a:t>	1. Financed federal work projects, such 				   as massive dams in 				   the West (Boulder, 				   Hoover, and Grand 				   Coulee)</a:t>
            </a:r>
          </a:p>
          <a:p>
            <a:r>
              <a:rPr lang="en-US" dirty="0" smtClean="0"/>
              <a:t>					</a:t>
            </a:r>
            <a:r>
              <a:rPr lang="en-US" dirty="0"/>
              <a:t> </a:t>
            </a:r>
            <a:r>
              <a:rPr lang="en-US" dirty="0" smtClean="0"/>
              <a:t>  </a:t>
            </a:r>
            <a:r>
              <a:rPr lang="en-US" sz="2000" dirty="0" smtClean="0"/>
              <a:t>Hoover Dam Construction </a:t>
            </a:r>
            <a:endParaRPr lang="en-US" dirty="0" smtClean="0"/>
          </a:p>
        </p:txBody>
      </p:sp>
      <p:pic>
        <p:nvPicPr>
          <p:cNvPr id="9218" name="Picture 2" descr="http://historicphotoarchive.com/images7/00370.jpg"/>
          <p:cNvPicPr>
            <a:picLocks noChangeAspect="1" noChangeArrowheads="1"/>
          </p:cNvPicPr>
          <p:nvPr/>
        </p:nvPicPr>
        <p:blipFill>
          <a:blip r:embed="rId2" cstate="print"/>
          <a:srcRect/>
          <a:stretch>
            <a:fillRect/>
          </a:stretch>
        </p:blipFill>
        <p:spPr bwMode="auto">
          <a:xfrm>
            <a:off x="0" y="3162300"/>
            <a:ext cx="4800600" cy="3695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990600"/>
            <a:ext cx="8839200" cy="5029200"/>
          </a:xfrm>
        </p:spPr>
        <p:txBody>
          <a:bodyPr>
            <a:normAutofit/>
          </a:bodyPr>
          <a:lstStyle/>
          <a:p>
            <a:r>
              <a:rPr lang="en-US" dirty="0" smtClean="0"/>
              <a:t>F. Bonus Army of 1932</a:t>
            </a:r>
          </a:p>
          <a:p>
            <a:r>
              <a:rPr lang="en-US" dirty="0" smtClean="0"/>
              <a:t>1. In the summer of 1932, </a:t>
            </a:r>
            <a:r>
              <a:rPr lang="en-GB" dirty="0" smtClean="0"/>
              <a:t>25,000 WWI veterans marched to Washington D.C. to get a bonus they were promised in 1945.</a:t>
            </a:r>
            <a:endParaRPr lang="en-US" dirty="0" smtClean="0"/>
          </a:p>
          <a:p>
            <a:r>
              <a:rPr lang="en-GB" dirty="0" smtClean="0"/>
              <a:t>	</a:t>
            </a:r>
            <a:endParaRPr lang="en-US" dirty="0"/>
          </a:p>
        </p:txBody>
      </p:sp>
      <p:pic>
        <p:nvPicPr>
          <p:cNvPr id="4" name="Picture 5"/>
          <p:cNvPicPr>
            <a:picLocks noChangeAspect="1" noChangeArrowheads="1"/>
          </p:cNvPicPr>
          <p:nvPr/>
        </p:nvPicPr>
        <p:blipFill>
          <a:blip r:embed="rId3" cstate="print"/>
          <a:srcRect t="30000" r="13846"/>
          <a:stretch>
            <a:fillRect/>
          </a:stretch>
        </p:blipFill>
        <p:spPr bwMode="auto">
          <a:xfrm>
            <a:off x="0" y="4037012"/>
            <a:ext cx="3760968" cy="2820988"/>
          </a:xfrm>
          <a:prstGeom prst="rect">
            <a:avLst/>
          </a:prstGeom>
          <a:noFill/>
          <a:ln w="9525">
            <a:noFill/>
            <a:round/>
            <a:headEnd/>
            <a:tailEnd/>
          </a:ln>
        </p:spPr>
      </p:pic>
      <p:pic>
        <p:nvPicPr>
          <p:cNvPr id="7169" name="Picture 1"/>
          <p:cNvPicPr>
            <a:picLocks noChangeAspect="1" noChangeArrowheads="1"/>
          </p:cNvPicPr>
          <p:nvPr/>
        </p:nvPicPr>
        <p:blipFill>
          <a:blip r:embed="rId4" cstate="print"/>
          <a:srcRect/>
          <a:stretch>
            <a:fillRect/>
          </a:stretch>
        </p:blipFill>
        <p:spPr bwMode="auto">
          <a:xfrm>
            <a:off x="6172200" y="0"/>
            <a:ext cx="2971800" cy="1696720"/>
          </a:xfrm>
          <a:prstGeom prst="rect">
            <a:avLst/>
          </a:prstGeom>
          <a:noFill/>
          <a:ln w="9525">
            <a:noFill/>
            <a:miter lim="800000"/>
            <a:headEnd/>
            <a:tailEnd/>
          </a:ln>
          <a:effectLst/>
        </p:spPr>
      </p:pic>
      <p:pic>
        <p:nvPicPr>
          <p:cNvPr id="7171" name="Picture 3" descr="http://www.ecommcode2.com/hoover/research/photos/images/1932-96.gif"/>
          <p:cNvPicPr>
            <a:picLocks noChangeAspect="1" noChangeArrowheads="1"/>
          </p:cNvPicPr>
          <p:nvPr/>
        </p:nvPicPr>
        <p:blipFill>
          <a:blip r:embed="rId5" cstate="print"/>
          <a:srcRect/>
          <a:stretch>
            <a:fillRect/>
          </a:stretch>
        </p:blipFill>
        <p:spPr bwMode="auto">
          <a:xfrm>
            <a:off x="5410200" y="3933282"/>
            <a:ext cx="3733800" cy="2924718"/>
          </a:xfrm>
          <a:prstGeom prst="rect">
            <a:avLst/>
          </a:prstGeom>
          <a:noFill/>
        </p:spPr>
      </p:pic>
      <p:pic>
        <p:nvPicPr>
          <p:cNvPr id="7173" name="Picture 5" descr="http://www.johnstownpa.com/Local/1930s/page_02_01.jpg"/>
          <p:cNvPicPr>
            <a:picLocks noChangeAspect="1" noChangeArrowheads="1"/>
          </p:cNvPicPr>
          <p:nvPr/>
        </p:nvPicPr>
        <p:blipFill>
          <a:blip r:embed="rId6" cstate="print"/>
          <a:srcRect/>
          <a:stretch>
            <a:fillRect/>
          </a:stretch>
        </p:blipFill>
        <p:spPr bwMode="auto">
          <a:xfrm>
            <a:off x="3352800" y="5257800"/>
            <a:ext cx="2133600" cy="15605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85800" y="6096000"/>
            <a:ext cx="7772400" cy="762000"/>
          </a:xfrm>
        </p:spPr>
        <p:txBody>
          <a:bodyPr>
            <a:normAutofit fontScale="92500"/>
          </a:bodyPr>
          <a:lstStyle/>
          <a:p>
            <a:r>
              <a:rPr lang="en-GB" dirty="0" smtClean="0">
                <a:solidFill>
                  <a:srgbClr val="000000"/>
                </a:solidFill>
                <a:ea typeface="MS Gothic" charset="0"/>
                <a:cs typeface="MS Gothic" charset="0"/>
              </a:rPr>
              <a:t>Children in one of the Bonus Army Camps</a:t>
            </a: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609600" y="228600"/>
            <a:ext cx="8001000" cy="5715000"/>
          </a:xfrm>
          <a:prstGeom prst="rect">
            <a:avLst/>
          </a:prstGeom>
          <a:noFill/>
          <a:ln w="9525">
            <a:noFill/>
            <a:round/>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914400"/>
            <a:ext cx="7772400" cy="5105400"/>
          </a:xfrm>
        </p:spPr>
        <p:txBody>
          <a:bodyPr/>
          <a:lstStyle/>
          <a:p>
            <a:r>
              <a:rPr lang="en-GB" dirty="0" smtClean="0"/>
              <a:t>2. Hoover called out the troops and dispersed the Bonus army, and burned down the “</a:t>
            </a:r>
            <a:r>
              <a:rPr lang="en-GB" dirty="0" err="1" smtClean="0"/>
              <a:t>Hoovervilles</a:t>
            </a:r>
            <a:r>
              <a:rPr lang="en-GB" dirty="0" smtClean="0"/>
              <a:t>” they had built in the capital.</a:t>
            </a:r>
            <a:endParaRPr lang="en-US" dirty="0"/>
          </a:p>
        </p:txBody>
      </p:sp>
      <p:pic>
        <p:nvPicPr>
          <p:cNvPr id="51202" name="Picture 2" descr="http://www.loc.gov/exhibits/treasures/images/at0058f2bs.jpg"/>
          <p:cNvPicPr>
            <a:picLocks noChangeAspect="1" noChangeArrowheads="1"/>
          </p:cNvPicPr>
          <p:nvPr/>
        </p:nvPicPr>
        <p:blipFill>
          <a:blip r:embed="rId3" cstate="print"/>
          <a:srcRect/>
          <a:stretch>
            <a:fillRect/>
          </a:stretch>
        </p:blipFill>
        <p:spPr bwMode="auto">
          <a:xfrm>
            <a:off x="152400" y="3356135"/>
            <a:ext cx="4343400" cy="3501865"/>
          </a:xfrm>
          <a:prstGeom prst="rect">
            <a:avLst/>
          </a:prstGeom>
          <a:noFill/>
        </p:spPr>
      </p:pic>
      <p:pic>
        <p:nvPicPr>
          <p:cNvPr id="6" name="Picture 4"/>
          <p:cNvPicPr>
            <a:picLocks noChangeAspect="1" noChangeArrowheads="1"/>
          </p:cNvPicPr>
          <p:nvPr/>
        </p:nvPicPr>
        <p:blipFill>
          <a:blip r:embed="rId4" cstate="print"/>
          <a:srcRect/>
          <a:stretch>
            <a:fillRect/>
          </a:stretch>
        </p:blipFill>
        <p:spPr bwMode="auto">
          <a:xfrm>
            <a:off x="4495800" y="3352800"/>
            <a:ext cx="4469032" cy="3505200"/>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IV. Election of 1932 </a:t>
            </a:r>
            <a:endParaRPr lang="en-US" dirty="0"/>
          </a:p>
        </p:txBody>
      </p:sp>
      <p:sp>
        <p:nvSpPr>
          <p:cNvPr id="3" name="Content Placeholder 2"/>
          <p:cNvSpPr>
            <a:spLocks noGrp="1"/>
          </p:cNvSpPr>
          <p:nvPr>
            <p:ph sz="quarter" idx="1"/>
          </p:nvPr>
        </p:nvSpPr>
        <p:spPr/>
        <p:txBody>
          <a:bodyPr>
            <a:normAutofit/>
          </a:bodyPr>
          <a:lstStyle/>
          <a:p>
            <a:r>
              <a:rPr lang="en-US" b="1" dirty="0" smtClean="0"/>
              <a:t> </a:t>
            </a:r>
            <a:r>
              <a:rPr lang="en-US" dirty="0" smtClean="0"/>
              <a:t>A. Hoover refused to accept any responsibility for the economic downturn ("No president must ever admit he has been wrong") and was booed and jeered when he made his few campaign appearances outside Washington.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295400"/>
            <a:ext cx="7772400" cy="4724400"/>
          </a:xfrm>
        </p:spPr>
        <p:txBody>
          <a:bodyPr/>
          <a:lstStyle/>
          <a:p>
            <a:r>
              <a:rPr lang="en-US" dirty="0" smtClean="0"/>
              <a:t>	1. Campaign slogans: "The Worst is Past," "Prosperity is Just Around the Corner" </a:t>
            </a:r>
          </a:p>
          <a:p>
            <a:endParaRPr lang="en-US" dirty="0"/>
          </a:p>
        </p:txBody>
      </p:sp>
      <p:pic>
        <p:nvPicPr>
          <p:cNvPr id="5122" name="Picture 2" descr="http://iws.ccccd.edu/kwilkison/Online1302home/20th%20Century/HooverTruck.jpg"/>
          <p:cNvPicPr>
            <a:picLocks noChangeAspect="1" noChangeArrowheads="1"/>
          </p:cNvPicPr>
          <p:nvPr/>
        </p:nvPicPr>
        <p:blipFill>
          <a:blip r:embed="rId2" cstate="print"/>
          <a:srcRect/>
          <a:stretch>
            <a:fillRect/>
          </a:stretch>
        </p:blipFill>
        <p:spPr bwMode="auto">
          <a:xfrm>
            <a:off x="3657600" y="2534653"/>
            <a:ext cx="5486400" cy="432334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r>
              <a:rPr lang="en-US" dirty="0" smtClean="0"/>
              <a:t>B. Franklin Roosevelt preached a brand of cautious liberalism, rejecting Hoover's conservatism and the radical approach of socialists and communists. </a:t>
            </a:r>
          </a:p>
          <a:p>
            <a:r>
              <a:rPr lang="en-US" dirty="0" smtClean="0"/>
              <a:t> 	1. Offered a </a:t>
            </a:r>
            <a:r>
              <a:rPr lang="en-US" dirty="0" smtClean="0">
                <a:solidFill>
                  <a:srgbClr val="FF0000"/>
                </a:solidFill>
              </a:rPr>
              <a:t>New Deal </a:t>
            </a:r>
            <a:r>
              <a:rPr lang="en-US" dirty="0" smtClean="0"/>
              <a:t>for the "forgotten man" and promised a balanced budget along with economic reforms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33400"/>
            <a:ext cx="7772400" cy="5867400"/>
          </a:xfrm>
        </p:spPr>
        <p:txBody>
          <a:bodyPr>
            <a:normAutofit/>
          </a:bodyPr>
          <a:lstStyle/>
          <a:p>
            <a:r>
              <a:rPr lang="en-US" dirty="0" smtClean="0"/>
              <a:t>C. Huge credit problems </a:t>
            </a:r>
          </a:p>
          <a:p>
            <a:r>
              <a:rPr lang="en-US" dirty="0" smtClean="0"/>
              <a:t>	1. Steady stream of bank failures in late 1920s as customers </a:t>
            </a:r>
            <a:r>
              <a:rPr lang="en-US" dirty="0" smtClean="0"/>
              <a:t>couldn’t pay        </a:t>
            </a:r>
          </a:p>
          <a:p>
            <a:r>
              <a:rPr lang="en-US" dirty="0" smtClean="0"/>
              <a:t>mortgages </a:t>
            </a:r>
            <a:endParaRPr lang="en-US" dirty="0" smtClean="0"/>
          </a:p>
        </p:txBody>
      </p:sp>
      <p:pic>
        <p:nvPicPr>
          <p:cNvPr id="4" name="Picture 3"/>
          <p:cNvPicPr>
            <a:picLocks noChangeAspect="1" noChangeArrowheads="1"/>
          </p:cNvPicPr>
          <p:nvPr/>
        </p:nvPicPr>
        <p:blipFill>
          <a:blip r:embed="rId3" cstate="print"/>
          <a:srcRect/>
          <a:stretch>
            <a:fillRect/>
          </a:stretch>
        </p:blipFill>
        <p:spPr bwMode="auto">
          <a:xfrm>
            <a:off x="3765550" y="2767012"/>
            <a:ext cx="5378450" cy="4090988"/>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	2. Campaign slogan: "Happy Days are Here Again" signaled Democratic optimism in face of economic problems </a:t>
            </a:r>
          </a:p>
          <a:p>
            <a:endParaRPr lang="en-US" dirty="0"/>
          </a:p>
        </p:txBody>
      </p:sp>
      <p:pic>
        <p:nvPicPr>
          <p:cNvPr id="4" name="Picture 4"/>
          <p:cNvPicPr>
            <a:picLocks noChangeAspect="1" noChangeArrowheads="1"/>
          </p:cNvPicPr>
          <p:nvPr/>
        </p:nvPicPr>
        <p:blipFill>
          <a:blip r:embed="rId2" cstate="print"/>
          <a:srcRect t="29387"/>
          <a:stretch>
            <a:fillRect/>
          </a:stretch>
        </p:blipFill>
        <p:spPr bwMode="auto">
          <a:xfrm>
            <a:off x="2743200" y="3276600"/>
            <a:ext cx="6197600" cy="3351213"/>
          </a:xfrm>
          <a:prstGeom prst="rect">
            <a:avLst/>
          </a:prstGeom>
          <a:noFill/>
          <a:ln w="9525">
            <a:noFill/>
            <a:round/>
            <a:headEnd/>
            <a:tailEnd/>
          </a:ln>
        </p:spPr>
      </p:pic>
      <p:pic>
        <p:nvPicPr>
          <p:cNvPr id="5" name="Picture 6"/>
          <p:cNvPicPr>
            <a:picLocks noChangeAspect="1" noChangeArrowheads="1"/>
          </p:cNvPicPr>
          <p:nvPr/>
        </p:nvPicPr>
        <p:blipFill>
          <a:blip r:embed="rId3" cstate="print"/>
          <a:srcRect l="35530" t="7500" r="23683" b="45000"/>
          <a:stretch>
            <a:fillRect/>
          </a:stretch>
        </p:blipFill>
        <p:spPr bwMode="auto">
          <a:xfrm>
            <a:off x="609600" y="3886200"/>
            <a:ext cx="2084388" cy="1916113"/>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C. Though party platforms were remarkably similar, Democrats supported repeal of Prohibition and an increase in federal relief </a:t>
            </a:r>
          </a:p>
          <a:p>
            <a:r>
              <a:rPr lang="en-US" dirty="0" smtClean="0"/>
              <a:t>D. FDR won 57% of the popular vote and Democrats took control of both the House and Senate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E. Following a long lame-duck period for Hoover and Republicans (November 1932-March 1933), FDR launched Hundred Days of legislative and administrative changes </a:t>
            </a:r>
          </a:p>
          <a:p>
            <a:r>
              <a:rPr lang="en-US" dirty="0" smtClean="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 R’s</a:t>
            </a:r>
            <a:endParaRPr lang="en-US" dirty="0"/>
          </a:p>
        </p:txBody>
      </p:sp>
      <p:sp>
        <p:nvSpPr>
          <p:cNvPr id="3" name="Content Placeholder 2"/>
          <p:cNvSpPr>
            <a:spLocks noGrp="1"/>
          </p:cNvSpPr>
          <p:nvPr>
            <p:ph sz="quarter" idx="1"/>
          </p:nvPr>
        </p:nvSpPr>
        <p:spPr/>
        <p:txBody>
          <a:bodyPr/>
          <a:lstStyle/>
          <a:p>
            <a:pPr>
              <a:spcBef>
                <a:spcPts val="1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1.  </a:t>
            </a:r>
            <a:r>
              <a:rPr lang="en-GB" b="1" dirty="0" smtClean="0">
                <a:solidFill>
                  <a:srgbClr val="000000"/>
                </a:solidFill>
              </a:rPr>
              <a:t>Relief</a:t>
            </a:r>
            <a:r>
              <a:rPr lang="en-GB" dirty="0" smtClean="0">
                <a:solidFill>
                  <a:srgbClr val="000000"/>
                </a:solidFill>
              </a:rPr>
              <a:t> - help people out in the short term</a:t>
            </a:r>
          </a:p>
          <a:p>
            <a:pPr>
              <a:spcBef>
                <a:spcPts val="1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2. </a:t>
            </a:r>
            <a:r>
              <a:rPr lang="en-GB" b="1" dirty="0" smtClean="0">
                <a:solidFill>
                  <a:srgbClr val="000000"/>
                </a:solidFill>
              </a:rPr>
              <a:t>Recovery</a:t>
            </a:r>
            <a:r>
              <a:rPr lang="en-GB" dirty="0" smtClean="0">
                <a:solidFill>
                  <a:srgbClr val="000000"/>
                </a:solidFill>
              </a:rPr>
              <a:t> - get the economy back on its feet</a:t>
            </a:r>
          </a:p>
          <a:p>
            <a:pPr>
              <a:spcBef>
                <a:spcPts val="16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solidFill>
                  <a:srgbClr val="000000"/>
                </a:solidFill>
              </a:rPr>
              <a:t>3. </a:t>
            </a:r>
            <a:r>
              <a:rPr lang="en-GB" b="1" dirty="0" smtClean="0">
                <a:solidFill>
                  <a:srgbClr val="000000"/>
                </a:solidFill>
              </a:rPr>
              <a:t>Reform</a:t>
            </a:r>
            <a:r>
              <a:rPr lang="en-GB" dirty="0" smtClean="0">
                <a:solidFill>
                  <a:srgbClr val="000000"/>
                </a:solidFill>
              </a:rPr>
              <a:t> - keep this from ever happening again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V. Critics of the New Deal	</a:t>
            </a:r>
            <a:endParaRPr lang="en-US" dirty="0"/>
          </a:p>
        </p:txBody>
      </p:sp>
      <p:sp>
        <p:nvSpPr>
          <p:cNvPr id="3" name="Content Placeholder 2"/>
          <p:cNvSpPr>
            <a:spLocks noGrp="1"/>
          </p:cNvSpPr>
          <p:nvPr>
            <p:ph sz="quarter" idx="1"/>
          </p:nvPr>
        </p:nvSpPr>
        <p:spPr/>
        <p:txBody>
          <a:bodyPr/>
          <a:lstStyle/>
          <a:p>
            <a:r>
              <a:rPr lang="en-US" b="1" dirty="0" smtClean="0"/>
              <a:t> </a:t>
            </a:r>
            <a:endParaRPr lang="en-US" dirty="0" smtClean="0"/>
          </a:p>
          <a:p>
            <a:r>
              <a:rPr lang="en-US" dirty="0" smtClean="0"/>
              <a:t>	A. Critics came from both the conservative and liberal wings of the government.</a:t>
            </a:r>
          </a:p>
          <a:p>
            <a:r>
              <a:rPr lang="en-US" dirty="0" smtClean="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B. They felt the New Deal was going too far and that the federal government was getting to large.</a:t>
            </a:r>
          </a:p>
          <a:p>
            <a:r>
              <a:rPr lang="en-US" dirty="0" smtClean="0"/>
              <a:t> 	1. If Roosevelt was allowed to continue unchecked we would be living in a socialist country.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2514600"/>
            <a:ext cx="7772400" cy="3505200"/>
          </a:xfrm>
        </p:spPr>
        <p:txBody>
          <a:bodyPr/>
          <a:lstStyle/>
          <a:p>
            <a:r>
              <a:rPr lang="en-US" dirty="0" smtClean="0"/>
              <a:t>C. Huey Long came up with the most radical plan, “Share-Our-Wealth” which would seize money from the wealthy through taxes and give it to the poor.</a:t>
            </a:r>
          </a:p>
          <a:p>
            <a:endParaRPr lang="en-US" dirty="0"/>
          </a:p>
        </p:txBody>
      </p:sp>
      <p:pic>
        <p:nvPicPr>
          <p:cNvPr id="14338" name="Picture 2" descr="http://www.trutv.com/graphics/photos/notorious_murders/famous/huey_long/Huey-Long(2)200.jpg"/>
          <p:cNvPicPr>
            <a:picLocks noChangeAspect="1" noChangeArrowheads="1"/>
          </p:cNvPicPr>
          <p:nvPr/>
        </p:nvPicPr>
        <p:blipFill>
          <a:blip r:embed="rId2" cstate="print"/>
          <a:srcRect/>
          <a:stretch>
            <a:fillRect/>
          </a:stretch>
        </p:blipFill>
        <p:spPr bwMode="auto">
          <a:xfrm>
            <a:off x="6429375" y="0"/>
            <a:ext cx="2714625" cy="25431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VI. The Second New Deal</a:t>
            </a:r>
            <a:endParaRPr lang="en-US" dirty="0"/>
          </a:p>
        </p:txBody>
      </p:sp>
      <p:sp>
        <p:nvSpPr>
          <p:cNvPr id="3" name="Content Placeholder 2"/>
          <p:cNvSpPr>
            <a:spLocks noGrp="1"/>
          </p:cNvSpPr>
          <p:nvPr>
            <p:ph sz="quarter" idx="1"/>
          </p:nvPr>
        </p:nvSpPr>
        <p:spPr/>
        <p:txBody>
          <a:bodyPr/>
          <a:lstStyle/>
          <a:p>
            <a:r>
              <a:rPr lang="en-US" dirty="0" smtClean="0"/>
              <a:t>A. Democrats gained more support in Congress after the election of 1934 and could push through more reforms.</a:t>
            </a:r>
          </a:p>
          <a:p>
            <a:r>
              <a:rPr lang="en-US" dirty="0" smtClean="0"/>
              <a:t>B. The Second New Deal was more focused on long term changes but still continued to support short term relief.</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Source: intermediary roll film"/>
          <p:cNvPicPr>
            <a:picLocks noChangeAspect="1" noChangeArrowheads="1"/>
          </p:cNvPicPr>
          <p:nvPr/>
        </p:nvPicPr>
        <p:blipFill>
          <a:blip r:embed="rId2" cstate="print">
            <a:lum bright="41000" contrast="-9000"/>
          </a:blip>
          <a:srcRect/>
          <a:stretch>
            <a:fillRect/>
          </a:stretch>
        </p:blipFill>
        <p:spPr bwMode="auto">
          <a:xfrm>
            <a:off x="0" y="0"/>
            <a:ext cx="9144000" cy="6832316"/>
          </a:xfrm>
          <a:prstGeom prst="rect">
            <a:avLst/>
          </a:prstGeom>
          <a:noFill/>
        </p:spPr>
      </p:pic>
      <p:sp>
        <p:nvSpPr>
          <p:cNvPr id="3" name="Content Placeholder 2"/>
          <p:cNvSpPr>
            <a:spLocks noGrp="1"/>
          </p:cNvSpPr>
          <p:nvPr>
            <p:ph sz="quarter" idx="1"/>
          </p:nvPr>
        </p:nvSpPr>
        <p:spPr>
          <a:xfrm>
            <a:off x="914400" y="1143000"/>
            <a:ext cx="7772400" cy="5181600"/>
          </a:xfrm>
        </p:spPr>
        <p:txBody>
          <a:bodyPr>
            <a:normAutofit lnSpcReduction="10000"/>
          </a:bodyPr>
          <a:lstStyle/>
          <a:p>
            <a:r>
              <a:rPr lang="en-US" b="1" dirty="0" smtClean="0">
                <a:solidFill>
                  <a:srgbClr val="C00000"/>
                </a:solidFill>
              </a:rPr>
              <a:t>“But here is the challenge to our democracy: In this nation I see tens of millions of its citizens--a substantial part of its whole population--who at this very moment are denied the greater part of what the very lowest standards of today call the necessities of life. </a:t>
            </a:r>
            <a:endParaRPr lang="en-US" b="1" dirty="0">
              <a:solidFill>
                <a:srgbClr val="C00000"/>
              </a:solidFill>
            </a:endParaRPr>
          </a:p>
        </p:txBody>
      </p:sp>
      <p:sp>
        <p:nvSpPr>
          <p:cNvPr id="4" name="Title 1"/>
          <p:cNvSpPr>
            <a:spLocks noGrp="1"/>
          </p:cNvSpPr>
          <p:nvPr>
            <p:ph type="title"/>
          </p:nvPr>
        </p:nvSpPr>
        <p:spPr>
          <a:xfrm>
            <a:off x="914400" y="274638"/>
            <a:ext cx="7772400" cy="334962"/>
          </a:xfrm>
        </p:spPr>
        <p:txBody>
          <a:bodyPr>
            <a:noAutofit/>
          </a:bodyPr>
          <a:lstStyle/>
          <a:p>
            <a:r>
              <a:rPr lang="en-US" sz="1800" b="1" dirty="0" smtClean="0"/>
              <a:t>Franklin D. Roosevelt's Second Inaugural Address  January 20, 1937 </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Source: intermediary roll film"/>
          <p:cNvPicPr>
            <a:picLocks noChangeAspect="1" noChangeArrowheads="1"/>
          </p:cNvPicPr>
          <p:nvPr/>
        </p:nvPicPr>
        <p:blipFill>
          <a:blip r:embed="rId2" cstate="print">
            <a:lum bright="41000" contrast="-9000"/>
          </a:blip>
          <a:srcRect/>
          <a:stretch>
            <a:fillRect/>
          </a:stretch>
        </p:blipFill>
        <p:spPr bwMode="auto">
          <a:xfrm>
            <a:off x="0" y="0"/>
            <a:ext cx="9144000" cy="6832316"/>
          </a:xfrm>
          <a:prstGeom prst="rect">
            <a:avLst/>
          </a:prstGeom>
          <a:noFill/>
        </p:spPr>
      </p:pic>
      <p:sp>
        <p:nvSpPr>
          <p:cNvPr id="3" name="Content Placeholder 2"/>
          <p:cNvSpPr>
            <a:spLocks noGrp="1"/>
          </p:cNvSpPr>
          <p:nvPr>
            <p:ph sz="quarter" idx="1"/>
          </p:nvPr>
        </p:nvSpPr>
        <p:spPr>
          <a:xfrm>
            <a:off x="914400" y="914400"/>
            <a:ext cx="7772400" cy="5638800"/>
          </a:xfrm>
        </p:spPr>
        <p:txBody>
          <a:bodyPr>
            <a:noAutofit/>
          </a:bodyPr>
          <a:lstStyle/>
          <a:p>
            <a:r>
              <a:rPr lang="en-US" b="1" dirty="0" smtClean="0">
                <a:solidFill>
                  <a:srgbClr val="C00000"/>
                </a:solidFill>
              </a:rPr>
              <a:t>I see millions of families trying to live on incomes so meager that the pall of family disaster hangs over them day by day. </a:t>
            </a:r>
          </a:p>
          <a:p>
            <a:r>
              <a:rPr lang="en-US" b="1" dirty="0" smtClean="0">
                <a:solidFill>
                  <a:srgbClr val="C00000"/>
                </a:solidFill>
              </a:rPr>
              <a:t>I see millions whose daily lives in city and on farm continue under conditions labeled indecent by a so-called polite society half a century ago.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6286"/>
            <a:ext cx="8534400" cy="5562600"/>
          </a:xfrm>
        </p:spPr>
        <p:txBody>
          <a:bodyPr>
            <a:normAutofit/>
          </a:bodyPr>
          <a:lstStyle/>
          <a:p>
            <a:r>
              <a:rPr lang="en-US" dirty="0" smtClean="0"/>
              <a:t>D. </a:t>
            </a:r>
            <a:r>
              <a:rPr lang="en-US" dirty="0" smtClean="0"/>
              <a:t>Decline in </a:t>
            </a:r>
            <a:r>
              <a:rPr lang="en-US" dirty="0" smtClean="0"/>
              <a:t>demand for </a:t>
            </a:r>
            <a:r>
              <a:rPr lang="en-US" dirty="0" smtClean="0"/>
              <a:t>U.S. goods </a:t>
            </a:r>
            <a:r>
              <a:rPr lang="en-US" dirty="0" smtClean="0"/>
              <a:t>overseas.</a:t>
            </a:r>
          </a:p>
          <a:p>
            <a:r>
              <a:rPr lang="en-US" dirty="0"/>
              <a:t> </a:t>
            </a:r>
            <a:r>
              <a:rPr lang="en-US" dirty="0" smtClean="0"/>
              <a:t> </a:t>
            </a:r>
            <a:r>
              <a:rPr lang="en-US" dirty="0" smtClean="0"/>
              <a:t>1. </a:t>
            </a:r>
            <a:r>
              <a:rPr lang="en-US" dirty="0" smtClean="0"/>
              <a:t>Unable to pay wartime debts, some European nations borrowed from </a:t>
            </a:r>
            <a:r>
              <a:rPr lang="en-US" dirty="0" smtClean="0"/>
              <a:t>U.S. banks</a:t>
            </a:r>
            <a:r>
              <a:rPr lang="en-US" dirty="0" smtClean="0"/>
              <a:t>, further increasing indebtedness. </a:t>
            </a:r>
            <a:endParaRPr lang="en-US" dirty="0"/>
          </a:p>
        </p:txBody>
      </p:sp>
      <p:pic>
        <p:nvPicPr>
          <p:cNvPr id="2" name="Picture 1"/>
          <p:cNvPicPr>
            <a:picLocks noChangeAspect="1"/>
          </p:cNvPicPr>
          <p:nvPr/>
        </p:nvPicPr>
        <p:blipFill>
          <a:blip r:embed="rId3"/>
          <a:stretch>
            <a:fillRect/>
          </a:stretch>
        </p:blipFill>
        <p:spPr>
          <a:xfrm>
            <a:off x="1676400" y="3276600"/>
            <a:ext cx="5867400" cy="33680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Source: intermediary roll film"/>
          <p:cNvPicPr>
            <a:picLocks noChangeAspect="1" noChangeArrowheads="1"/>
          </p:cNvPicPr>
          <p:nvPr/>
        </p:nvPicPr>
        <p:blipFill>
          <a:blip r:embed="rId2" cstate="print">
            <a:lum bright="41000" contrast="-9000"/>
          </a:blip>
          <a:srcRect/>
          <a:stretch>
            <a:fillRect/>
          </a:stretch>
        </p:blipFill>
        <p:spPr bwMode="auto">
          <a:xfrm>
            <a:off x="0" y="0"/>
            <a:ext cx="9144000" cy="6832316"/>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09600" y="0"/>
            <a:ext cx="8305800" cy="6324600"/>
          </a:xfrm>
        </p:spPr>
        <p:txBody>
          <a:bodyPr>
            <a:noAutofit/>
          </a:bodyPr>
          <a:lstStyle/>
          <a:p>
            <a:pPr>
              <a:spcBef>
                <a:spcPts val="0"/>
              </a:spcBef>
            </a:pPr>
            <a:r>
              <a:rPr lang="en-US" b="1" dirty="0" smtClean="0">
                <a:solidFill>
                  <a:srgbClr val="C00000"/>
                </a:solidFill>
              </a:rPr>
              <a:t>I see millions denied education, recreation, and the opportunity to better their lot and the lot of their children. </a:t>
            </a:r>
          </a:p>
          <a:p>
            <a:pPr>
              <a:spcBef>
                <a:spcPts val="0"/>
              </a:spcBef>
            </a:pPr>
            <a:r>
              <a:rPr lang="en-US" b="1" dirty="0" smtClean="0">
                <a:solidFill>
                  <a:srgbClr val="C00000"/>
                </a:solidFill>
              </a:rPr>
              <a:t>I see millions lacking the means to buy the products of farm and factory and by their poverty denying work and productiveness to many other millions. </a:t>
            </a:r>
          </a:p>
          <a:p>
            <a:pPr>
              <a:spcBef>
                <a:spcPts val="0"/>
              </a:spcBef>
            </a:pPr>
            <a:r>
              <a:rPr lang="en-US" b="1" dirty="0" smtClean="0">
                <a:solidFill>
                  <a:srgbClr val="C00000"/>
                </a:solidFill>
              </a:rPr>
              <a:t>I see one-third of a nation ill-housed, ill-clad, ill-nourished. </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Source: intermediary roll film"/>
          <p:cNvPicPr>
            <a:picLocks noChangeAspect="1" noChangeArrowheads="1"/>
          </p:cNvPicPr>
          <p:nvPr/>
        </p:nvPicPr>
        <p:blipFill>
          <a:blip r:embed="rId2" cstate="print">
            <a:lum bright="41000" contrast="-9000"/>
          </a:blip>
          <a:srcRect/>
          <a:stretch>
            <a:fillRect/>
          </a:stretch>
        </p:blipFill>
        <p:spPr bwMode="auto">
          <a:xfrm>
            <a:off x="0" y="0"/>
            <a:ext cx="9144000" cy="6832316"/>
          </a:xfrm>
          <a:prstGeom prst="rect">
            <a:avLst/>
          </a:prstGeom>
          <a:noFill/>
        </p:spPr>
      </p:pic>
      <p:sp>
        <p:nvSpPr>
          <p:cNvPr id="2" name="Title 1"/>
          <p:cNvSpPr>
            <a:spLocks noGrp="1"/>
          </p:cNvSpPr>
          <p:nvPr>
            <p:ph type="title"/>
          </p:nvPr>
        </p:nvSpPr>
        <p:spPr>
          <a:xfrm>
            <a:off x="914400" y="274638"/>
            <a:ext cx="7772400" cy="411162"/>
          </a:xfrm>
        </p:spPr>
        <p:txBody>
          <a:bodyPr>
            <a:noAutofit/>
          </a:bodyPr>
          <a:lstStyle/>
          <a:p>
            <a:r>
              <a:rPr lang="en-US" sz="1800" b="1" dirty="0" smtClean="0"/>
              <a:t>Franklin D. Roosevelt's Second Inaugural Address  January 20, 1937 </a:t>
            </a:r>
            <a:endParaRPr lang="en-US" sz="1800" dirty="0"/>
          </a:p>
        </p:txBody>
      </p:sp>
      <p:sp>
        <p:nvSpPr>
          <p:cNvPr id="3" name="Content Placeholder 2"/>
          <p:cNvSpPr>
            <a:spLocks noGrp="1"/>
          </p:cNvSpPr>
          <p:nvPr>
            <p:ph sz="quarter" idx="1"/>
          </p:nvPr>
        </p:nvSpPr>
        <p:spPr>
          <a:xfrm>
            <a:off x="609600" y="838200"/>
            <a:ext cx="8229600" cy="5715000"/>
          </a:xfrm>
        </p:spPr>
        <p:txBody>
          <a:bodyPr>
            <a:normAutofit fontScale="85000" lnSpcReduction="20000"/>
          </a:bodyPr>
          <a:lstStyle/>
          <a:p>
            <a:r>
              <a:rPr lang="en-US" b="1" dirty="0" smtClean="0">
                <a:solidFill>
                  <a:srgbClr val="C00000"/>
                </a:solidFill>
              </a:rPr>
              <a:t>It is not in despair that I paint you that picture. I paint it for you in hope--because the Nation, seeing and understanding the injustice in it, proposes to paint it out. We are determined to make every American citizen the subject of his country's interest and concern; and we will never regard any faithful law-abiding group within our borders as superfluous. The test of our progress is not whether we add more to the abundance of those who have much; it is whether we provide enough for those who have too little.” </a:t>
            </a:r>
            <a:endParaRPr lang="en-US" b="1"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sz="quarter" idx="1"/>
          </p:nvPr>
        </p:nvSpPr>
        <p:spPr>
          <a:xfrm>
            <a:off x="914400" y="762000"/>
            <a:ext cx="7924800" cy="5715000"/>
          </a:xfrm>
        </p:spPr>
        <p:txBody>
          <a:bodyPr>
            <a:normAutofit/>
          </a:bodyPr>
          <a:lstStyle/>
          <a:p>
            <a:r>
              <a:rPr lang="en-US" dirty="0" smtClean="0"/>
              <a:t>C. By the time he was reelected 	          in 1936 Roosevelt was facing    problems.</a:t>
            </a:r>
          </a:p>
          <a:p>
            <a:r>
              <a:rPr lang="en-US" dirty="0" smtClean="0"/>
              <a:t>	1. Several of his programs or laws had been declared unconstitutional.</a:t>
            </a:r>
          </a:p>
          <a:p>
            <a:r>
              <a:rPr lang="en-US" dirty="0" smtClean="0"/>
              <a:t>	2. He began to cut back on government spending, but the economy was too fragile and it caused a recession to occur.</a:t>
            </a:r>
            <a:endParaRPr lang="en-US" dirty="0"/>
          </a:p>
        </p:txBody>
      </p:sp>
      <p:pic>
        <p:nvPicPr>
          <p:cNvPr id="3074" name="Picture 2" descr="http://www.kennesaw.edu/pols/3380/pres/pics/fdr61.jpg"/>
          <p:cNvPicPr>
            <a:picLocks noChangeAspect="1" noChangeArrowheads="1"/>
          </p:cNvPicPr>
          <p:nvPr/>
        </p:nvPicPr>
        <p:blipFill>
          <a:blip r:embed="rId2" cstate="print"/>
          <a:srcRect/>
          <a:stretch>
            <a:fillRect/>
          </a:stretch>
        </p:blipFill>
        <p:spPr bwMode="auto">
          <a:xfrm>
            <a:off x="7086600" y="0"/>
            <a:ext cx="2057400" cy="27336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914400"/>
            <a:ext cx="7772400" cy="5105400"/>
          </a:xfrm>
        </p:spPr>
        <p:txBody>
          <a:bodyPr/>
          <a:lstStyle/>
          <a:p>
            <a:r>
              <a:rPr lang="en-US" dirty="0" smtClean="0"/>
              <a:t>D. The Supreme Court had declared unconstitutional a number of New Deal programs starting in 1935.</a:t>
            </a:r>
          </a:p>
          <a:p>
            <a:r>
              <a:rPr lang="en-US" dirty="0" smtClean="0"/>
              <a:t>	1. After the election in 1936, Roosevelt proposed an Amendment to the Constitution to add six new justices to the Supreme Court.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nisk.k12.ny.us/fdr/1937/37_scgifs/small/37020608.gif"/>
          <p:cNvPicPr>
            <a:picLocks noChangeAspect="1" noChangeArrowheads="1"/>
          </p:cNvPicPr>
          <p:nvPr/>
        </p:nvPicPr>
        <p:blipFill>
          <a:blip r:embed="rId2" cstate="print"/>
          <a:srcRect/>
          <a:stretch>
            <a:fillRect/>
          </a:stretch>
        </p:blipFill>
        <p:spPr bwMode="auto">
          <a:xfrm>
            <a:off x="381000" y="990600"/>
            <a:ext cx="4499525" cy="5562600"/>
          </a:xfrm>
          <a:prstGeom prst="rect">
            <a:avLst/>
          </a:prstGeom>
          <a:noFill/>
        </p:spPr>
      </p:pic>
      <p:pic>
        <p:nvPicPr>
          <p:cNvPr id="12290" name="Picture 2" descr="http://gbr.pepperdine.edu/023/images/fdr.gif"/>
          <p:cNvPicPr>
            <a:picLocks noChangeAspect="1" noChangeArrowheads="1"/>
          </p:cNvPicPr>
          <p:nvPr/>
        </p:nvPicPr>
        <p:blipFill>
          <a:blip r:embed="rId3" cstate="print"/>
          <a:srcRect/>
          <a:stretch>
            <a:fillRect/>
          </a:stretch>
        </p:blipFill>
        <p:spPr bwMode="auto">
          <a:xfrm>
            <a:off x="4876800" y="381000"/>
            <a:ext cx="3962400" cy="484544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	2. This would guarantee sympathetic judges to the New Deal.</a:t>
            </a:r>
          </a:p>
          <a:p>
            <a:r>
              <a:rPr lang="en-US" dirty="0" smtClean="0"/>
              <a:t>	3. Public opinion was against this idea and FDR was soundly defeated.</a:t>
            </a:r>
          </a:p>
          <a:p>
            <a:r>
              <a:rPr lang="en-US" dirty="0" smtClean="0"/>
              <a:t>	4. The American public upheld the importance of the balance of powers in the federal </a:t>
            </a:r>
            <a:r>
              <a:rPr lang="en-US" dirty="0" err="1" smtClean="0"/>
              <a:t>gov’t</a:t>
            </a:r>
            <a:r>
              <a:rPr lang="en-US" dirty="0" smtClean="0"/>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VII. Long Term Impact of the Depression and New Deal</a:t>
            </a:r>
            <a:endParaRPr lang="en-US" dirty="0"/>
          </a:p>
        </p:txBody>
      </p:sp>
      <p:sp>
        <p:nvSpPr>
          <p:cNvPr id="3" name="Content Placeholder 2"/>
          <p:cNvSpPr>
            <a:spLocks noGrp="1"/>
          </p:cNvSpPr>
          <p:nvPr>
            <p:ph sz="quarter" idx="1"/>
          </p:nvPr>
        </p:nvSpPr>
        <p:spPr>
          <a:xfrm>
            <a:off x="914400" y="1447800"/>
            <a:ext cx="7772400" cy="5105400"/>
          </a:xfrm>
        </p:spPr>
        <p:txBody>
          <a:bodyPr>
            <a:normAutofit fontScale="92500" lnSpcReduction="10000"/>
          </a:bodyPr>
          <a:lstStyle/>
          <a:p>
            <a:r>
              <a:rPr lang="en-US" dirty="0" smtClean="0"/>
              <a:t>A. The start of WW2 in Europe 		         in 1939 spurred the U.S. economy.</a:t>
            </a:r>
          </a:p>
          <a:p>
            <a:r>
              <a:rPr lang="en-US" dirty="0" smtClean="0"/>
              <a:t>	1. We started exporting goods to Europe while remaining neutral for the next 2 ½ years.</a:t>
            </a:r>
          </a:p>
          <a:p>
            <a:r>
              <a:rPr lang="en-US" dirty="0" smtClean="0"/>
              <a:t>	2. The massive spending of the U.S. government when the U.S. entered war finally pulled the U.S. out of the Depression.</a:t>
            </a:r>
          </a:p>
        </p:txBody>
      </p:sp>
      <p:pic>
        <p:nvPicPr>
          <p:cNvPr id="74754" name="Picture 2" descr="german campaign in poland"/>
          <p:cNvPicPr>
            <a:picLocks noChangeAspect="1" noChangeArrowheads="1"/>
          </p:cNvPicPr>
          <p:nvPr/>
        </p:nvPicPr>
        <p:blipFill>
          <a:blip r:embed="rId2" cstate="print"/>
          <a:srcRect/>
          <a:stretch>
            <a:fillRect/>
          </a:stretch>
        </p:blipFill>
        <p:spPr bwMode="auto">
          <a:xfrm>
            <a:off x="6739944" y="1"/>
            <a:ext cx="2404056" cy="2133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immihelp.com/docs/images/sample-social-security-number-card.gif"/>
          <p:cNvPicPr>
            <a:picLocks noChangeAspect="1" noChangeArrowheads="1"/>
          </p:cNvPicPr>
          <p:nvPr/>
        </p:nvPicPr>
        <p:blipFill>
          <a:blip r:embed="rId2" cstate="print">
            <a:lum bright="18000" contrast="-21000"/>
          </a:blip>
          <a:srcRect/>
          <a:stretch>
            <a:fillRect/>
          </a:stretch>
        </p:blipFill>
        <p:spPr bwMode="auto">
          <a:xfrm rot="19763454">
            <a:off x="136467" y="3012780"/>
            <a:ext cx="1626689" cy="981177"/>
          </a:xfrm>
          <a:prstGeom prst="rect">
            <a:avLst/>
          </a:prstGeom>
          <a:noFill/>
        </p:spPr>
      </p:pic>
      <p:sp>
        <p:nvSpPr>
          <p:cNvPr id="3" name="Content Placeholder 2"/>
          <p:cNvSpPr>
            <a:spLocks noGrp="1"/>
          </p:cNvSpPr>
          <p:nvPr>
            <p:ph sz="quarter" idx="1"/>
          </p:nvPr>
        </p:nvSpPr>
        <p:spPr>
          <a:xfrm>
            <a:off x="914400" y="1447800"/>
            <a:ext cx="7772400" cy="5029200"/>
          </a:xfrm>
        </p:spPr>
        <p:txBody>
          <a:bodyPr>
            <a:normAutofit fontScale="92500" lnSpcReduction="10000"/>
          </a:bodyPr>
          <a:lstStyle/>
          <a:p>
            <a:r>
              <a:rPr lang="en-US" dirty="0" smtClean="0"/>
              <a:t>B. Many of the New Deal programs that Roosevelt started are still active today.</a:t>
            </a:r>
          </a:p>
          <a:p>
            <a:r>
              <a:rPr lang="en-US" dirty="0" smtClean="0"/>
              <a:t>	1. These programs expanded the size of the government and the number of social programs that the government funds.</a:t>
            </a:r>
          </a:p>
          <a:p>
            <a:r>
              <a:rPr lang="en-US" dirty="0" smtClean="0"/>
              <a:t>	2. The relationship between the American people and government changes.  The people expect and accept a larger federal role in their lives and economy.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“Alphabet” Agencies at Work</a:t>
            </a:r>
            <a:endParaRPr lang="en-US" dirty="0"/>
          </a:p>
        </p:txBody>
      </p:sp>
      <p:sp>
        <p:nvSpPr>
          <p:cNvPr id="3" name="Content Placeholder 2"/>
          <p:cNvSpPr>
            <a:spLocks noGrp="1"/>
          </p:cNvSpPr>
          <p:nvPr>
            <p:ph sz="quarter" idx="1"/>
          </p:nvPr>
        </p:nvSpPr>
        <p:spPr/>
        <p:txBody>
          <a:bodyPr/>
          <a:lstStyle/>
          <a:p>
            <a:r>
              <a:rPr lang="en-US" sz="2400" b="1" dirty="0" smtClean="0"/>
              <a:t>Sgt. Burke of the US Army Briefs New Replacements on CCC Camp Rules</a:t>
            </a:r>
            <a:r>
              <a:rPr lang="en-US" dirty="0" smtClean="0"/>
              <a:t/>
            </a:r>
            <a:br>
              <a:rPr lang="en-US" dirty="0" smtClean="0"/>
            </a:br>
            <a:endParaRPr lang="en-US" dirty="0"/>
          </a:p>
        </p:txBody>
      </p:sp>
      <p:pic>
        <p:nvPicPr>
          <p:cNvPr id="67586" name="Picture 2" descr="http://www.archives.gov/education/lessons/fdr-inaugural/images/sgt-burke.gif"/>
          <p:cNvPicPr>
            <a:picLocks noChangeAspect="1" noChangeArrowheads="1"/>
          </p:cNvPicPr>
          <p:nvPr/>
        </p:nvPicPr>
        <p:blipFill>
          <a:blip r:embed="rId2" cstate="print"/>
          <a:srcRect/>
          <a:stretch>
            <a:fillRect/>
          </a:stretch>
        </p:blipFill>
        <p:spPr bwMode="auto">
          <a:xfrm>
            <a:off x="2667000" y="2205355"/>
            <a:ext cx="6477000" cy="465264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447800"/>
            <a:ext cx="3200400" cy="4572000"/>
          </a:xfrm>
        </p:spPr>
        <p:txBody>
          <a:bodyPr>
            <a:normAutofit/>
          </a:bodyPr>
          <a:lstStyle/>
          <a:p>
            <a:r>
              <a:rPr lang="en-US" sz="2400" b="1" dirty="0" smtClean="0"/>
              <a:t>"CCC Boys at Work"</a:t>
            </a:r>
            <a:br>
              <a:rPr lang="en-US" sz="2400" b="1" dirty="0" smtClean="0"/>
            </a:br>
            <a:r>
              <a:rPr lang="en-US" sz="2400" b="1" dirty="0" smtClean="0"/>
              <a:t>Prince George County, Virginia</a:t>
            </a:r>
            <a:r>
              <a:rPr lang="en-US" sz="2400" dirty="0" smtClean="0"/>
              <a:t/>
            </a:r>
            <a:br>
              <a:rPr lang="en-US" sz="2400" dirty="0" smtClean="0"/>
            </a:br>
            <a:endParaRPr lang="en-US" sz="2400" dirty="0"/>
          </a:p>
        </p:txBody>
      </p:sp>
      <p:pic>
        <p:nvPicPr>
          <p:cNvPr id="71682" name="Picture 2" descr="http://www.archives.gov/education/lessons/fdr-inaugural/images/ccc-at-work.gif"/>
          <p:cNvPicPr>
            <a:picLocks noChangeAspect="1" noChangeArrowheads="1"/>
          </p:cNvPicPr>
          <p:nvPr/>
        </p:nvPicPr>
        <p:blipFill>
          <a:blip r:embed="rId2" cstate="print"/>
          <a:srcRect/>
          <a:stretch>
            <a:fillRect/>
          </a:stretch>
        </p:blipFill>
        <p:spPr bwMode="auto">
          <a:xfrm>
            <a:off x="4069080" y="0"/>
            <a:ext cx="507492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II. Stock Market Crash, 1929 </a:t>
            </a:r>
            <a:endParaRPr lang="en-US" dirty="0"/>
          </a:p>
        </p:txBody>
      </p:sp>
      <p:sp>
        <p:nvSpPr>
          <p:cNvPr id="3" name="Content Placeholder 2"/>
          <p:cNvSpPr>
            <a:spLocks noGrp="1"/>
          </p:cNvSpPr>
          <p:nvPr>
            <p:ph sz="quarter" idx="1"/>
          </p:nvPr>
        </p:nvSpPr>
        <p:spPr/>
        <p:txBody>
          <a:bodyPr>
            <a:normAutofit/>
          </a:bodyPr>
          <a:lstStyle/>
          <a:p>
            <a:r>
              <a:rPr lang="en-US" dirty="0" smtClean="0"/>
              <a:t> A. By October 1929, margin buying had reached $8.5 billion in loans to stock purchasers </a:t>
            </a:r>
          </a:p>
          <a:p>
            <a:endParaRPr lang="en-US" dirty="0"/>
          </a:p>
        </p:txBody>
      </p:sp>
      <p:pic>
        <p:nvPicPr>
          <p:cNvPr id="5" name="Picture 5"/>
          <p:cNvPicPr>
            <a:picLocks noChangeAspect="1" noChangeArrowheads="1"/>
          </p:cNvPicPr>
          <p:nvPr/>
        </p:nvPicPr>
        <p:blipFill>
          <a:blip r:embed="rId2" cstate="print"/>
          <a:srcRect/>
          <a:stretch>
            <a:fillRect/>
          </a:stretch>
        </p:blipFill>
        <p:spPr bwMode="auto">
          <a:xfrm>
            <a:off x="5334000" y="2936098"/>
            <a:ext cx="3505200" cy="3921902"/>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914400"/>
            <a:ext cx="7772400" cy="5105400"/>
          </a:xfrm>
        </p:spPr>
        <p:txBody>
          <a:bodyPr>
            <a:normAutofit/>
          </a:bodyPr>
          <a:lstStyle/>
          <a:p>
            <a:r>
              <a:rPr lang="en-US" sz="2400" b="1" dirty="0" smtClean="0"/>
              <a:t>WPA Sewing Shop, New York City</a:t>
            </a:r>
            <a:endParaRPr lang="en-US" sz="2400" dirty="0"/>
          </a:p>
        </p:txBody>
      </p:sp>
      <p:pic>
        <p:nvPicPr>
          <p:cNvPr id="70658" name="Picture 2" descr="http://www.archives.gov/education/lessons/fdr-inaugural/images/sewing-shop.gif"/>
          <p:cNvPicPr>
            <a:picLocks noChangeAspect="1" noChangeArrowheads="1"/>
          </p:cNvPicPr>
          <p:nvPr/>
        </p:nvPicPr>
        <p:blipFill>
          <a:blip r:embed="rId2" cstate="print"/>
          <a:srcRect/>
          <a:stretch>
            <a:fillRect/>
          </a:stretch>
        </p:blipFill>
        <p:spPr bwMode="auto">
          <a:xfrm>
            <a:off x="2438400" y="1471168"/>
            <a:ext cx="6705600" cy="538683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609600"/>
            <a:ext cx="7772400" cy="5410200"/>
          </a:xfrm>
        </p:spPr>
        <p:txBody>
          <a:bodyPr>
            <a:normAutofit/>
          </a:bodyPr>
          <a:lstStyle/>
          <a:p>
            <a:r>
              <a:rPr lang="en-US" sz="2400" b="1" dirty="0" smtClean="0"/>
              <a:t>"Reunion Day First Campers Join Second Campers"</a:t>
            </a:r>
            <a:br>
              <a:rPr lang="en-US" sz="2400" b="1" dirty="0" smtClean="0"/>
            </a:br>
            <a:r>
              <a:rPr lang="en-US" sz="2400" b="1" dirty="0" smtClean="0"/>
              <a:t>FERA Camps for Unemployed </a:t>
            </a:r>
            <a:br>
              <a:rPr lang="en-US" sz="2400" b="1" dirty="0" smtClean="0"/>
            </a:br>
            <a:r>
              <a:rPr lang="en-US" sz="2400" b="1" dirty="0" smtClean="0"/>
              <a:t>Women in Arcola, Pennsylvania</a:t>
            </a:r>
            <a:br>
              <a:rPr lang="en-US" sz="2400" b="1" dirty="0" smtClean="0"/>
            </a:br>
            <a:endParaRPr lang="en-US" sz="2400" dirty="0"/>
          </a:p>
        </p:txBody>
      </p:sp>
      <p:pic>
        <p:nvPicPr>
          <p:cNvPr id="69634" name="Picture 2" descr="http://www.archives.gov/education/lessons/fdr-inaugural/images/fera-camp.gif"/>
          <p:cNvPicPr>
            <a:picLocks noChangeAspect="1" noChangeArrowheads="1"/>
          </p:cNvPicPr>
          <p:nvPr/>
        </p:nvPicPr>
        <p:blipFill>
          <a:blip r:embed="rId2" cstate="print"/>
          <a:srcRect/>
          <a:stretch>
            <a:fillRect/>
          </a:stretch>
        </p:blipFill>
        <p:spPr bwMode="auto">
          <a:xfrm>
            <a:off x="685800" y="1905000"/>
            <a:ext cx="8515186" cy="4953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1447800"/>
            <a:ext cx="3048000" cy="4572000"/>
          </a:xfrm>
        </p:spPr>
        <p:txBody>
          <a:bodyPr>
            <a:normAutofit/>
          </a:bodyPr>
          <a:lstStyle/>
          <a:p>
            <a:r>
              <a:rPr lang="en-US" sz="2400" b="1" dirty="0" smtClean="0"/>
              <a:t>"Stringing rural TVA transmission line."</a:t>
            </a:r>
            <a:br>
              <a:rPr lang="en-US" sz="2400" b="1" dirty="0" smtClean="0"/>
            </a:br>
            <a:r>
              <a:rPr lang="en-US" sz="2400" b="1" dirty="0" smtClean="0"/>
              <a:t>Rural Electrification Administration (REA) - Tennessee Valley Administration (TVA)</a:t>
            </a:r>
            <a:r>
              <a:rPr lang="en-US" sz="2400" dirty="0" smtClean="0"/>
              <a:t> </a:t>
            </a:r>
            <a:br>
              <a:rPr lang="en-US" sz="2400" dirty="0" smtClean="0"/>
            </a:br>
            <a:endParaRPr lang="en-US" sz="2400" dirty="0"/>
          </a:p>
        </p:txBody>
      </p:sp>
      <p:pic>
        <p:nvPicPr>
          <p:cNvPr id="68610" name="Picture 2" descr="http://www.archives.gov/education/lessons/fdr-inaugural/images/rea-tn.gif"/>
          <p:cNvPicPr>
            <a:picLocks noChangeAspect="1" noChangeArrowheads="1"/>
          </p:cNvPicPr>
          <p:nvPr/>
        </p:nvPicPr>
        <p:blipFill>
          <a:blip r:embed="rId2" cstate="print"/>
          <a:srcRect/>
          <a:stretch>
            <a:fillRect/>
          </a:stretch>
        </p:blipFill>
        <p:spPr bwMode="auto">
          <a:xfrm>
            <a:off x="3733800" y="-81170"/>
            <a:ext cx="5410200" cy="693917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33400"/>
            <a:ext cx="7772400" cy="5486400"/>
          </a:xfrm>
        </p:spPr>
        <p:txBody>
          <a:bodyPr>
            <a:normAutofit/>
          </a:bodyPr>
          <a:lstStyle/>
          <a:p>
            <a:r>
              <a:rPr lang="en-US" sz="2400" b="1" dirty="0" smtClean="0"/>
              <a:t>Figures Silhouetted Against a Backdrop of the Constitution, WPA: Federal Theater Project</a:t>
            </a:r>
            <a:endParaRPr lang="en-US" sz="2400" dirty="0"/>
          </a:p>
        </p:txBody>
      </p:sp>
      <p:pic>
        <p:nvPicPr>
          <p:cNvPr id="72706" name="Picture 2" descr="http://www.archives.gov/education/lessons/fdr-inaugural/images/actors-silhouette.gif"/>
          <p:cNvPicPr>
            <a:picLocks noChangeAspect="1" noChangeArrowheads="1"/>
          </p:cNvPicPr>
          <p:nvPr/>
        </p:nvPicPr>
        <p:blipFill>
          <a:blip r:embed="rId2" cstate="print"/>
          <a:srcRect/>
          <a:stretch>
            <a:fillRect/>
          </a:stretch>
        </p:blipFill>
        <p:spPr bwMode="auto">
          <a:xfrm>
            <a:off x="2590801" y="1571752"/>
            <a:ext cx="6553200" cy="528624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2657"/>
            <a:ext cx="8610600" cy="4572000"/>
          </a:xfrm>
        </p:spPr>
        <p:txBody>
          <a:bodyPr/>
          <a:lstStyle/>
          <a:p>
            <a:r>
              <a:rPr lang="en-US" dirty="0" smtClean="0"/>
              <a:t>B. </a:t>
            </a:r>
            <a:r>
              <a:rPr lang="en-US" dirty="0" smtClean="0"/>
              <a:t>By </a:t>
            </a:r>
            <a:r>
              <a:rPr lang="en-US" dirty="0" smtClean="0"/>
              <a:t>December $40 billion in stock value had been lost</a:t>
            </a:r>
            <a:endParaRPr lang="en-US" dirty="0"/>
          </a:p>
        </p:txBody>
      </p:sp>
      <p:pic>
        <p:nvPicPr>
          <p:cNvPr id="2" name="Picture 1"/>
          <p:cNvPicPr>
            <a:picLocks noChangeAspect="1"/>
          </p:cNvPicPr>
          <p:nvPr/>
        </p:nvPicPr>
        <p:blipFill>
          <a:blip r:embed="rId3"/>
          <a:stretch>
            <a:fillRect/>
          </a:stretch>
        </p:blipFill>
        <p:spPr>
          <a:xfrm>
            <a:off x="1295400" y="1447800"/>
            <a:ext cx="7061200" cy="4953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867400"/>
            <a:ext cx="7772400" cy="685800"/>
          </a:xfrm>
        </p:spPr>
        <p:txBody>
          <a:bodyPr>
            <a:normAutofit fontScale="47500" lnSpcReduction="20000"/>
          </a:bodyPr>
          <a:lstStyle/>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000000"/>
                </a:solidFill>
                <a:cs typeface="Arial" charset="0"/>
              </a:rPr>
              <a:t>The New York Stock Exchange</a:t>
            </a:r>
          </a:p>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000000"/>
                </a:solidFill>
                <a:latin typeface="Times New Roman" pitchFamily="16" charset="0"/>
              </a:rPr>
              <a:t>Black Friday, October 24, 1929</a:t>
            </a:r>
            <a:r>
              <a:rPr lang="en-GB" dirty="0" smtClean="0">
                <a:solidFill>
                  <a:srgbClr val="000000"/>
                </a:solidFill>
                <a:latin typeface="Times New Roman" pitchFamily="16" charset="0"/>
              </a:rPr>
              <a:t> </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143000" y="474662"/>
            <a:ext cx="6934200" cy="5316538"/>
          </a:xfrm>
          <a:prstGeom prst="rect">
            <a:avLst/>
          </a:prstGeom>
          <a:noFill/>
          <a:ln w="9525">
            <a:noFill/>
            <a:round/>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90286" y="0"/>
            <a:ext cx="8839200" cy="4572000"/>
          </a:xfrm>
        </p:spPr>
        <p:txBody>
          <a:bodyPr/>
          <a:lstStyle/>
          <a:p>
            <a:r>
              <a:rPr lang="en-US" dirty="0" smtClean="0"/>
              <a:t>C. Hoover </a:t>
            </a:r>
            <a:r>
              <a:rPr lang="en-US" dirty="0" smtClean="0"/>
              <a:t>attempted </a:t>
            </a:r>
            <a:r>
              <a:rPr lang="en-US" dirty="0" smtClean="0"/>
              <a:t>to calm </a:t>
            </a:r>
            <a:r>
              <a:rPr lang="en-US" dirty="0" smtClean="0"/>
              <a:t>Americans, assuring that </a:t>
            </a:r>
            <a:r>
              <a:rPr lang="en-US" dirty="0" smtClean="0"/>
              <a:t>the country's economy was fundamentally sound </a:t>
            </a:r>
          </a:p>
          <a:p>
            <a:r>
              <a:rPr lang="en-US" dirty="0" smtClean="0"/>
              <a:t>D. J.P. Morgan and other bankers bought $20 million of U.S. Steel to try to restore confidence </a:t>
            </a:r>
          </a:p>
          <a:p>
            <a:endParaRPr lang="en-US" dirty="0"/>
          </a:p>
        </p:txBody>
      </p:sp>
      <p:pic>
        <p:nvPicPr>
          <p:cNvPr id="2" name="Picture 1"/>
          <p:cNvPicPr>
            <a:picLocks noChangeAspect="1"/>
          </p:cNvPicPr>
          <p:nvPr/>
        </p:nvPicPr>
        <p:blipFill>
          <a:blip r:embed="rId3"/>
          <a:stretch>
            <a:fillRect/>
          </a:stretch>
        </p:blipFill>
        <p:spPr>
          <a:xfrm>
            <a:off x="2971800" y="3276600"/>
            <a:ext cx="4533900" cy="340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ustom 4">
      <a:dk1>
        <a:sysClr val="windowText" lastClr="000000"/>
      </a:dk1>
      <a:lt1>
        <a:sysClr val="window" lastClr="FFFFFF"/>
      </a:lt1>
      <a:dk2>
        <a:srgbClr val="795339"/>
      </a:dk2>
      <a:lt2>
        <a:srgbClr val="F7EEDD"/>
      </a:lt2>
      <a:accent1>
        <a:srgbClr val="795339"/>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3919</TotalTime>
  <Words>2587</Words>
  <Application>Microsoft Macintosh PowerPoint</Application>
  <PresentationFormat>On-screen Show (4:3)</PresentationFormat>
  <Paragraphs>224</Paragraphs>
  <Slides>63</Slides>
  <Notes>22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Equity</vt:lpstr>
      <vt:lpstr>The Great Depression</vt:lpstr>
      <vt:lpstr>I. Causes of the Great Depression </vt:lpstr>
      <vt:lpstr>PowerPoint Presentation</vt:lpstr>
      <vt:lpstr>PowerPoint Presentation</vt:lpstr>
      <vt:lpstr>PowerPoint Presentation</vt:lpstr>
      <vt:lpstr>II. Stock Market Crash, 1929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Young boys wait for their nightly soup in the kitchen of an Iowa mission. (John Vachon photographer)</vt:lpstr>
      <vt:lpstr>PowerPoint Presentation</vt:lpstr>
      <vt:lpstr>PowerPoint Presentation</vt:lpstr>
      <vt:lpstr>III. Hoover's Response </vt:lpstr>
      <vt:lpstr>PowerPoint Presentation</vt:lpstr>
      <vt:lpstr>PowerPoint Presentation</vt:lpstr>
      <vt:lpstr>Dust Bowl Days</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Election of 1932 </vt:lpstr>
      <vt:lpstr>PowerPoint Presentation</vt:lpstr>
      <vt:lpstr>PowerPoint Presentation</vt:lpstr>
      <vt:lpstr>PowerPoint Presentation</vt:lpstr>
      <vt:lpstr>PowerPoint Presentation</vt:lpstr>
      <vt:lpstr>PowerPoint Presentation</vt:lpstr>
      <vt:lpstr>The 3- R’s</vt:lpstr>
      <vt:lpstr>V. Critics of the New Deal </vt:lpstr>
      <vt:lpstr>PowerPoint Presentation</vt:lpstr>
      <vt:lpstr>PowerPoint Presentation</vt:lpstr>
      <vt:lpstr>VI. The Second New Deal</vt:lpstr>
      <vt:lpstr>Franklin D. Roosevelt's Second Inaugural Address  January 20, 1937 </vt:lpstr>
      <vt:lpstr>PowerPoint Presentation</vt:lpstr>
      <vt:lpstr>PowerPoint Presentation</vt:lpstr>
      <vt:lpstr>Franklin D. Roosevelt's Second Inaugural Address  January 20, 1937 </vt:lpstr>
      <vt:lpstr> </vt:lpstr>
      <vt:lpstr>PowerPoint Presentation</vt:lpstr>
      <vt:lpstr>PowerPoint Presentation</vt:lpstr>
      <vt:lpstr>PowerPoint Presentation</vt:lpstr>
      <vt:lpstr>VII. Long Term Impact of the Depression and New Deal</vt:lpstr>
      <vt:lpstr>PowerPoint Presentation</vt:lpstr>
      <vt:lpstr>“Alphabet” Agencies at Work</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Perspectives</dc:title>
  <dc:creator>Cher McDonald</dc:creator>
  <cp:lastModifiedBy>Michelle Gurr</cp:lastModifiedBy>
  <cp:revision>43</cp:revision>
  <dcterms:created xsi:type="dcterms:W3CDTF">2008-01-03T03:36:10Z</dcterms:created>
  <dcterms:modified xsi:type="dcterms:W3CDTF">2014-03-27T03:22:13Z</dcterms:modified>
</cp:coreProperties>
</file>