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100"/>
  </p:notesMasterIdLst>
  <p:sldIdLst>
    <p:sldId id="256" r:id="rId2"/>
    <p:sldId id="318" r:id="rId3"/>
    <p:sldId id="302" r:id="rId4"/>
    <p:sldId id="257" r:id="rId5"/>
    <p:sldId id="258" r:id="rId6"/>
    <p:sldId id="315" r:id="rId7"/>
    <p:sldId id="321" r:id="rId8"/>
    <p:sldId id="301" r:id="rId9"/>
    <p:sldId id="330" r:id="rId10"/>
    <p:sldId id="331" r:id="rId11"/>
    <p:sldId id="332" r:id="rId12"/>
    <p:sldId id="324" r:id="rId13"/>
    <p:sldId id="281" r:id="rId14"/>
    <p:sldId id="280" r:id="rId15"/>
    <p:sldId id="323" r:id="rId16"/>
    <p:sldId id="296" r:id="rId17"/>
    <p:sldId id="326" r:id="rId18"/>
    <p:sldId id="325" r:id="rId19"/>
    <p:sldId id="269" r:id="rId20"/>
    <p:sldId id="291" r:id="rId21"/>
    <p:sldId id="270" r:id="rId22"/>
    <p:sldId id="283" r:id="rId23"/>
    <p:sldId id="271" r:id="rId24"/>
    <p:sldId id="327" r:id="rId25"/>
    <p:sldId id="300" r:id="rId26"/>
    <p:sldId id="294" r:id="rId27"/>
    <p:sldId id="279" r:id="rId28"/>
    <p:sldId id="334" r:id="rId29"/>
    <p:sldId id="319" r:id="rId30"/>
    <p:sldId id="288" r:id="rId31"/>
    <p:sldId id="336" r:id="rId32"/>
    <p:sldId id="337" r:id="rId33"/>
    <p:sldId id="350" r:id="rId34"/>
    <p:sldId id="351" r:id="rId35"/>
    <p:sldId id="341" r:id="rId36"/>
    <p:sldId id="343" r:id="rId37"/>
    <p:sldId id="314" r:id="rId38"/>
    <p:sldId id="338" r:id="rId39"/>
    <p:sldId id="345" r:id="rId40"/>
    <p:sldId id="346" r:id="rId41"/>
    <p:sldId id="348" r:id="rId42"/>
    <p:sldId id="352" r:id="rId43"/>
    <p:sldId id="260" r:id="rId44"/>
    <p:sldId id="303" r:id="rId45"/>
    <p:sldId id="316" r:id="rId46"/>
    <p:sldId id="355" r:id="rId47"/>
    <p:sldId id="356" r:id="rId48"/>
    <p:sldId id="259" r:id="rId49"/>
    <p:sldId id="357" r:id="rId50"/>
    <p:sldId id="358" r:id="rId51"/>
    <p:sldId id="359" r:id="rId52"/>
    <p:sldId id="317" r:id="rId53"/>
    <p:sldId id="322" r:id="rId54"/>
    <p:sldId id="363" r:id="rId55"/>
    <p:sldId id="369" r:id="rId56"/>
    <p:sldId id="370" r:id="rId57"/>
    <p:sldId id="372" r:id="rId58"/>
    <p:sldId id="373" r:id="rId59"/>
    <p:sldId id="374" r:id="rId60"/>
    <p:sldId id="375" r:id="rId61"/>
    <p:sldId id="376" r:id="rId62"/>
    <p:sldId id="377" r:id="rId63"/>
    <p:sldId id="378" r:id="rId64"/>
    <p:sldId id="282" r:id="rId65"/>
    <p:sldId id="380" r:id="rId66"/>
    <p:sldId id="382" r:id="rId67"/>
    <p:sldId id="267" r:id="rId68"/>
    <p:sldId id="298" r:id="rId69"/>
    <p:sldId id="268" r:id="rId70"/>
    <p:sldId id="361" r:id="rId71"/>
    <p:sldId id="328" r:id="rId72"/>
    <p:sldId id="261" r:id="rId73"/>
    <p:sldId id="383" r:id="rId74"/>
    <p:sldId id="289" r:id="rId75"/>
    <p:sldId id="297" r:id="rId76"/>
    <p:sldId id="262" r:id="rId77"/>
    <p:sldId id="384" r:id="rId78"/>
    <p:sldId id="385" r:id="rId79"/>
    <p:sldId id="386" r:id="rId80"/>
    <p:sldId id="295" r:id="rId81"/>
    <p:sldId id="305" r:id="rId82"/>
    <p:sldId id="304" r:id="rId83"/>
    <p:sldId id="290" r:id="rId84"/>
    <p:sldId id="274" r:id="rId85"/>
    <p:sldId id="387" r:id="rId86"/>
    <p:sldId id="388" r:id="rId87"/>
    <p:sldId id="389" r:id="rId88"/>
    <p:sldId id="390" r:id="rId89"/>
    <p:sldId id="391" r:id="rId90"/>
    <p:sldId id="392" r:id="rId91"/>
    <p:sldId id="393" r:id="rId92"/>
    <p:sldId id="394" r:id="rId93"/>
    <p:sldId id="395" r:id="rId94"/>
    <p:sldId id="396" r:id="rId95"/>
    <p:sldId id="397" r:id="rId96"/>
    <p:sldId id="398" r:id="rId97"/>
    <p:sldId id="293" r:id="rId98"/>
    <p:sldId id="272" r:id="rId9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ヒラギノ角ゴ Pro W3" pitchFamily="31" charset="-128"/>
        <a:cs typeface="+mn-cs"/>
      </a:defRPr>
    </a:lvl1pPr>
    <a:lvl2pPr marL="457200" algn="ctr" rtl="0" fontAlgn="base">
      <a:spcBef>
        <a:spcPct val="0"/>
      </a:spcBef>
      <a:spcAft>
        <a:spcPct val="0"/>
      </a:spcAft>
      <a:defRPr sz="2400" kern="1200">
        <a:solidFill>
          <a:schemeClr val="tx1"/>
        </a:solidFill>
        <a:latin typeface="Arial" pitchFamily="34" charset="0"/>
        <a:ea typeface="ヒラギノ角ゴ Pro W3" pitchFamily="31" charset="-128"/>
        <a:cs typeface="+mn-cs"/>
      </a:defRPr>
    </a:lvl2pPr>
    <a:lvl3pPr marL="914400" algn="ctr" rtl="0" fontAlgn="base">
      <a:spcBef>
        <a:spcPct val="0"/>
      </a:spcBef>
      <a:spcAft>
        <a:spcPct val="0"/>
      </a:spcAft>
      <a:defRPr sz="2400" kern="1200">
        <a:solidFill>
          <a:schemeClr val="tx1"/>
        </a:solidFill>
        <a:latin typeface="Arial" pitchFamily="34" charset="0"/>
        <a:ea typeface="ヒラギノ角ゴ Pro W3" pitchFamily="31" charset="-128"/>
        <a:cs typeface="+mn-cs"/>
      </a:defRPr>
    </a:lvl3pPr>
    <a:lvl4pPr marL="1371600" algn="ctr" rtl="0" fontAlgn="base">
      <a:spcBef>
        <a:spcPct val="0"/>
      </a:spcBef>
      <a:spcAft>
        <a:spcPct val="0"/>
      </a:spcAft>
      <a:defRPr sz="2400" kern="1200">
        <a:solidFill>
          <a:schemeClr val="tx1"/>
        </a:solidFill>
        <a:latin typeface="Arial" pitchFamily="34" charset="0"/>
        <a:ea typeface="ヒラギノ角ゴ Pro W3" pitchFamily="31" charset="-128"/>
        <a:cs typeface="+mn-cs"/>
      </a:defRPr>
    </a:lvl4pPr>
    <a:lvl5pPr marL="1828800" algn="ctr" rtl="0" fontAlgn="base">
      <a:spcBef>
        <a:spcPct val="0"/>
      </a:spcBef>
      <a:spcAft>
        <a:spcPct val="0"/>
      </a:spcAft>
      <a:defRPr sz="2400" kern="1200">
        <a:solidFill>
          <a:schemeClr val="tx1"/>
        </a:solidFill>
        <a:latin typeface="Arial" pitchFamily="34" charset="0"/>
        <a:ea typeface="ヒラギノ角ゴ Pro W3" pitchFamily="31"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31"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31"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31"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3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47" autoAdjust="0"/>
    <p:restoredTop sz="94660"/>
  </p:normalViewPr>
  <p:slideViewPr>
    <p:cSldViewPr>
      <p:cViewPr>
        <p:scale>
          <a:sx n="100" d="100"/>
          <a:sy n="100" d="100"/>
        </p:scale>
        <p:origin x="-774" y="-90"/>
      </p:cViewPr>
      <p:guideLst>
        <p:guide orient="horz" pos="2112"/>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1"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fld id="{65ECBB4F-51F6-4E6F-8642-A61E248B4CA6}" type="datetime1">
              <a:rPr lang="en-US"/>
              <a:pPr>
                <a:defRPr/>
              </a:pPr>
              <a:t>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1"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9DF93961-B835-4981-980A-F5845B4DA7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31"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3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3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3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3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a:lstStyle/>
          <a:p>
            <a:fld id="{3529AB47-4222-4339-8EFB-3D2CFB6DB2B8}" type="slidenum">
              <a:rPr lang="en-US">
                <a:latin typeface="Arial" pitchFamily="34" charset="0"/>
              </a:rPr>
              <a:pPr/>
              <a:t>1</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5FE125-9F45-4279-903F-543D16C992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065F3B6-A36B-484C-8506-668292198B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82F05B7-82EF-444C-9B2B-2914E5223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573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0" y="1981200"/>
            <a:ext cx="3810000" cy="4114800"/>
          </a:xfrm>
        </p:spPr>
        <p:txBody>
          <a:bodyPr>
            <a:normAutofit/>
          </a:bodyPr>
          <a:lstStyle/>
          <a:p>
            <a:pPr lvl="0"/>
            <a:endParaRPr lang="en-US" noProof="0" smtClean="0"/>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D39B988B-45B5-43F5-80ED-AA6018358CD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57300" y="19812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52197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p:txBody>
          <a:bodyPr/>
          <a:lstStyle>
            <a:lvl1pPr>
              <a:defRPr/>
            </a:lvl1pPr>
          </a:lstStyle>
          <a:p>
            <a:pPr>
              <a:defRPr/>
            </a:pPr>
            <a:endParaRPr lang="en-US"/>
          </a:p>
        </p:txBody>
      </p:sp>
      <p:sp>
        <p:nvSpPr>
          <p:cNvPr id="6" name="Rectangle 14"/>
          <p:cNvSpPr>
            <a:spLocks noGrp="1" noChangeArrowheads="1"/>
          </p:cNvSpPr>
          <p:nvPr>
            <p:ph type="ftr" sz="quarter" idx="11"/>
          </p:nvPr>
        </p:nvSpPr>
        <p:spPr/>
        <p:txBody>
          <a:bodyPr/>
          <a:lstStyle>
            <a:lvl1pPr>
              <a:defRPr/>
            </a:lvl1pPr>
          </a:lstStyle>
          <a:p>
            <a:pPr>
              <a:defRPr/>
            </a:pPr>
            <a:endParaRPr lang="en-US"/>
          </a:p>
        </p:txBody>
      </p:sp>
      <p:sp>
        <p:nvSpPr>
          <p:cNvPr id="7" name="Rectangle 15"/>
          <p:cNvSpPr>
            <a:spLocks noGrp="1" noChangeArrowheads="1"/>
          </p:cNvSpPr>
          <p:nvPr>
            <p:ph type="sldNum" sz="quarter" idx="12"/>
          </p:nvPr>
        </p:nvSpPr>
        <p:spPr/>
        <p:txBody>
          <a:bodyPr/>
          <a:lstStyle>
            <a:lvl1pPr>
              <a:defRPr/>
            </a:lvl1pPr>
          </a:lstStyle>
          <a:p>
            <a:pPr>
              <a:defRPr/>
            </a:pPr>
            <a:fld id="{D4FBAEC7-9DF8-40DE-8325-E35E2F4FB44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573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p:txBody>
          <a:bodyPr/>
          <a:lstStyle>
            <a:lvl1pPr>
              <a:defRPr/>
            </a:lvl1pPr>
          </a:lstStyle>
          <a:p>
            <a:pPr>
              <a:defRPr/>
            </a:pPr>
            <a:endParaRPr lang="en-US"/>
          </a:p>
        </p:txBody>
      </p:sp>
      <p:sp>
        <p:nvSpPr>
          <p:cNvPr id="4" name="Rectangle 14"/>
          <p:cNvSpPr>
            <a:spLocks noGrp="1" noChangeArrowheads="1"/>
          </p:cNvSpPr>
          <p:nvPr>
            <p:ph type="ftr" sz="quarter" idx="11"/>
          </p:nvPr>
        </p:nvSpPr>
        <p:spPr/>
        <p:txBody>
          <a:bodyPr/>
          <a:lstStyle>
            <a:lvl1pPr>
              <a:defRPr/>
            </a:lvl1pPr>
          </a:lstStyle>
          <a:p>
            <a:pPr>
              <a:defRPr/>
            </a:pPr>
            <a:endParaRPr lang="en-US"/>
          </a:p>
        </p:txBody>
      </p:sp>
      <p:sp>
        <p:nvSpPr>
          <p:cNvPr id="5" name="Rectangle 15"/>
          <p:cNvSpPr>
            <a:spLocks noGrp="1" noChangeArrowheads="1"/>
          </p:cNvSpPr>
          <p:nvPr>
            <p:ph type="sldNum" sz="quarter" idx="12"/>
          </p:nvPr>
        </p:nvSpPr>
        <p:spPr/>
        <p:txBody>
          <a:bodyPr/>
          <a:lstStyle>
            <a:lvl1pPr>
              <a:defRPr/>
            </a:lvl1pPr>
          </a:lstStyle>
          <a:p>
            <a:pPr>
              <a:defRPr/>
            </a:pPr>
            <a:fld id="{5D2D92C6-2FA6-4346-B7D8-1F13A5E92F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FFE776A-E692-4D72-BA83-010D374867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5573DD-98EC-407A-9D9B-A1DEFF60A0D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61A2B36-57B4-4250-ABBA-4D5719A822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6DEECB7-8559-472B-836B-700883CE02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BF6BE30-2026-465A-9F79-8697ADC86E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F306C56-52AC-4C0A-8D21-A840E1C5F5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6147E51-2F2E-4A01-A8F7-81A12595920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A706438-0B33-455E-88ED-22643794E3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smtClean="0">
                <a:solidFill>
                  <a:schemeClr val="tx1">
                    <a:shade val="50000"/>
                  </a:schemeClr>
                </a:solidFill>
                <a:latin typeface="Arial" charset="0"/>
              </a:defRPr>
            </a:lvl1pPr>
          </a:lstStyle>
          <a:p>
            <a:pPr>
              <a:defRPr/>
            </a:pPr>
            <a:fld id="{23951A56-0C05-4D5F-9AE2-A38E92FBA75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8"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 id="2147483710" r:id="rId13"/>
    <p:sldLayoutId id="2147483711" r:id="rId14"/>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youtube.com/watch?v=G-WZRUIfHjo" TargetMode="External"/><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www.youtube.com/watch?v=LWEo4M8nZQQ" TargetMode="External"/><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hyperlink" Target="http://www.youtube.com/watch?v=ooj87vXO3_I" TargetMode="External"/><Relationship Id="rId5" Type="http://schemas.openxmlformats.org/officeDocument/2006/relationships/hyperlink" Target="http://www.youtube.com/watch?v=ZAoEK_QvGhU" TargetMode="External"/><Relationship Id="rId4" Type="http://schemas.openxmlformats.org/officeDocument/2006/relationships/image" Target="../media/image84.jpeg"/></Relationships>
</file>

<file path=ppt/slides/_rels/slide7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hyperlink" Target="http://www.youtube.com/watch?v=PdSznRNCA7o"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youtube.com/watch?v=9vPfOjAw5Z0" TargetMode="External"/><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www.youtube.com/watch?v=hRyDB4RWJdw" TargetMode="External"/><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youtube.com/watch?v=SDDCzb3dv_Y" TargetMode="External"/><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www.youtube.com/watch?v=vnRqYMTpXHc" TargetMode="External"/><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hyperlink" Target="http://www.youtube.com/watch?v=pElRiVQ7FXQ" TargetMode="External"/><Relationship Id="rId4" Type="http://schemas.openxmlformats.org/officeDocument/2006/relationships/hyperlink" Target="http://www.youtube.com/watch?v=3heCSPJrO70"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83.xml.rels><?xml version="1.0" encoding="UTF-8" standalone="yes"?>
<Relationships xmlns="http://schemas.openxmlformats.org/package/2006/relationships"><Relationship Id="rId3" Type="http://schemas.openxmlformats.org/officeDocument/2006/relationships/hyperlink" Target="http://www.youtube.com/watch?v=EbvZZsYZmEY" TargetMode="External"/><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hyperlink" Target="http://www.youtube.com/watch?v=lhepAvTCie4"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1371600" y="3332163"/>
            <a:ext cx="6400800" cy="1752600"/>
          </a:xfrm>
        </p:spPr>
        <p:txBody>
          <a:bodyPr/>
          <a:lstStyle/>
          <a:p>
            <a:pPr>
              <a:buFont typeface="Wingdings" pitchFamily="2" charset="2"/>
              <a:buNone/>
            </a:pPr>
            <a:r>
              <a:rPr lang="en-US" sz="6600" smtClean="0">
                <a:latin typeface="Times New Roman" pitchFamily="18" charset="0"/>
              </a:rPr>
              <a:t>The Roarin’ 20s</a:t>
            </a:r>
            <a:endParaRPr lang="en-US" sz="6600" smtClean="0"/>
          </a:p>
        </p:txBody>
      </p:sp>
      <p:pic>
        <p:nvPicPr>
          <p:cNvPr id="24580" name="Picture 4" descr="1927ModelT"/>
          <p:cNvPicPr>
            <a:picLocks noChangeAspect="1" noChangeArrowheads="1"/>
          </p:cNvPicPr>
          <p:nvPr/>
        </p:nvPicPr>
        <p:blipFill>
          <a:blip r:embed="rId4"/>
          <a:srcRect/>
          <a:stretch>
            <a:fillRect/>
          </a:stretch>
        </p:blipFill>
        <p:spPr bwMode="auto">
          <a:xfrm>
            <a:off x="3200400" y="4572000"/>
            <a:ext cx="3429000" cy="2020888"/>
          </a:xfrm>
          <a:prstGeom prst="rect">
            <a:avLst/>
          </a:prstGeom>
          <a:noFill/>
          <a:ln w="9525">
            <a:noFill/>
            <a:miter lim="800000"/>
            <a:headEnd/>
            <a:tailEnd/>
          </a:ln>
        </p:spPr>
      </p:pic>
      <p:sp>
        <p:nvSpPr>
          <p:cNvPr id="24581" name="WordArt 5"/>
          <p:cNvSpPr>
            <a:spLocks noChangeArrowheads="1" noChangeShapeType="1" noTextEdit="1"/>
          </p:cNvSpPr>
          <p:nvPr/>
        </p:nvSpPr>
        <p:spPr bwMode="auto">
          <a:xfrm>
            <a:off x="2057400" y="228600"/>
            <a:ext cx="5638800" cy="22860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DJ Hip"/>
              </a:rPr>
              <a:t>The Jazz 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p:cTn id="7" dur="1000" fill="hold"/>
                                        <p:tgtEl>
                                          <p:spTgt spid="24581"/>
                                        </p:tgtEl>
                                        <p:attrNameLst>
                                          <p:attrName>ppt_w</p:attrName>
                                        </p:attrNameLst>
                                      </p:cBhvr>
                                      <p:tavLst>
                                        <p:tav tm="0">
                                          <p:val>
                                            <p:fltVal val="0"/>
                                          </p:val>
                                        </p:tav>
                                        <p:tav tm="100000">
                                          <p:val>
                                            <p:strVal val="#ppt_w"/>
                                          </p:val>
                                        </p:tav>
                                      </p:tavLst>
                                    </p:anim>
                                    <p:anim calcmode="lin" valueType="num">
                                      <p:cBhvr>
                                        <p:cTn id="8" dur="1000" fill="hold"/>
                                        <p:tgtEl>
                                          <p:spTgt spid="24581"/>
                                        </p:tgtEl>
                                        <p:attrNameLst>
                                          <p:attrName>ppt_h</p:attrName>
                                        </p:attrNameLst>
                                      </p:cBhvr>
                                      <p:tavLst>
                                        <p:tav tm="0">
                                          <p:val>
                                            <p:fltVal val="0"/>
                                          </p:val>
                                        </p:tav>
                                        <p:tav tm="100000">
                                          <p:val>
                                            <p:strVal val="#ppt_h"/>
                                          </p:val>
                                        </p:tav>
                                      </p:tavLst>
                                    </p:anim>
                                    <p:anim calcmode="lin" valueType="num">
                                      <p:cBhvr>
                                        <p:cTn id="9" dur="1000" fill="hold"/>
                                        <p:tgtEl>
                                          <p:spTgt spid="245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iterate type="wd">
                                    <p:tmPct val="100000"/>
                                  </p:iterate>
                                  <p:childTnLst>
                                    <p:set>
                                      <p:cBhvr>
                                        <p:cTn id="14" dur="1" fill="hold">
                                          <p:stCondLst>
                                            <p:cond delay="0"/>
                                          </p:stCondLst>
                                        </p:cTn>
                                        <p:tgtEl>
                                          <p:spTgt spid="24579">
                                            <p:txEl>
                                              <p:pRg st="0" end="0"/>
                                            </p:txEl>
                                          </p:spTgt>
                                        </p:tgtEl>
                                        <p:attrNameLst>
                                          <p:attrName>style.visibility</p:attrName>
                                        </p:attrNameLst>
                                      </p:cBhvr>
                                      <p:to>
                                        <p:strVal val="visible"/>
                                      </p:to>
                                    </p:set>
                                    <p:anim calcmode="lin" valueType="num">
                                      <p:cBhvr>
                                        <p:cTn id="15" dur="75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6" dur="75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17" dur="750" fill="hold"/>
                                        <p:tgtEl>
                                          <p:spTgt spid="245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24579">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3"/>
                                            </p:cond>
                                          </p:stCondLst>
                                          <p:endCondLst>
                                            <p:cond evt="onStopAudio" delay="0">
                                              <p:tgtEl>
                                                <p:sldTgt/>
                                              </p:tgtEl>
                                            </p:cond>
                                          </p:endCondLst>
                                        </p:cTn>
                                        <p:tgtEl>
                                          <p:sndTgt r:embed="rId3" name="carbrake.wav"/>
                                        </p:tgtEl>
                                      </p:cMediaNode>
                                    </p:audio>
                                  </p:subTnLst>
                                </p:cTn>
                              </p:par>
                            </p:childTnLst>
                          </p:cTn>
                        </p:par>
                        <p:par>
                          <p:cTn id="19" fill="hold">
                            <p:stCondLst>
                              <p:cond delay="3000"/>
                            </p:stCondLst>
                            <p:childTnLst>
                              <p:par>
                                <p:cTn id="20" presetID="7" presetClass="entr" presetSubtype="2" fill="hold" nodeType="afterEffect">
                                  <p:stCondLst>
                                    <p:cond delay="1000"/>
                                  </p:stCondLst>
                                  <p:childTnLst>
                                    <p:set>
                                      <p:cBhvr>
                                        <p:cTn id="21" dur="1" fill="hold">
                                          <p:stCondLst>
                                            <p:cond delay="0"/>
                                          </p:stCondLst>
                                        </p:cTn>
                                        <p:tgtEl>
                                          <p:spTgt spid="24580"/>
                                        </p:tgtEl>
                                        <p:attrNameLst>
                                          <p:attrName>style.visibility</p:attrName>
                                        </p:attrNameLst>
                                      </p:cBhvr>
                                      <p:to>
                                        <p:strVal val="visible"/>
                                      </p:to>
                                    </p:set>
                                    <p:anim calcmode="lin" valueType="num">
                                      <p:cBhvr additive="base">
                                        <p:cTn id="22" dur="5000" fill="hold"/>
                                        <p:tgtEl>
                                          <p:spTgt spid="24580"/>
                                        </p:tgtEl>
                                        <p:attrNameLst>
                                          <p:attrName>ppt_x</p:attrName>
                                        </p:attrNameLst>
                                      </p:cBhvr>
                                      <p:tavLst>
                                        <p:tav tm="0">
                                          <p:val>
                                            <p:strVal val="1+#ppt_w/2"/>
                                          </p:val>
                                        </p:tav>
                                        <p:tav tm="100000">
                                          <p:val>
                                            <p:strVal val="#ppt_x"/>
                                          </p:val>
                                        </p:tav>
                                      </p:tavLst>
                                    </p:anim>
                                    <p:anim calcmode="lin" valueType="num">
                                      <p:cBhvr additive="base">
                                        <p:cTn id="23" dur="5000" fill="hold"/>
                                        <p:tgtEl>
                                          <p:spTgt spid="245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71600" y="457200"/>
            <a:ext cx="7772400" cy="1143000"/>
          </a:xfrm>
        </p:spPr>
        <p:txBody>
          <a:bodyPr/>
          <a:lstStyle/>
          <a:p>
            <a:pPr fontAlgn="auto">
              <a:spcAft>
                <a:spcPts val="0"/>
              </a:spcAft>
              <a:defRPr/>
            </a:pPr>
            <a:r>
              <a:rPr lang="en-US" smtClean="0">
                <a:latin typeface="DJ Hip" pitchFamily="31" charset="0"/>
              </a:rPr>
              <a:t>The Flapper Image</a:t>
            </a:r>
          </a:p>
        </p:txBody>
      </p:sp>
      <p:sp>
        <p:nvSpPr>
          <p:cNvPr id="103427" name="Rectangle 3"/>
          <p:cNvSpPr>
            <a:spLocks noGrp="1" noChangeArrowheads="1"/>
          </p:cNvSpPr>
          <p:nvPr>
            <p:ph type="body" sz="half" idx="1"/>
          </p:nvPr>
        </p:nvSpPr>
        <p:spPr>
          <a:xfrm>
            <a:off x="1600200" y="1295400"/>
            <a:ext cx="3810000" cy="4114800"/>
          </a:xfrm>
        </p:spPr>
        <p:txBody>
          <a:bodyPr>
            <a:normAutofit fontScale="92500" lnSpcReduction="20000"/>
          </a:bodyPr>
          <a:lstStyle/>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Shorter dresses</a:t>
            </a:r>
          </a:p>
          <a:p>
            <a:pPr marL="548640" indent="-411480" fontAlgn="auto">
              <a:lnSpc>
                <a:spcPct val="90000"/>
              </a:lnSpc>
              <a:spcAft>
                <a:spcPts val="0"/>
              </a:spcAft>
              <a:buClr>
                <a:schemeClr val="tx1">
                  <a:shade val="95000"/>
                </a:schemeClr>
              </a:buClr>
              <a:buFont typeface="Wingdings" pitchFamily="2" charset="2"/>
              <a:buNone/>
              <a:defRPr/>
            </a:pPr>
            <a:r>
              <a:rPr lang="en-US" b="1" smtClean="0">
                <a:latin typeface="Times New Roman" pitchFamily="18" charset="0"/>
              </a:rPr>
              <a:t>“American women are wearing dresses shorter than their mothers did, to the dismay of some guardians of decency”</a:t>
            </a:r>
          </a:p>
          <a:p>
            <a:pPr marL="868680" lvl="1" indent="-283464" fontAlgn="auto">
              <a:lnSpc>
                <a:spcPct val="90000"/>
              </a:lnSpc>
              <a:spcAft>
                <a:spcPts val="0"/>
              </a:spcAft>
              <a:buFont typeface="Wingdings 2"/>
              <a:buChar char=""/>
              <a:defRPr/>
            </a:pPr>
            <a:r>
              <a:rPr lang="en-US" b="1" smtClean="0">
                <a:latin typeface="Times New Roman" pitchFamily="18" charset="0"/>
              </a:rPr>
              <a:t>Fabric yardage: 19.5 to 7</a:t>
            </a:r>
          </a:p>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Bobbed hair</a:t>
            </a:r>
          </a:p>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Close-fitting “cloche”</a:t>
            </a:r>
          </a:p>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Heavy makeup</a:t>
            </a:r>
            <a:endParaRPr lang="en-US" smtClean="0">
              <a:latin typeface="Times New Roman" pitchFamily="18" charset="0"/>
            </a:endParaRPr>
          </a:p>
          <a:p>
            <a:pPr marL="548640" indent="-411480" fontAlgn="auto">
              <a:lnSpc>
                <a:spcPct val="90000"/>
              </a:lnSpc>
              <a:spcAft>
                <a:spcPts val="0"/>
              </a:spcAft>
              <a:buClr>
                <a:schemeClr val="tx1">
                  <a:shade val="95000"/>
                </a:schemeClr>
              </a:buClr>
              <a:buFont typeface="Wingdings 2"/>
              <a:buChar char=""/>
              <a:defRPr/>
            </a:pPr>
            <a:endParaRPr lang="en-US" sz="2400" smtClean="0"/>
          </a:p>
        </p:txBody>
      </p:sp>
      <p:pic>
        <p:nvPicPr>
          <p:cNvPr id="15364" name="Picture 5"/>
          <p:cNvPicPr>
            <a:picLocks noGrp="1" noChangeAspect="1" noChangeArrowheads="1"/>
          </p:cNvPicPr>
          <p:nvPr>
            <p:ph type="clipArt" sz="half" idx="2"/>
          </p:nvPr>
        </p:nvPicPr>
        <p:blipFill>
          <a:blip r:embed="rId2"/>
          <a:srcRect/>
          <a:stretch>
            <a:fillRect/>
          </a:stretch>
        </p:blipFill>
        <p:spPr>
          <a:xfrm>
            <a:off x="5753100" y="1981200"/>
            <a:ext cx="2743200" cy="4114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sz="half" idx="1"/>
          </p:nvPr>
        </p:nvSpPr>
        <p:spPr>
          <a:xfrm>
            <a:off x="1447800" y="1219200"/>
            <a:ext cx="3810000" cy="4114800"/>
          </a:xfrm>
        </p:spPr>
        <p:txBody>
          <a:bodyPr/>
          <a:lstStyle/>
          <a:p>
            <a:pPr>
              <a:lnSpc>
                <a:spcPct val="90000"/>
              </a:lnSpc>
            </a:pPr>
            <a:r>
              <a:rPr lang="en-US" b="1" smtClean="0">
                <a:latin typeface="Times New Roman" pitchFamily="18" charset="0"/>
              </a:rPr>
              <a:t>Manners changed</a:t>
            </a:r>
          </a:p>
          <a:p>
            <a:pPr lvl="1">
              <a:lnSpc>
                <a:spcPct val="90000"/>
              </a:lnSpc>
            </a:pPr>
            <a:r>
              <a:rPr lang="en-US" b="1" smtClean="0">
                <a:latin typeface="Times New Roman" pitchFamily="18" charset="0"/>
              </a:rPr>
              <a:t>Drinking</a:t>
            </a:r>
          </a:p>
          <a:p>
            <a:pPr lvl="1">
              <a:lnSpc>
                <a:spcPct val="90000"/>
              </a:lnSpc>
            </a:pPr>
            <a:r>
              <a:rPr lang="en-US" b="1" smtClean="0">
                <a:latin typeface="Times New Roman" pitchFamily="18" charset="0"/>
              </a:rPr>
              <a:t>Smoking</a:t>
            </a:r>
          </a:p>
          <a:p>
            <a:pPr>
              <a:lnSpc>
                <a:spcPct val="90000"/>
              </a:lnSpc>
            </a:pPr>
            <a:r>
              <a:rPr lang="en-US" b="1" smtClean="0">
                <a:latin typeface="Times New Roman" pitchFamily="18" charset="0"/>
              </a:rPr>
              <a:t>Businesses remained prejudiced</a:t>
            </a:r>
          </a:p>
          <a:p>
            <a:pPr lvl="1">
              <a:lnSpc>
                <a:spcPct val="90000"/>
              </a:lnSpc>
            </a:pPr>
            <a:r>
              <a:rPr lang="en-US" b="1" smtClean="0">
                <a:latin typeface="Times New Roman" pitchFamily="18" charset="0"/>
              </a:rPr>
              <a:t>Pay scale</a:t>
            </a:r>
          </a:p>
          <a:p>
            <a:pPr lvl="1">
              <a:lnSpc>
                <a:spcPct val="90000"/>
              </a:lnSpc>
            </a:pPr>
            <a:r>
              <a:rPr lang="en-US" b="1" smtClean="0">
                <a:latin typeface="Times New Roman" pitchFamily="18" charset="0"/>
              </a:rPr>
              <a:t>Advancement</a:t>
            </a:r>
          </a:p>
          <a:p>
            <a:pPr lvl="1">
              <a:lnSpc>
                <a:spcPct val="90000"/>
              </a:lnSpc>
            </a:pPr>
            <a:r>
              <a:rPr lang="en-US" b="1" smtClean="0">
                <a:latin typeface="Times New Roman" pitchFamily="18" charset="0"/>
              </a:rPr>
              <a:t>Quit marriage/  pregnancy</a:t>
            </a:r>
          </a:p>
        </p:txBody>
      </p:sp>
      <p:pic>
        <p:nvPicPr>
          <p:cNvPr id="16387" name="Picture 5"/>
          <p:cNvPicPr>
            <a:picLocks noGrp="1" noChangeAspect="1" noChangeArrowheads="1"/>
          </p:cNvPicPr>
          <p:nvPr>
            <p:ph type="clipArt" sz="half" idx="2"/>
          </p:nvPr>
        </p:nvPicPr>
        <p:blipFill>
          <a:blip r:embed="rId2"/>
          <a:srcRect/>
          <a:stretch>
            <a:fillRect/>
          </a:stretch>
        </p:blipFill>
        <p:spPr>
          <a:xfrm>
            <a:off x="5791200" y="381000"/>
            <a:ext cx="2814638" cy="4114800"/>
          </a:xfrm>
          <a:noFill/>
        </p:spPr>
      </p:pic>
      <p:pic>
        <p:nvPicPr>
          <p:cNvPr id="16388" name="Picture 6"/>
          <p:cNvPicPr>
            <a:picLocks noChangeAspect="1" noChangeArrowheads="1"/>
          </p:cNvPicPr>
          <p:nvPr/>
        </p:nvPicPr>
        <p:blipFill>
          <a:blip r:embed="rId3"/>
          <a:srcRect/>
          <a:stretch>
            <a:fillRect/>
          </a:stretch>
        </p:blipFill>
        <p:spPr bwMode="auto">
          <a:xfrm>
            <a:off x="4953000" y="4343400"/>
            <a:ext cx="1862138"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4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4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WordArt 2"/>
          <p:cNvSpPr>
            <a:spLocks noChangeArrowheads="1" noChangeShapeType="1" noTextEdit="1"/>
          </p:cNvSpPr>
          <p:nvPr/>
        </p:nvSpPr>
        <p:spPr bwMode="auto">
          <a:xfrm>
            <a:off x="1752600" y="1219200"/>
            <a:ext cx="6553200" cy="33528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0000"/>
                </a:solidFill>
                <a:latin typeface="DJ Hip"/>
              </a:rPr>
              <a:t>Housing in the '20s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ppt_w</p:attrName>
                                        </p:attrNameLst>
                                      </p:cBhvr>
                                      <p:tavLst>
                                        <p:tav tm="0">
                                          <p:val>
                                            <p:fltVal val="0"/>
                                          </p:val>
                                        </p:tav>
                                        <p:tav tm="100000">
                                          <p:val>
                                            <p:strVal val="#ppt_w"/>
                                          </p:val>
                                        </p:tav>
                                      </p:tavLst>
                                    </p:anim>
                                    <p:anim calcmode="lin" valueType="num">
                                      <p:cBhvr>
                                        <p:cTn id="8" dur="1000" fill="hold"/>
                                        <p:tgtEl>
                                          <p:spTgt spid="96258"/>
                                        </p:tgtEl>
                                        <p:attrNameLst>
                                          <p:attrName>ppt_h</p:attrName>
                                        </p:attrNameLst>
                                      </p:cBhvr>
                                      <p:tavLst>
                                        <p:tav tm="0">
                                          <p:val>
                                            <p:fltVal val="0"/>
                                          </p:val>
                                        </p:tav>
                                        <p:tav tm="100000">
                                          <p:val>
                                            <p:strVal val="#ppt_h"/>
                                          </p:val>
                                        </p:tav>
                                      </p:tavLst>
                                    </p:anim>
                                    <p:anim calcmode="lin" valueType="num">
                                      <p:cBhvr>
                                        <p:cTn id="9" dur="1000" fill="hold"/>
                                        <p:tgtEl>
                                          <p:spTgt spid="962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62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920s frigidaire"/>
          <p:cNvPicPr>
            <a:picLocks noChangeAspect="1" noChangeArrowheads="1"/>
          </p:cNvPicPr>
          <p:nvPr/>
        </p:nvPicPr>
        <p:blipFill>
          <a:blip r:embed="rId2"/>
          <a:srcRect/>
          <a:stretch>
            <a:fillRect/>
          </a:stretch>
        </p:blipFill>
        <p:spPr bwMode="auto">
          <a:xfrm>
            <a:off x="1447800" y="533400"/>
            <a:ext cx="5708650" cy="6019800"/>
          </a:xfrm>
          <a:prstGeom prst="rect">
            <a:avLst/>
          </a:prstGeom>
          <a:noFill/>
          <a:ln w="9525">
            <a:noFill/>
            <a:miter lim="800000"/>
            <a:headEnd/>
            <a:tailEnd/>
          </a:ln>
        </p:spPr>
      </p:pic>
      <p:sp>
        <p:nvSpPr>
          <p:cNvPr id="52228" name="WordArt 4"/>
          <p:cNvSpPr>
            <a:spLocks noChangeArrowheads="1" noChangeShapeType="1" noTextEdit="1"/>
          </p:cNvSpPr>
          <p:nvPr/>
        </p:nvSpPr>
        <p:spPr bwMode="auto">
          <a:xfrm>
            <a:off x="6434138" y="3352800"/>
            <a:ext cx="2709862" cy="1185863"/>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DJ Hip"/>
              </a:rPr>
              <a:t>20s refrigerator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additive="base">
                                        <p:cTn id="13" dur="500" fill="hold"/>
                                        <p:tgtEl>
                                          <p:spTgt spid="52226"/>
                                        </p:tgtEl>
                                        <p:attrNameLst>
                                          <p:attrName>ppt_x</p:attrName>
                                        </p:attrNameLst>
                                      </p:cBhvr>
                                      <p:tavLst>
                                        <p:tav tm="0">
                                          <p:val>
                                            <p:strVal val="0-#ppt_w/2"/>
                                          </p:val>
                                        </p:tav>
                                        <p:tav tm="100000">
                                          <p:val>
                                            <p:strVal val="#ppt_x"/>
                                          </p:val>
                                        </p:tav>
                                      </p:tavLst>
                                    </p:anim>
                                    <p:anim calcmode="lin" valueType="num">
                                      <p:cBhvr additive="base">
                                        <p:cTn id="14" dur="500" fill="hold"/>
                                        <p:tgtEl>
                                          <p:spTgt spid="52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20s kitchen range"/>
          <p:cNvPicPr>
            <a:picLocks noChangeAspect="1" noChangeArrowheads="1"/>
          </p:cNvPicPr>
          <p:nvPr/>
        </p:nvPicPr>
        <p:blipFill>
          <a:blip r:embed="rId2"/>
          <a:srcRect/>
          <a:stretch>
            <a:fillRect/>
          </a:stretch>
        </p:blipFill>
        <p:spPr bwMode="auto">
          <a:xfrm>
            <a:off x="1168400" y="3581400"/>
            <a:ext cx="3114675" cy="3276600"/>
          </a:xfrm>
          <a:prstGeom prst="rect">
            <a:avLst/>
          </a:prstGeom>
          <a:noFill/>
          <a:ln w="9525">
            <a:noFill/>
            <a:miter lim="800000"/>
            <a:headEnd/>
            <a:tailEnd/>
          </a:ln>
        </p:spPr>
      </p:pic>
      <p:pic>
        <p:nvPicPr>
          <p:cNvPr id="51203" name="Picture 3" descr="highbrow living room 1920"/>
          <p:cNvPicPr>
            <a:picLocks noChangeAspect="1" noChangeArrowheads="1"/>
          </p:cNvPicPr>
          <p:nvPr/>
        </p:nvPicPr>
        <p:blipFill>
          <a:blip r:embed="rId3"/>
          <a:srcRect/>
          <a:stretch>
            <a:fillRect/>
          </a:stretch>
        </p:blipFill>
        <p:spPr bwMode="auto">
          <a:xfrm>
            <a:off x="1219200" y="417513"/>
            <a:ext cx="4572000" cy="2309812"/>
          </a:xfrm>
          <a:prstGeom prst="rect">
            <a:avLst/>
          </a:prstGeom>
          <a:noFill/>
          <a:ln w="9525">
            <a:noFill/>
            <a:miter lim="800000"/>
            <a:headEnd/>
            <a:tailEnd/>
          </a:ln>
        </p:spPr>
      </p:pic>
      <p:pic>
        <p:nvPicPr>
          <p:cNvPr id="51204" name="Picture 4" descr="20s living room"/>
          <p:cNvPicPr>
            <a:picLocks noChangeAspect="1" noChangeArrowheads="1"/>
          </p:cNvPicPr>
          <p:nvPr/>
        </p:nvPicPr>
        <p:blipFill>
          <a:blip r:embed="rId4"/>
          <a:srcRect/>
          <a:stretch>
            <a:fillRect/>
          </a:stretch>
        </p:blipFill>
        <p:spPr bwMode="auto">
          <a:xfrm>
            <a:off x="4343400" y="4116388"/>
            <a:ext cx="4800600" cy="2741612"/>
          </a:xfrm>
          <a:prstGeom prst="rect">
            <a:avLst/>
          </a:prstGeom>
          <a:noFill/>
          <a:ln w="9525">
            <a:noFill/>
            <a:miter lim="800000"/>
            <a:headEnd/>
            <a:tailEnd/>
          </a:ln>
        </p:spPr>
      </p:pic>
      <p:pic>
        <p:nvPicPr>
          <p:cNvPr id="51205" name="Picture 5" descr="popular two-story house 1920s"/>
          <p:cNvPicPr>
            <a:picLocks noChangeAspect="1" noChangeArrowheads="1"/>
          </p:cNvPicPr>
          <p:nvPr/>
        </p:nvPicPr>
        <p:blipFill>
          <a:blip r:embed="rId5"/>
          <a:srcRect/>
          <a:stretch>
            <a:fillRect/>
          </a:stretch>
        </p:blipFill>
        <p:spPr bwMode="auto">
          <a:xfrm>
            <a:off x="5943600" y="457200"/>
            <a:ext cx="3200400" cy="2124075"/>
          </a:xfrm>
          <a:prstGeom prst="rect">
            <a:avLst/>
          </a:prstGeom>
          <a:noFill/>
          <a:ln w="9525">
            <a:noFill/>
            <a:miter lim="800000"/>
            <a:headEnd/>
            <a:tailEnd/>
          </a:ln>
        </p:spPr>
      </p:pic>
      <p:sp>
        <p:nvSpPr>
          <p:cNvPr id="51206" name="WordArt 6" descr="Paper bag"/>
          <p:cNvSpPr>
            <a:spLocks noChangeArrowheads="1" noChangeShapeType="1" noTextEdit="1"/>
          </p:cNvSpPr>
          <p:nvPr/>
        </p:nvSpPr>
        <p:spPr bwMode="auto">
          <a:xfrm>
            <a:off x="3810000" y="2971800"/>
            <a:ext cx="2362200" cy="762000"/>
          </a:xfrm>
          <a:prstGeom prst="rect">
            <a:avLst/>
          </a:prstGeom>
        </p:spPr>
        <p:txBody>
          <a:bodyPr wrap="none" fromWordArt="1">
            <a:prstTxWarp prst="textPlain">
              <a:avLst>
                <a:gd name="adj" fmla="val 50000"/>
              </a:avLst>
            </a:prstTxWarp>
          </a:bodyPr>
          <a:lstStyle/>
          <a:p>
            <a:r>
              <a:rPr lang="en-US" sz="3600" kern="10">
                <a:ln w="9525">
                  <a:solidFill>
                    <a:srgbClr val="008000"/>
                  </a:solidFill>
                  <a:round/>
                  <a:headEnd/>
                  <a:tailEnd/>
                </a:ln>
                <a:blipFill dpi="0" rotWithShape="0">
                  <a:blip r:embed="rId6"/>
                  <a:srcRect/>
                  <a:tile tx="0" ty="0" sx="100000" sy="100000" flip="none" algn="tl"/>
                </a:blipFill>
                <a:effectLst>
                  <a:outerShdw dist="563972" dir="14049741" sx="125000" sy="125000" algn="tl" rotWithShape="0">
                    <a:srgbClr val="C7DFD3">
                      <a:alpha val="74997"/>
                    </a:srgbClr>
                  </a:outerShdw>
                </a:effectLst>
                <a:latin typeface="Times New Roman"/>
                <a:cs typeface="Times New Roman"/>
              </a:rPr>
              <a:t>20s Houses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additive="base">
                                        <p:cTn id="7" dur="500" fill="hold"/>
                                        <p:tgtEl>
                                          <p:spTgt spid="51206"/>
                                        </p:tgtEl>
                                        <p:attrNameLst>
                                          <p:attrName>ppt_x</p:attrName>
                                        </p:attrNameLst>
                                      </p:cBhvr>
                                      <p:tavLst>
                                        <p:tav tm="0">
                                          <p:val>
                                            <p:strVal val="0-#ppt_w/2"/>
                                          </p:val>
                                        </p:tav>
                                        <p:tav tm="100000">
                                          <p:val>
                                            <p:strVal val="#ppt_x"/>
                                          </p:val>
                                        </p:tav>
                                      </p:tavLst>
                                    </p:anim>
                                    <p:anim calcmode="lin" valueType="num">
                                      <p:cBhvr additive="base">
                                        <p:cTn id="8"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02"/>
                                        </p:tgtEl>
                                        <p:attrNameLst>
                                          <p:attrName>style.visibility</p:attrName>
                                        </p:attrNameLst>
                                      </p:cBhvr>
                                      <p:to>
                                        <p:strVal val="visible"/>
                                      </p:to>
                                    </p:set>
                                    <p:anim calcmode="lin" valueType="num">
                                      <p:cBhvr additive="base">
                                        <p:cTn id="13" dur="500" fill="hold"/>
                                        <p:tgtEl>
                                          <p:spTgt spid="51202"/>
                                        </p:tgtEl>
                                        <p:attrNameLst>
                                          <p:attrName>ppt_x</p:attrName>
                                        </p:attrNameLst>
                                      </p:cBhvr>
                                      <p:tavLst>
                                        <p:tav tm="0">
                                          <p:val>
                                            <p:strVal val="0-#ppt_w/2"/>
                                          </p:val>
                                        </p:tav>
                                        <p:tav tm="100000">
                                          <p:val>
                                            <p:strVal val="#ppt_x"/>
                                          </p:val>
                                        </p:tav>
                                      </p:tavLst>
                                    </p:anim>
                                    <p:anim calcmode="lin" valueType="num">
                                      <p:cBhvr additive="base">
                                        <p:cTn id="14"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03"/>
                                        </p:tgtEl>
                                        <p:attrNameLst>
                                          <p:attrName>style.visibility</p:attrName>
                                        </p:attrNameLst>
                                      </p:cBhvr>
                                      <p:to>
                                        <p:strVal val="visible"/>
                                      </p:to>
                                    </p:set>
                                    <p:anim calcmode="lin" valueType="num">
                                      <p:cBhvr additive="base">
                                        <p:cTn id="19" dur="500" fill="hold"/>
                                        <p:tgtEl>
                                          <p:spTgt spid="51203"/>
                                        </p:tgtEl>
                                        <p:attrNameLst>
                                          <p:attrName>ppt_x</p:attrName>
                                        </p:attrNameLst>
                                      </p:cBhvr>
                                      <p:tavLst>
                                        <p:tav tm="0">
                                          <p:val>
                                            <p:strVal val="0-#ppt_w/2"/>
                                          </p:val>
                                        </p:tav>
                                        <p:tav tm="100000">
                                          <p:val>
                                            <p:strVal val="#ppt_x"/>
                                          </p:val>
                                        </p:tav>
                                      </p:tavLst>
                                    </p:anim>
                                    <p:anim calcmode="lin" valueType="num">
                                      <p:cBhvr additive="base">
                                        <p:cTn id="20" dur="500" fill="hold"/>
                                        <p:tgtEl>
                                          <p:spTgt spid="512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204"/>
                                        </p:tgtEl>
                                        <p:attrNameLst>
                                          <p:attrName>style.visibility</p:attrName>
                                        </p:attrNameLst>
                                      </p:cBhvr>
                                      <p:to>
                                        <p:strVal val="visible"/>
                                      </p:to>
                                    </p:set>
                                    <p:anim calcmode="lin" valueType="num">
                                      <p:cBhvr additive="base">
                                        <p:cTn id="25" dur="500" fill="hold"/>
                                        <p:tgtEl>
                                          <p:spTgt spid="51204"/>
                                        </p:tgtEl>
                                        <p:attrNameLst>
                                          <p:attrName>ppt_x</p:attrName>
                                        </p:attrNameLst>
                                      </p:cBhvr>
                                      <p:tavLst>
                                        <p:tav tm="0">
                                          <p:val>
                                            <p:strVal val="0-#ppt_w/2"/>
                                          </p:val>
                                        </p:tav>
                                        <p:tav tm="100000">
                                          <p:val>
                                            <p:strVal val="#ppt_x"/>
                                          </p:val>
                                        </p:tav>
                                      </p:tavLst>
                                    </p:anim>
                                    <p:anim calcmode="lin" valueType="num">
                                      <p:cBhvr additive="base">
                                        <p:cTn id="26"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1205"/>
                                        </p:tgtEl>
                                        <p:attrNameLst>
                                          <p:attrName>style.visibility</p:attrName>
                                        </p:attrNameLst>
                                      </p:cBhvr>
                                      <p:to>
                                        <p:strVal val="visible"/>
                                      </p:to>
                                    </p:set>
                                    <p:anim calcmode="lin" valueType="num">
                                      <p:cBhvr additive="base">
                                        <p:cTn id="31" dur="500" fill="hold"/>
                                        <p:tgtEl>
                                          <p:spTgt spid="51205"/>
                                        </p:tgtEl>
                                        <p:attrNameLst>
                                          <p:attrName>ppt_x</p:attrName>
                                        </p:attrNameLst>
                                      </p:cBhvr>
                                      <p:tavLst>
                                        <p:tav tm="0">
                                          <p:val>
                                            <p:strVal val="0-#ppt_w/2"/>
                                          </p:val>
                                        </p:tav>
                                        <p:tav tm="100000">
                                          <p:val>
                                            <p:strVal val="#ppt_x"/>
                                          </p:val>
                                        </p:tav>
                                      </p:tavLst>
                                    </p:anim>
                                    <p:anim calcmode="lin" valueType="num">
                                      <p:cBhvr additive="base">
                                        <p:cTn id="32"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WordArt 2"/>
          <p:cNvSpPr>
            <a:spLocks noChangeArrowheads="1" noChangeShapeType="1" noTextEdit="1"/>
          </p:cNvSpPr>
          <p:nvPr/>
        </p:nvSpPr>
        <p:spPr bwMode="auto">
          <a:xfrm>
            <a:off x="1571625" y="2057400"/>
            <a:ext cx="7191375" cy="169545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DJ Hip"/>
              </a:rPr>
              <a:t>Major Events of the '20s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1000" fill="hold"/>
                                        <p:tgtEl>
                                          <p:spTgt spid="95234"/>
                                        </p:tgtEl>
                                        <p:attrNameLst>
                                          <p:attrName>ppt_w</p:attrName>
                                        </p:attrNameLst>
                                      </p:cBhvr>
                                      <p:tavLst>
                                        <p:tav tm="0">
                                          <p:val>
                                            <p:fltVal val="0"/>
                                          </p:val>
                                        </p:tav>
                                        <p:tav tm="100000">
                                          <p:val>
                                            <p:strVal val="#ppt_w"/>
                                          </p:val>
                                        </p:tav>
                                      </p:tavLst>
                                    </p:anim>
                                    <p:anim calcmode="lin" valueType="num">
                                      <p:cBhvr>
                                        <p:cTn id="8" dur="1000" fill="hold"/>
                                        <p:tgtEl>
                                          <p:spTgt spid="95234"/>
                                        </p:tgtEl>
                                        <p:attrNameLst>
                                          <p:attrName>ppt_h</p:attrName>
                                        </p:attrNameLst>
                                      </p:cBhvr>
                                      <p:tavLst>
                                        <p:tav tm="0">
                                          <p:val>
                                            <p:fltVal val="0"/>
                                          </p:val>
                                        </p:tav>
                                        <p:tav tm="100000">
                                          <p:val>
                                            <p:strVal val="#ppt_h"/>
                                          </p:val>
                                        </p:tav>
                                      </p:tavLst>
                                    </p:anim>
                                    <p:anim calcmode="lin" valueType="num">
                                      <p:cBhvr>
                                        <p:cTn id="9" dur="1000" fill="hold"/>
                                        <p:tgtEl>
                                          <p:spTgt spid="952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52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Pres"/>
          <p:cNvPicPr>
            <a:picLocks noChangeAspect="1" noChangeArrowheads="1"/>
          </p:cNvPicPr>
          <p:nvPr/>
        </p:nvPicPr>
        <p:blipFill>
          <a:blip r:embed="rId2"/>
          <a:srcRect/>
          <a:stretch>
            <a:fillRect/>
          </a:stretch>
        </p:blipFill>
        <p:spPr bwMode="auto">
          <a:xfrm>
            <a:off x="3962400" y="457200"/>
            <a:ext cx="3067050" cy="3810000"/>
          </a:xfrm>
          <a:prstGeom prst="rect">
            <a:avLst/>
          </a:prstGeom>
          <a:noFill/>
          <a:ln w="9525">
            <a:noFill/>
            <a:miter lim="800000"/>
            <a:headEnd/>
            <a:tailEnd/>
          </a:ln>
        </p:spPr>
      </p:pic>
      <p:sp>
        <p:nvSpPr>
          <p:cNvPr id="21507" name="WordArt 6"/>
          <p:cNvSpPr>
            <a:spLocks noChangeArrowheads="1" noChangeShapeType="1" noTextEdit="1"/>
          </p:cNvSpPr>
          <p:nvPr/>
        </p:nvSpPr>
        <p:spPr bwMode="auto">
          <a:xfrm>
            <a:off x="3200400" y="4495800"/>
            <a:ext cx="5057775" cy="5715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President Woodrow Wilson</a:t>
            </a:r>
          </a:p>
        </p:txBody>
      </p:sp>
      <p:sp>
        <p:nvSpPr>
          <p:cNvPr id="21508" name="Text Box 11"/>
          <p:cNvSpPr txBox="1">
            <a:spLocks noChangeArrowheads="1"/>
          </p:cNvSpPr>
          <p:nvPr/>
        </p:nvSpPr>
        <p:spPr bwMode="auto">
          <a:xfrm>
            <a:off x="1371600" y="3352800"/>
            <a:ext cx="2416175" cy="457200"/>
          </a:xfrm>
          <a:prstGeom prst="rect">
            <a:avLst/>
          </a:prstGeom>
          <a:noFill/>
          <a:ln w="9525">
            <a:noFill/>
            <a:miter lim="800000"/>
            <a:headEnd/>
            <a:tailEnd/>
          </a:ln>
        </p:spPr>
        <p:txBody>
          <a:bodyPr>
            <a:spAutoFit/>
          </a:bodyPr>
          <a:lstStyle/>
          <a:p>
            <a:pPr>
              <a:spcBef>
                <a:spcPct val="50000"/>
              </a:spcBef>
            </a:pPr>
            <a:r>
              <a:rPr lang="en-US" b="1"/>
              <a:t>1913-1921</a:t>
            </a:r>
          </a:p>
        </p:txBody>
      </p:sp>
      <p:sp>
        <p:nvSpPr>
          <p:cNvPr id="21509" name="Text Box 13"/>
          <p:cNvSpPr txBox="1">
            <a:spLocks noChangeArrowheads="1"/>
          </p:cNvSpPr>
          <p:nvPr/>
        </p:nvSpPr>
        <p:spPr bwMode="auto">
          <a:xfrm>
            <a:off x="1812925" y="6211888"/>
            <a:ext cx="2682875" cy="457200"/>
          </a:xfrm>
          <a:prstGeom prst="rect">
            <a:avLst/>
          </a:prstGeom>
          <a:noFill/>
          <a:ln w="9525">
            <a:noFill/>
            <a:miter lim="800000"/>
            <a:headEnd/>
            <a:tailEnd/>
          </a:ln>
        </p:spPr>
        <p:txBody>
          <a:bodyPr>
            <a:spAutoFit/>
          </a:bodyPr>
          <a:lstStyle/>
          <a:p>
            <a:r>
              <a:rPr lang="en-US"/>
              <a:t>1921 - 1923</a:t>
            </a:r>
          </a:p>
        </p:txBody>
      </p:sp>
      <p:sp>
        <p:nvSpPr>
          <p:cNvPr id="21510" name="Text Box 14"/>
          <p:cNvSpPr txBox="1">
            <a:spLocks noChangeArrowheads="1"/>
          </p:cNvSpPr>
          <p:nvPr/>
        </p:nvSpPr>
        <p:spPr bwMode="auto">
          <a:xfrm>
            <a:off x="4441825" y="6316663"/>
            <a:ext cx="3254375" cy="457200"/>
          </a:xfrm>
          <a:prstGeom prst="rect">
            <a:avLst/>
          </a:prstGeom>
          <a:noFill/>
          <a:ln w="9525">
            <a:noFill/>
            <a:miter lim="800000"/>
            <a:headEnd/>
            <a:tailEnd/>
          </a:ln>
        </p:spPr>
        <p:txBody>
          <a:bodyPr>
            <a:spAutoFit/>
          </a:bodyPr>
          <a:lstStyle/>
          <a:p>
            <a:pPr>
              <a:spcBef>
                <a:spcPct val="50000"/>
              </a:spcBef>
            </a:pPr>
            <a:r>
              <a:rPr lang="en-US"/>
              <a:t>Warren G. Harding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res"/>
          <p:cNvPicPr>
            <a:picLocks noChangeAspect="1" noChangeArrowheads="1"/>
          </p:cNvPicPr>
          <p:nvPr/>
        </p:nvPicPr>
        <p:blipFill>
          <a:blip r:embed="rId2"/>
          <a:srcRect/>
          <a:stretch>
            <a:fillRect/>
          </a:stretch>
        </p:blipFill>
        <p:spPr bwMode="auto">
          <a:xfrm>
            <a:off x="2760663" y="1981200"/>
            <a:ext cx="3740150" cy="4648200"/>
          </a:xfrm>
          <a:prstGeom prst="rect">
            <a:avLst/>
          </a:prstGeom>
          <a:noFill/>
          <a:ln w="9525">
            <a:noFill/>
            <a:miter lim="800000"/>
            <a:headEnd/>
            <a:tailEnd/>
          </a:ln>
        </p:spPr>
      </p:pic>
      <p:sp>
        <p:nvSpPr>
          <p:cNvPr id="22531" name="WordArt 3"/>
          <p:cNvSpPr>
            <a:spLocks noChangeArrowheads="1" noChangeShapeType="1" noTextEdit="1"/>
          </p:cNvSpPr>
          <p:nvPr/>
        </p:nvSpPr>
        <p:spPr bwMode="auto">
          <a:xfrm>
            <a:off x="4295775" y="914400"/>
            <a:ext cx="4848225" cy="5715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President Calvin Coolidge</a:t>
            </a:r>
          </a:p>
        </p:txBody>
      </p:sp>
      <p:sp>
        <p:nvSpPr>
          <p:cNvPr id="22532" name="Text Box 4"/>
          <p:cNvSpPr txBox="1">
            <a:spLocks noChangeArrowheads="1"/>
          </p:cNvSpPr>
          <p:nvPr/>
        </p:nvSpPr>
        <p:spPr bwMode="auto">
          <a:xfrm>
            <a:off x="5867400" y="1524000"/>
            <a:ext cx="1752600" cy="457200"/>
          </a:xfrm>
          <a:prstGeom prst="rect">
            <a:avLst/>
          </a:prstGeom>
          <a:noFill/>
          <a:ln w="9525">
            <a:noFill/>
            <a:miter lim="800000"/>
            <a:headEnd/>
            <a:tailEnd/>
          </a:ln>
        </p:spPr>
        <p:txBody>
          <a:bodyPr>
            <a:spAutoFit/>
          </a:bodyPr>
          <a:lstStyle/>
          <a:p>
            <a:pPr>
              <a:spcBef>
                <a:spcPct val="50000"/>
              </a:spcBef>
            </a:pPr>
            <a:r>
              <a:rPr lang="en-US" b="1"/>
              <a:t>1923-1929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res"/>
          <p:cNvPicPr>
            <a:picLocks noChangeAspect="1" noChangeArrowheads="1"/>
          </p:cNvPicPr>
          <p:nvPr/>
        </p:nvPicPr>
        <p:blipFill>
          <a:blip r:embed="rId2"/>
          <a:srcRect/>
          <a:stretch>
            <a:fillRect/>
          </a:stretch>
        </p:blipFill>
        <p:spPr bwMode="auto">
          <a:xfrm>
            <a:off x="1219200" y="990600"/>
            <a:ext cx="4511675" cy="5638800"/>
          </a:xfrm>
          <a:prstGeom prst="rect">
            <a:avLst/>
          </a:prstGeom>
          <a:noFill/>
          <a:ln w="9525">
            <a:noFill/>
            <a:miter lim="800000"/>
            <a:headEnd/>
            <a:tailEnd/>
          </a:ln>
        </p:spPr>
      </p:pic>
      <p:sp>
        <p:nvSpPr>
          <p:cNvPr id="23555" name="WordArt 3"/>
          <p:cNvSpPr>
            <a:spLocks noChangeArrowheads="1" noChangeShapeType="1" noTextEdit="1"/>
          </p:cNvSpPr>
          <p:nvPr/>
        </p:nvSpPr>
        <p:spPr bwMode="auto">
          <a:xfrm>
            <a:off x="5943600" y="2835275"/>
            <a:ext cx="3200400" cy="822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President Herbert Hoover</a:t>
            </a:r>
          </a:p>
        </p:txBody>
      </p:sp>
      <p:sp>
        <p:nvSpPr>
          <p:cNvPr id="23556" name="Text Box 4"/>
          <p:cNvSpPr txBox="1">
            <a:spLocks noChangeArrowheads="1"/>
          </p:cNvSpPr>
          <p:nvPr/>
        </p:nvSpPr>
        <p:spPr bwMode="auto">
          <a:xfrm>
            <a:off x="6194425" y="4640263"/>
            <a:ext cx="1120775" cy="1187450"/>
          </a:xfrm>
          <a:prstGeom prst="rect">
            <a:avLst/>
          </a:prstGeom>
          <a:noFill/>
          <a:ln w="9525">
            <a:noFill/>
            <a:miter lim="800000"/>
            <a:headEnd/>
            <a:tailEnd/>
          </a:ln>
        </p:spPr>
        <p:txBody>
          <a:bodyPr>
            <a:spAutoFit/>
          </a:bodyPr>
          <a:lstStyle/>
          <a:p>
            <a:pPr>
              <a:spcBef>
                <a:spcPct val="50000"/>
              </a:spcBef>
            </a:pPr>
            <a:r>
              <a:rPr lang="en-US"/>
              <a:t>     </a:t>
            </a:r>
            <a:r>
              <a:rPr lang="en-US" b="1"/>
              <a:t>1929-1933</a:t>
            </a:r>
          </a:p>
        </p:txBody>
      </p:sp>
      <p:sp>
        <p:nvSpPr>
          <p:cNvPr id="23557" name="Text Box 5"/>
          <p:cNvSpPr txBox="1">
            <a:spLocks noChangeArrowheads="1"/>
          </p:cNvSpPr>
          <p:nvPr/>
        </p:nvSpPr>
        <p:spPr bwMode="auto">
          <a:xfrm>
            <a:off x="6156325" y="4687888"/>
            <a:ext cx="1539875" cy="457200"/>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4"/>
          <p:cNvGrpSpPr>
            <a:grpSpLocks/>
          </p:cNvGrpSpPr>
          <p:nvPr/>
        </p:nvGrpSpPr>
        <p:grpSpPr bwMode="auto">
          <a:xfrm>
            <a:off x="1143000" y="1360488"/>
            <a:ext cx="6858000" cy="4138612"/>
            <a:chOff x="0" y="0"/>
            <a:chExt cx="4320" cy="2607"/>
          </a:xfrm>
        </p:grpSpPr>
        <p:sp>
          <p:nvSpPr>
            <p:cNvPr id="24579" name="Rectangle 2"/>
            <p:cNvSpPr>
              <a:spLocks noChangeArrowheads="1"/>
            </p:cNvSpPr>
            <p:nvPr/>
          </p:nvSpPr>
          <p:spPr bwMode="auto">
            <a:xfrm>
              <a:off x="0" y="0"/>
              <a:ext cx="4320" cy="0"/>
            </a:xfrm>
            <a:prstGeom prst="rect">
              <a:avLst/>
            </a:prstGeom>
            <a:noFill/>
            <a:ln w="9525">
              <a:noFill/>
              <a:miter lim="800000"/>
              <a:headEnd/>
              <a:tailEnd/>
            </a:ln>
          </p:spPr>
          <p:txBody>
            <a:bodyPr>
              <a:spAutoFit/>
            </a:bodyPr>
            <a:lstStyle/>
            <a:p>
              <a:endParaRPr lang="en-US"/>
            </a:p>
          </p:txBody>
        </p:sp>
        <p:sp>
          <p:nvSpPr>
            <p:cNvPr id="24580" name="Rectangle 3"/>
            <p:cNvSpPr>
              <a:spLocks noChangeArrowheads="1"/>
            </p:cNvSpPr>
            <p:nvPr/>
          </p:nvSpPr>
          <p:spPr bwMode="auto">
            <a:xfrm>
              <a:off x="0" y="0"/>
              <a:ext cx="4320" cy="2607"/>
            </a:xfrm>
            <a:prstGeom prst="rect">
              <a:avLst/>
            </a:prstGeom>
            <a:noFill/>
            <a:ln w="9525">
              <a:noFill/>
              <a:miter lim="800000"/>
              <a:headEnd/>
              <a:tailEnd/>
            </a:ln>
          </p:spPr>
          <p:txBody>
            <a:bodyPr/>
            <a:lstStyle/>
            <a:p>
              <a:pPr algn="l"/>
              <a:r>
                <a:rPr lang="en-US" sz="1200" b="1"/>
                <a:t>Charles Lindbergh Received The First Distinguished Flying Cross</a:t>
              </a:r>
              <a:br>
                <a:rPr lang="en-US" sz="1200" b="1"/>
              </a:br>
              <a:r>
                <a:rPr lang="en-US" sz="1200" b="1"/>
                <a:t>June 11, 1927</a:t>
              </a:r>
              <a:r>
                <a:rPr lang="en-US" sz="1400"/>
                <a:t> </a:t>
              </a:r>
              <a:br>
                <a:rPr lang="en-US" sz="1400"/>
              </a:br>
              <a:r>
                <a:rPr lang="en-US"/>
                <a:t>Today it may not seem very impressive to fly from New York to Paris, but the first time it happened, it was extraordinary! </a:t>
              </a:r>
            </a:p>
            <a:p>
              <a:pPr algn="l" eaLnBrk="0" hangingPunct="0"/>
              <a:r>
                <a:rPr lang="en-US"/>
                <a:t>The man who made that first solo trans-Atlantic flight was Charles Lindbergh. In May 1927, he flew his monoplane, </a:t>
              </a:r>
              <a:r>
                <a:rPr lang="en-US" i="1"/>
                <a:t>Spirit of St. Louis,</a:t>
              </a:r>
              <a:r>
                <a:rPr lang="en-US"/>
                <a:t> from New York to Paris, France. It took him thirty-three and a half hours to make the trip. </a:t>
              </a:r>
              <a:br>
                <a:rPr lang="en-US"/>
              </a:br>
              <a:endParaRPr lang="en-US"/>
            </a:p>
            <a:p>
              <a:pPr algn="l" eaLnBrk="0" hangingPunct="0"/>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lashofculturesindex2"/>
          <p:cNvPicPr>
            <a:picLocks noChangeAspect="1" noChangeArrowheads="1"/>
          </p:cNvPicPr>
          <p:nvPr/>
        </p:nvPicPr>
        <p:blipFill>
          <a:blip r:embed="rId2"/>
          <a:srcRect/>
          <a:stretch>
            <a:fillRect/>
          </a:stretch>
        </p:blipFill>
        <p:spPr bwMode="auto">
          <a:xfrm>
            <a:off x="1447800" y="723900"/>
            <a:ext cx="6781800" cy="587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ppt_w</p:attrName>
                                        </p:attrNameLst>
                                      </p:cBhvr>
                                      <p:tavLst>
                                        <p:tav tm="0">
                                          <p:val>
                                            <p:fltVal val="0"/>
                                          </p:val>
                                        </p:tav>
                                        <p:tav tm="100000">
                                          <p:val>
                                            <p:strVal val="#ppt_w"/>
                                          </p:val>
                                        </p:tav>
                                      </p:tavLst>
                                    </p:anim>
                                    <p:anim calcmode="lin" valueType="num">
                                      <p:cBhvr>
                                        <p:cTn id="8" dur="1000" fill="hold"/>
                                        <p:tgtEl>
                                          <p:spTgt spid="90114"/>
                                        </p:tgtEl>
                                        <p:attrNameLst>
                                          <p:attrName>ppt_h</p:attrName>
                                        </p:attrNameLst>
                                      </p:cBhvr>
                                      <p:tavLst>
                                        <p:tav tm="0">
                                          <p:val>
                                            <p:fltVal val="0"/>
                                          </p:val>
                                        </p:tav>
                                        <p:tav tm="100000">
                                          <p:val>
                                            <p:strVal val="#ppt_h"/>
                                          </p:val>
                                        </p:tav>
                                      </p:tavLst>
                                    </p:anim>
                                    <p:anim calcmode="lin" valueType="num">
                                      <p:cBhvr>
                                        <p:cTn id="9" dur="1000" fill="hold"/>
                                        <p:tgtEl>
                                          <p:spTgt spid="901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01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Lindbergh &amp; wife 1927"/>
          <p:cNvPicPr>
            <a:picLocks noChangeAspect="1" noChangeArrowheads="1"/>
          </p:cNvPicPr>
          <p:nvPr/>
        </p:nvPicPr>
        <p:blipFill>
          <a:blip r:embed="rId2"/>
          <a:srcRect/>
          <a:stretch>
            <a:fillRect/>
          </a:stretch>
        </p:blipFill>
        <p:spPr bwMode="auto">
          <a:xfrm>
            <a:off x="4495800" y="457200"/>
            <a:ext cx="4648200" cy="3649663"/>
          </a:xfrm>
          <a:prstGeom prst="rect">
            <a:avLst/>
          </a:prstGeom>
          <a:noFill/>
          <a:ln w="9525">
            <a:noFill/>
            <a:miter lim="800000"/>
            <a:headEnd/>
            <a:tailEnd/>
          </a:ln>
        </p:spPr>
      </p:pic>
      <p:pic>
        <p:nvPicPr>
          <p:cNvPr id="62467" name="Picture 3" descr="the Spirit of St"/>
          <p:cNvPicPr>
            <a:picLocks noChangeAspect="1" noChangeArrowheads="1"/>
          </p:cNvPicPr>
          <p:nvPr/>
        </p:nvPicPr>
        <p:blipFill>
          <a:blip r:embed="rId3"/>
          <a:srcRect/>
          <a:stretch>
            <a:fillRect/>
          </a:stretch>
        </p:blipFill>
        <p:spPr bwMode="auto">
          <a:xfrm>
            <a:off x="1295400" y="3352800"/>
            <a:ext cx="4171950" cy="3360738"/>
          </a:xfrm>
          <a:prstGeom prst="rect">
            <a:avLst/>
          </a:prstGeom>
          <a:noFill/>
          <a:ln w="9525">
            <a:noFill/>
            <a:miter lim="800000"/>
            <a:headEnd/>
            <a:tailEnd/>
          </a:ln>
        </p:spPr>
      </p:pic>
      <p:sp>
        <p:nvSpPr>
          <p:cNvPr id="62468" name="WordArt 4"/>
          <p:cNvSpPr>
            <a:spLocks noChangeArrowheads="1" noChangeShapeType="1" noTextEdit="1"/>
          </p:cNvSpPr>
          <p:nvPr/>
        </p:nvSpPr>
        <p:spPr bwMode="auto">
          <a:xfrm>
            <a:off x="2819400" y="4953000"/>
            <a:ext cx="5648325" cy="1546225"/>
          </a:xfrm>
          <a:prstGeom prst="rect">
            <a:avLst/>
          </a:prstGeom>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339966"/>
              </a:extrusionClr>
            </a:sp3d>
          </a:bodyPr>
          <a:lstStyle/>
          <a:p>
            <a:r>
              <a:rPr lang="en-US" sz="3600" kern="10">
                <a:ln w="9525">
                  <a:round/>
                  <a:headEnd/>
                  <a:tailEnd/>
                </a:ln>
                <a:solidFill>
                  <a:srgbClr val="339966"/>
                </a:solidFill>
                <a:latin typeface="Times New Roman"/>
                <a:cs typeface="Times New Roman"/>
              </a:rPr>
              <a:t>Charles Lindberg</a:t>
            </a:r>
          </a:p>
        </p:txBody>
      </p:sp>
      <p:sp>
        <p:nvSpPr>
          <p:cNvPr id="25605" name="Text Box 5"/>
          <p:cNvSpPr txBox="1">
            <a:spLocks noChangeArrowheads="1"/>
          </p:cNvSpPr>
          <p:nvPr/>
        </p:nvSpPr>
        <p:spPr bwMode="auto">
          <a:xfrm>
            <a:off x="1584325" y="877888"/>
            <a:ext cx="2606675" cy="822325"/>
          </a:xfrm>
          <a:prstGeom prst="rect">
            <a:avLst/>
          </a:prstGeom>
          <a:noFill/>
          <a:ln w="9525">
            <a:noFill/>
            <a:miter lim="800000"/>
            <a:headEnd/>
            <a:tailEnd/>
          </a:ln>
        </p:spPr>
        <p:txBody>
          <a:bodyPr>
            <a:spAutoFit/>
          </a:bodyPr>
          <a:lstStyle/>
          <a:p>
            <a:r>
              <a:rPr lang="en-US" b="1"/>
              <a:t>33 ½ hrs. from N.Y. to Paris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0-#ppt_w/2"/>
                                          </p:val>
                                        </p:tav>
                                        <p:tav tm="100000">
                                          <p:val>
                                            <p:strVal val="#ppt_x"/>
                                          </p:val>
                                        </p:tav>
                                      </p:tavLst>
                                    </p:anim>
                                    <p:anim calcmode="lin" valueType="num">
                                      <p:cBhvr additive="base">
                                        <p:cTn id="8" dur="500" fill="hold"/>
                                        <p:tgtEl>
                                          <p:spTgt spid="624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2467"/>
                                        </p:tgtEl>
                                        <p:attrNameLst>
                                          <p:attrName>style.visibility</p:attrName>
                                        </p:attrNameLst>
                                      </p:cBhvr>
                                      <p:to>
                                        <p:strVal val="visible"/>
                                      </p:to>
                                    </p:set>
                                    <p:anim calcmode="lin" valueType="num">
                                      <p:cBhvr additive="base">
                                        <p:cTn id="13" dur="500" fill="hold"/>
                                        <p:tgtEl>
                                          <p:spTgt spid="62467"/>
                                        </p:tgtEl>
                                        <p:attrNameLst>
                                          <p:attrName>ppt_x</p:attrName>
                                        </p:attrNameLst>
                                      </p:cBhvr>
                                      <p:tavLst>
                                        <p:tav tm="0">
                                          <p:val>
                                            <p:strVal val="0-#ppt_w/2"/>
                                          </p:val>
                                        </p:tav>
                                        <p:tav tm="100000">
                                          <p:val>
                                            <p:strVal val="#ppt_x"/>
                                          </p:val>
                                        </p:tav>
                                      </p:tavLst>
                                    </p:anim>
                                    <p:anim calcmode="lin" valueType="num">
                                      <p:cBhvr additive="base">
                                        <p:cTn id="14" dur="500" fill="hold"/>
                                        <p:tgtEl>
                                          <p:spTgt spid="6246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62468"/>
                                        </p:tgtEl>
                                        <p:attrNameLst>
                                          <p:attrName>style.visibility</p:attrName>
                                        </p:attrNameLst>
                                      </p:cBhvr>
                                      <p:to>
                                        <p:strVal val="visible"/>
                                      </p:to>
                                    </p:set>
                                    <p:anim calcmode="lin" valueType="num">
                                      <p:cBhvr additive="base">
                                        <p:cTn id="18" dur="500" fill="hold"/>
                                        <p:tgtEl>
                                          <p:spTgt spid="62468"/>
                                        </p:tgtEl>
                                        <p:attrNameLst>
                                          <p:attrName>ppt_x</p:attrName>
                                        </p:attrNameLst>
                                      </p:cBhvr>
                                      <p:tavLst>
                                        <p:tav tm="0">
                                          <p:val>
                                            <p:strVal val="0-#ppt_w/2"/>
                                          </p:val>
                                        </p:tav>
                                        <p:tav tm="100000">
                                          <p:val>
                                            <p:strVal val="#ppt_x"/>
                                          </p:val>
                                        </p:tav>
                                      </p:tavLst>
                                    </p:anim>
                                    <p:anim calcmode="lin" valueType="num">
                                      <p:cBhvr additive="base">
                                        <p:cTn id="19" dur="500" fill="hold"/>
                                        <p:tgtEl>
                                          <p:spTgt spid="624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4"/>
          <p:cNvGrpSpPr>
            <a:grpSpLocks/>
          </p:cNvGrpSpPr>
          <p:nvPr/>
        </p:nvGrpSpPr>
        <p:grpSpPr bwMode="auto">
          <a:xfrm>
            <a:off x="1524000" y="1524000"/>
            <a:ext cx="7620000" cy="4953000"/>
            <a:chOff x="0" y="0"/>
            <a:chExt cx="4320" cy="2818"/>
          </a:xfrm>
        </p:grpSpPr>
        <p:sp>
          <p:nvSpPr>
            <p:cNvPr id="26627" name="Rectangle 2"/>
            <p:cNvSpPr>
              <a:spLocks noChangeArrowheads="1"/>
            </p:cNvSpPr>
            <p:nvPr/>
          </p:nvSpPr>
          <p:spPr bwMode="auto">
            <a:xfrm>
              <a:off x="0" y="0"/>
              <a:ext cx="4320" cy="0"/>
            </a:xfrm>
            <a:prstGeom prst="rect">
              <a:avLst/>
            </a:prstGeom>
            <a:noFill/>
            <a:ln w="9525">
              <a:noFill/>
              <a:miter lim="800000"/>
              <a:headEnd/>
              <a:tailEnd/>
            </a:ln>
          </p:spPr>
          <p:txBody>
            <a:bodyPr>
              <a:spAutoFit/>
            </a:bodyPr>
            <a:lstStyle/>
            <a:p>
              <a:endParaRPr lang="en-US"/>
            </a:p>
          </p:txBody>
        </p:sp>
        <p:sp>
          <p:nvSpPr>
            <p:cNvPr id="26628" name="Rectangle 3"/>
            <p:cNvSpPr>
              <a:spLocks noChangeArrowheads="1"/>
            </p:cNvSpPr>
            <p:nvPr/>
          </p:nvSpPr>
          <p:spPr bwMode="auto">
            <a:xfrm>
              <a:off x="0" y="0"/>
              <a:ext cx="4320" cy="2818"/>
            </a:xfrm>
            <a:prstGeom prst="rect">
              <a:avLst/>
            </a:prstGeom>
            <a:noFill/>
            <a:ln w="9525">
              <a:noFill/>
              <a:miter lim="800000"/>
              <a:headEnd/>
              <a:tailEnd/>
            </a:ln>
          </p:spPr>
          <p:txBody>
            <a:bodyPr/>
            <a:lstStyle/>
            <a:p>
              <a:pPr algn="l"/>
              <a:r>
                <a:rPr lang="en-US"/>
                <a:t>Lots of people are fascinated by the idea of human flight. Did you know that eight years after Lindbergh's trip, Amelia Earhart became the first person to complete an even longer flight from Hawaii to California? (She later apparently died in a mysterious plane crash as she attempted to fly around the world in 1937.) Today, some people fly across the country for work and return home on the same day. Do you think that someday we'll make the same sort of trips into space? </a:t>
              </a:r>
              <a:br>
                <a:rPr lang="en-US"/>
              </a:br>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melia Earhart"/>
          <p:cNvPicPr>
            <a:picLocks noChangeAspect="1" noChangeArrowheads="1"/>
          </p:cNvPicPr>
          <p:nvPr/>
        </p:nvPicPr>
        <p:blipFill>
          <a:blip r:embed="rId2"/>
          <a:srcRect/>
          <a:stretch>
            <a:fillRect/>
          </a:stretch>
        </p:blipFill>
        <p:spPr bwMode="auto">
          <a:xfrm>
            <a:off x="2490788" y="709613"/>
            <a:ext cx="4162425" cy="5438775"/>
          </a:xfrm>
          <a:prstGeom prst="rect">
            <a:avLst/>
          </a:prstGeom>
          <a:noFill/>
          <a:ln w="9525">
            <a:noFill/>
            <a:miter lim="800000"/>
            <a:headEnd/>
            <a:tailEnd/>
          </a:ln>
        </p:spPr>
      </p:pic>
      <p:sp>
        <p:nvSpPr>
          <p:cNvPr id="54275" name="WordArt 3"/>
          <p:cNvSpPr>
            <a:spLocks noChangeArrowheads="1" noChangeShapeType="1" noTextEdit="1"/>
          </p:cNvSpPr>
          <p:nvPr/>
        </p:nvSpPr>
        <p:spPr bwMode="auto">
          <a:xfrm>
            <a:off x="3352800" y="5867400"/>
            <a:ext cx="2724150" cy="657225"/>
          </a:xfrm>
          <a:prstGeom prst="rect">
            <a:avLst/>
          </a:prstGeom>
        </p:spPr>
        <p:txBody>
          <a:bodyPr wrap="none" fromWordArt="1">
            <a:prstTxWarp prst="textDoubleWave1">
              <a:avLst>
                <a:gd name="adj1" fmla="val 6500"/>
                <a:gd name="adj2" fmla="val 0"/>
              </a:avLst>
            </a:prstTxWarp>
          </a:bodyPr>
          <a:lstStyle/>
          <a:p>
            <a:r>
              <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latin typeface="Impact"/>
              </a:rPr>
              <a:t>Amelia Earhart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gtEl>
                                        <p:attrNameLst>
                                          <p:attrName>style.visibility</p:attrName>
                                        </p:attrNameLst>
                                      </p:cBhvr>
                                      <p:to>
                                        <p:strVal val="visible"/>
                                      </p:to>
                                    </p:set>
                                    <p:anim calcmode="lin" valueType="num">
                                      <p:cBhvr additive="base">
                                        <p:cTn id="13" dur="500" fill="hold"/>
                                        <p:tgtEl>
                                          <p:spTgt spid="54275"/>
                                        </p:tgtEl>
                                        <p:attrNameLst>
                                          <p:attrName>ppt_x</p:attrName>
                                        </p:attrNameLst>
                                      </p:cBhvr>
                                      <p:tavLst>
                                        <p:tav tm="0">
                                          <p:val>
                                            <p:strVal val="0-#ppt_w/2"/>
                                          </p:val>
                                        </p:tav>
                                        <p:tav tm="100000">
                                          <p:val>
                                            <p:strVal val="#ppt_x"/>
                                          </p:val>
                                        </p:tav>
                                      </p:tavLst>
                                    </p:anim>
                                    <p:anim calcmode="lin" valueType="num">
                                      <p:cBhvr additive="base">
                                        <p:cTn id="14"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143000" y="812800"/>
            <a:ext cx="6858000" cy="5233988"/>
            <a:chOff x="0" y="0"/>
            <a:chExt cx="4320" cy="3297"/>
          </a:xfrm>
        </p:grpSpPr>
        <p:sp>
          <p:nvSpPr>
            <p:cNvPr id="28675" name="Rectangle 2"/>
            <p:cNvSpPr>
              <a:spLocks noChangeArrowheads="1"/>
            </p:cNvSpPr>
            <p:nvPr/>
          </p:nvSpPr>
          <p:spPr bwMode="auto">
            <a:xfrm>
              <a:off x="0" y="0"/>
              <a:ext cx="4320" cy="0"/>
            </a:xfrm>
            <a:prstGeom prst="rect">
              <a:avLst/>
            </a:prstGeom>
            <a:noFill/>
            <a:ln w="9525">
              <a:noFill/>
              <a:miter lim="800000"/>
              <a:headEnd/>
              <a:tailEnd/>
            </a:ln>
          </p:spPr>
          <p:txBody>
            <a:bodyPr>
              <a:spAutoFit/>
            </a:bodyPr>
            <a:lstStyle/>
            <a:p>
              <a:endParaRPr lang="en-US"/>
            </a:p>
          </p:txBody>
        </p:sp>
        <p:sp>
          <p:nvSpPr>
            <p:cNvPr id="28676" name="Rectangle 3"/>
            <p:cNvSpPr>
              <a:spLocks noChangeArrowheads="1"/>
            </p:cNvSpPr>
            <p:nvPr/>
          </p:nvSpPr>
          <p:spPr bwMode="auto">
            <a:xfrm>
              <a:off x="0" y="0"/>
              <a:ext cx="4320" cy="3297"/>
            </a:xfrm>
            <a:prstGeom prst="rect">
              <a:avLst/>
            </a:prstGeom>
            <a:noFill/>
            <a:ln w="9525">
              <a:noFill/>
              <a:miter lim="800000"/>
              <a:headEnd/>
              <a:tailEnd/>
            </a:ln>
          </p:spPr>
          <p:txBody>
            <a:bodyPr/>
            <a:lstStyle/>
            <a:p>
              <a:pPr algn="l"/>
              <a:r>
                <a:rPr lang="en-US" sz="1200" b="1"/>
                <a:t>Ten Suffragists Arrested While Picketing at the White House</a:t>
              </a:r>
              <a:br>
                <a:rPr lang="en-US" sz="1200" b="1"/>
              </a:br>
              <a:r>
                <a:rPr lang="en-US" sz="1200" b="1"/>
                <a:t>August 28, 1917</a:t>
              </a:r>
              <a:r>
                <a:rPr lang="en-US" sz="1400"/>
                <a:t> </a:t>
              </a:r>
              <a:br>
                <a:rPr lang="en-US" sz="1400"/>
              </a:br>
              <a:r>
                <a:rPr lang="en-US"/>
                <a:t>Between June and November 1917, 218 protestors from 26 states were arrested and charged with "obstructing sidewalk traffic" outside the White House gates. During that time, messages on the picket signs became more demanding. The women took advantage of the United States' entry into World War I on April 6. When Russian envoys came through Washington, posters proclaimed that the United States was a democracy in name only. Bystanders erupted in violence. What was the suffragists' next move? </a:t>
              </a:r>
              <a:br>
                <a:rPr lang="en-US"/>
              </a:br>
              <a:endParaRPr lang="en-US">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2681288" y="1676400"/>
            <a:ext cx="5548312" cy="2395538"/>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DJ Hip"/>
              </a:rPr>
              <a:t>Women take a stand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Women march for right to vote 1912"/>
          <p:cNvPicPr>
            <a:picLocks noChangeAspect="1" noChangeArrowheads="1"/>
          </p:cNvPicPr>
          <p:nvPr/>
        </p:nvPicPr>
        <p:blipFill>
          <a:blip r:embed="rId2"/>
          <a:srcRect/>
          <a:stretch>
            <a:fillRect/>
          </a:stretch>
        </p:blipFill>
        <p:spPr bwMode="auto">
          <a:xfrm>
            <a:off x="1219200" y="661988"/>
            <a:ext cx="7353300" cy="5083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0-#ppt_w/2"/>
                                          </p:val>
                                        </p:tav>
                                        <p:tav tm="100000">
                                          <p:val>
                                            <p:strVal val="#ppt_x"/>
                                          </p:val>
                                        </p:tav>
                                      </p:tavLst>
                                    </p:anim>
                                    <p:anim calcmode="lin" valueType="num">
                                      <p:cBhvr additive="base">
                                        <p:cTn id="8" dur="500" fill="hold"/>
                                        <p:tgtEl>
                                          <p:spTgt spid="716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Paul for women's suffrage"/>
          <p:cNvPicPr>
            <a:picLocks noChangeAspect="1" noChangeArrowheads="1"/>
          </p:cNvPicPr>
          <p:nvPr/>
        </p:nvPicPr>
        <p:blipFill>
          <a:blip r:embed="rId2"/>
          <a:srcRect/>
          <a:stretch>
            <a:fillRect/>
          </a:stretch>
        </p:blipFill>
        <p:spPr bwMode="auto">
          <a:xfrm>
            <a:off x="2662238" y="666750"/>
            <a:ext cx="3819525" cy="552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0-#ppt_w/2"/>
                                          </p:val>
                                        </p:tav>
                                        <p:tav tm="100000">
                                          <p:val>
                                            <p:strVal val="#ppt_x"/>
                                          </p:val>
                                        </p:tav>
                                      </p:tavLst>
                                    </p:anim>
                                    <p:anim calcmode="lin" valueType="num">
                                      <p:cBhvr additive="base">
                                        <p:cTn id="8" dur="500" fill="hold"/>
                                        <p:tgtEl>
                                          <p:spTgt spid="65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9th Amendment Women Vote"/>
          <p:cNvPicPr>
            <a:picLocks noChangeAspect="1" noChangeArrowheads="1"/>
          </p:cNvPicPr>
          <p:nvPr/>
        </p:nvPicPr>
        <p:blipFill>
          <a:blip r:embed="rId2"/>
          <a:srcRect/>
          <a:stretch>
            <a:fillRect/>
          </a:stretch>
        </p:blipFill>
        <p:spPr bwMode="auto">
          <a:xfrm>
            <a:off x="1376363" y="838200"/>
            <a:ext cx="7304087" cy="5754688"/>
          </a:xfrm>
          <a:prstGeom prst="rect">
            <a:avLst/>
          </a:prstGeom>
          <a:noFill/>
          <a:ln w="9525">
            <a:noFill/>
            <a:miter lim="800000"/>
            <a:headEnd/>
            <a:tailEnd/>
          </a:ln>
        </p:spPr>
      </p:pic>
      <p:sp>
        <p:nvSpPr>
          <p:cNvPr id="50179" name="WordArt 3"/>
          <p:cNvSpPr>
            <a:spLocks noChangeArrowheads="1" noChangeShapeType="1" noTextEdit="1"/>
          </p:cNvSpPr>
          <p:nvPr/>
        </p:nvSpPr>
        <p:spPr bwMode="auto">
          <a:xfrm>
            <a:off x="519113" y="685800"/>
            <a:ext cx="7862887" cy="4572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a:rPr>
              <a:t>Signing the 19th Amendment for Women's Suffrage</a:t>
            </a:r>
          </a:p>
        </p:txBody>
      </p:sp>
      <p:sp>
        <p:nvSpPr>
          <p:cNvPr id="32772" name="WordArt 4"/>
          <p:cNvSpPr>
            <a:spLocks noChangeArrowheads="1" noChangeShapeType="1" noTextEdit="1"/>
          </p:cNvSpPr>
          <p:nvPr/>
        </p:nvSpPr>
        <p:spPr bwMode="auto">
          <a:xfrm>
            <a:off x="6934200" y="1371600"/>
            <a:ext cx="1219200" cy="647700"/>
          </a:xfrm>
          <a:prstGeom prst="rect">
            <a:avLst/>
          </a:prstGeom>
        </p:spPr>
        <p:txBody>
          <a:bodyPr wrap="none" fromWordArt="1">
            <a:prstTxWarp prst="textPlain">
              <a:avLst>
                <a:gd name="adj" fmla="val 50000"/>
              </a:avLst>
            </a:prstTxWarp>
          </a:bodyPr>
          <a:lstStyle/>
          <a:p>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4997"/>
                    </a:srgbClr>
                  </a:outerShdw>
                </a:effectLst>
                <a:latin typeface="Arial Black"/>
              </a:rPr>
              <a:t>1920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randombar(horizontal)">
                                      <p:cBhvr>
                                        <p:cTn id="7" dur="500"/>
                                        <p:tgtEl>
                                          <p:spTgt spid="501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178"/>
                                        </p:tgtEl>
                                        <p:attrNameLst>
                                          <p:attrName>style.visibility</p:attrName>
                                        </p:attrNameLst>
                                      </p:cBhvr>
                                      <p:to>
                                        <p:strVal val="visible"/>
                                      </p:to>
                                    </p:set>
                                    <p:anim calcmode="lin" valueType="num">
                                      <p:cBhvr additive="base">
                                        <p:cTn id="12" dur="500" fill="hold"/>
                                        <p:tgtEl>
                                          <p:spTgt spid="50178"/>
                                        </p:tgtEl>
                                        <p:attrNameLst>
                                          <p:attrName>ppt_x</p:attrName>
                                        </p:attrNameLst>
                                      </p:cBhvr>
                                      <p:tavLst>
                                        <p:tav tm="0">
                                          <p:val>
                                            <p:strVal val="0-#ppt_w/2"/>
                                          </p:val>
                                        </p:tav>
                                        <p:tav tm="100000">
                                          <p:val>
                                            <p:strVal val="#ppt_x"/>
                                          </p:val>
                                        </p:tav>
                                      </p:tavLst>
                                    </p:anim>
                                    <p:anim calcmode="lin" valueType="num">
                                      <p:cBhvr additive="base">
                                        <p:cTn id="13"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Grp="1" noChangeAspect="1" noChangeArrowheads="1"/>
          </p:cNvPicPr>
          <p:nvPr>
            <p:ph type="clipArt" sz="half" idx="1"/>
          </p:nvPr>
        </p:nvPicPr>
        <p:blipFill>
          <a:blip r:embed="rId2"/>
          <a:srcRect/>
          <a:stretch>
            <a:fillRect/>
          </a:stretch>
        </p:blipFill>
        <p:spPr>
          <a:xfrm>
            <a:off x="2095500" y="3016250"/>
            <a:ext cx="2133600" cy="2044700"/>
          </a:xfrm>
          <a:noFill/>
        </p:spPr>
      </p:pic>
      <p:sp>
        <p:nvSpPr>
          <p:cNvPr id="106500" name="Rectangle 4"/>
          <p:cNvSpPr>
            <a:spLocks noGrp="1" noChangeArrowheads="1"/>
          </p:cNvSpPr>
          <p:nvPr>
            <p:ph type="body" sz="half" idx="2"/>
          </p:nvPr>
        </p:nvSpPr>
        <p:spPr>
          <a:xfrm>
            <a:off x="5334000" y="1143000"/>
            <a:ext cx="3810000" cy="4114800"/>
          </a:xfrm>
        </p:spPr>
        <p:txBody>
          <a:bodyPr>
            <a:normAutofit fontScale="92500" lnSpcReduction="10000"/>
          </a:bodyPr>
          <a:lstStyle/>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Women voted like men</a:t>
            </a:r>
          </a:p>
          <a:p>
            <a:pPr marL="868680" lvl="1" indent="-283464" fontAlgn="auto">
              <a:lnSpc>
                <a:spcPct val="90000"/>
              </a:lnSpc>
              <a:spcAft>
                <a:spcPts val="0"/>
              </a:spcAft>
              <a:buFont typeface="Wingdings 2"/>
              <a:buChar char=""/>
              <a:defRPr/>
            </a:pPr>
            <a:r>
              <a:rPr lang="en-US" sz="3200" b="1" smtClean="0">
                <a:latin typeface="Times New Roman" pitchFamily="18" charset="0"/>
              </a:rPr>
              <a:t>Only 35% voted</a:t>
            </a:r>
          </a:p>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Lack of interest</a:t>
            </a:r>
          </a:p>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Family pressure</a:t>
            </a:r>
          </a:p>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Support</a:t>
            </a:r>
          </a:p>
          <a:p>
            <a:pPr marL="548640" indent="-411480" fontAlgn="auto">
              <a:lnSpc>
                <a:spcPct val="90000"/>
              </a:lnSpc>
              <a:spcAft>
                <a:spcPts val="0"/>
              </a:spcAft>
              <a:buClr>
                <a:schemeClr val="tx1">
                  <a:shade val="95000"/>
                </a:schemeClr>
              </a:buClr>
              <a:buFont typeface="Wingdings 2"/>
              <a:buChar char=""/>
              <a:defRPr/>
            </a:pPr>
            <a:r>
              <a:rPr lang="en-US" b="1" smtClean="0">
                <a:latin typeface="Times New Roman" pitchFamily="18" charset="0"/>
              </a:rPr>
              <a:t>Only in local elections women’s votes differed from men’s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5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omenworking"/>
          <p:cNvPicPr>
            <a:picLocks noChangeAspect="1" noChangeArrowheads="1"/>
          </p:cNvPicPr>
          <p:nvPr/>
        </p:nvPicPr>
        <p:blipFill>
          <a:blip r:embed="rId2"/>
          <a:srcRect/>
          <a:stretch>
            <a:fillRect/>
          </a:stretch>
        </p:blipFill>
        <p:spPr bwMode="auto">
          <a:xfrm>
            <a:off x="1219200" y="639763"/>
            <a:ext cx="7467600" cy="6210300"/>
          </a:xfrm>
          <a:prstGeom prst="rect">
            <a:avLst/>
          </a:prstGeom>
          <a:noFill/>
          <a:ln w="9525">
            <a:noFill/>
            <a:miter lim="800000"/>
            <a:headEnd/>
            <a:tailEnd/>
          </a:ln>
        </p:spPr>
      </p:pic>
      <p:sp>
        <p:nvSpPr>
          <p:cNvPr id="91139" name="WordArt 3"/>
          <p:cNvSpPr>
            <a:spLocks noChangeArrowheads="1" noChangeShapeType="1" noTextEdit="1"/>
          </p:cNvSpPr>
          <p:nvPr/>
        </p:nvSpPr>
        <p:spPr bwMode="auto">
          <a:xfrm>
            <a:off x="2590800" y="990600"/>
            <a:ext cx="4000500"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a:rPr>
              <a:t>Women Went to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additive="base">
                                        <p:cTn id="7" dur="500" fill="hold"/>
                                        <p:tgtEl>
                                          <p:spTgt spid="91139"/>
                                        </p:tgtEl>
                                        <p:attrNameLst>
                                          <p:attrName>ppt_x</p:attrName>
                                        </p:attrNameLst>
                                      </p:cBhvr>
                                      <p:tavLst>
                                        <p:tav tm="0">
                                          <p:val>
                                            <p:strVal val="0-#ppt_w/2"/>
                                          </p:val>
                                        </p:tav>
                                        <p:tav tm="100000">
                                          <p:val>
                                            <p:strVal val="#ppt_x"/>
                                          </p:val>
                                        </p:tav>
                                      </p:tavLst>
                                    </p:anim>
                                    <p:anim calcmode="lin" valueType="num">
                                      <p:cBhvr additive="base">
                                        <p:cTn id="8" dur="500" fill="hold"/>
                                        <p:tgtEl>
                                          <p:spTgt spid="911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1138"/>
                                        </p:tgtEl>
                                        <p:attrNameLst>
                                          <p:attrName>style.visibility</p:attrName>
                                        </p:attrNameLst>
                                      </p:cBhvr>
                                      <p:to>
                                        <p:strVal val="visible"/>
                                      </p:to>
                                    </p:set>
                                    <p:anim calcmode="lin" valueType="num">
                                      <p:cBhvr additive="base">
                                        <p:cTn id="13" dur="500" fill="hold"/>
                                        <p:tgtEl>
                                          <p:spTgt spid="91138"/>
                                        </p:tgtEl>
                                        <p:attrNameLst>
                                          <p:attrName>ppt_x</p:attrName>
                                        </p:attrNameLst>
                                      </p:cBhvr>
                                      <p:tavLst>
                                        <p:tav tm="0">
                                          <p:val>
                                            <p:strVal val="0-#ppt_w/2"/>
                                          </p:val>
                                        </p:tav>
                                        <p:tav tm="100000">
                                          <p:val>
                                            <p:strVal val="#ppt_x"/>
                                          </p:val>
                                        </p:tav>
                                      </p:tavLst>
                                    </p:anim>
                                    <p:anim calcmode="lin" valueType="num">
                                      <p:cBhvr additive="base">
                                        <p:cTn id="14" dur="500" fill="hold"/>
                                        <p:tgtEl>
                                          <p:spTgt spid="91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turn of the century clothes"/>
          <p:cNvPicPr>
            <a:picLocks noChangeAspect="1" noChangeArrowheads="1"/>
          </p:cNvPicPr>
          <p:nvPr/>
        </p:nvPicPr>
        <p:blipFill>
          <a:blip r:embed="rId2"/>
          <a:srcRect/>
          <a:stretch>
            <a:fillRect/>
          </a:stretch>
        </p:blipFill>
        <p:spPr bwMode="auto">
          <a:xfrm>
            <a:off x="3448050" y="1803400"/>
            <a:ext cx="3336925" cy="4826000"/>
          </a:xfrm>
          <a:prstGeom prst="rect">
            <a:avLst/>
          </a:prstGeom>
          <a:noFill/>
          <a:ln w="9525">
            <a:noFill/>
            <a:miter lim="800000"/>
            <a:headEnd/>
            <a:tailEnd/>
          </a:ln>
        </p:spPr>
      </p:pic>
      <p:sp>
        <p:nvSpPr>
          <p:cNvPr id="73731" name="WordArt 3"/>
          <p:cNvSpPr>
            <a:spLocks noChangeArrowheads="1" noChangeShapeType="1" noTextEdit="1"/>
          </p:cNvSpPr>
          <p:nvPr/>
        </p:nvSpPr>
        <p:spPr bwMode="auto">
          <a:xfrm>
            <a:off x="1752600" y="914400"/>
            <a:ext cx="6464300" cy="635000"/>
          </a:xfrm>
          <a:prstGeom prst="rect">
            <a:avLst/>
          </a:prstGeom>
        </p:spPr>
        <p:txBody>
          <a:bodyPr wrap="none" fromWordArt="1">
            <a:prstTxWarp prst="textDeflate">
              <a:avLst>
                <a:gd name="adj" fmla="val 0"/>
              </a:avLst>
            </a:prstTxWarp>
          </a:bodyPr>
          <a:lstStyle/>
          <a:p>
            <a:r>
              <a:rPr lang="en-US" sz="3200" kern="10">
                <a:ln w="9525">
                  <a:solidFill>
                    <a:srgbClr val="000000"/>
                  </a:solidFill>
                  <a:round/>
                  <a:headEnd/>
                  <a:tailEnd/>
                </a:ln>
                <a:solidFill>
                  <a:srgbClr val="000000"/>
                </a:solidFill>
                <a:latin typeface="DJ Hip"/>
              </a:rPr>
              <a:t>Turn of the century clothes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2000"/>
                                  </p:stCondLst>
                                  <p:childTnLst>
                                    <p:set>
                                      <p:cBhvr>
                                        <p:cTn id="6" dur="1" fill="hold">
                                          <p:stCondLst>
                                            <p:cond delay="0"/>
                                          </p:stCondLst>
                                        </p:cTn>
                                        <p:tgtEl>
                                          <p:spTgt spid="73731"/>
                                        </p:tgtEl>
                                        <p:attrNameLst>
                                          <p:attrName>style.visibility</p:attrName>
                                        </p:attrNameLst>
                                      </p:cBhvr>
                                      <p:to>
                                        <p:strVal val="visible"/>
                                      </p:to>
                                    </p:set>
                                    <p:animEffect transition="in" filter="blinds(vertical)">
                                      <p:cBhvr>
                                        <p:cTn id="7" dur="500"/>
                                        <p:tgtEl>
                                          <p:spTgt spid="737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73730"/>
                                        </p:tgtEl>
                                        <p:attrNameLst>
                                          <p:attrName>style.visibility</p:attrName>
                                        </p:attrNameLst>
                                      </p:cBhvr>
                                      <p:to>
                                        <p:strVal val="visible"/>
                                      </p:to>
                                    </p:set>
                                    <p:anim calcmode="lin" valueType="num">
                                      <p:cBhvr additive="base">
                                        <p:cTn id="12" dur="500" fill="hold"/>
                                        <p:tgtEl>
                                          <p:spTgt spid="73730"/>
                                        </p:tgtEl>
                                        <p:attrNameLst>
                                          <p:attrName>ppt_x</p:attrName>
                                        </p:attrNameLst>
                                      </p:cBhvr>
                                      <p:tavLst>
                                        <p:tav tm="0">
                                          <p:val>
                                            <p:strVal val="0-#ppt_w/2"/>
                                          </p:val>
                                        </p:tav>
                                        <p:tav tm="100000">
                                          <p:val>
                                            <p:strVal val="#ppt_x"/>
                                          </p:val>
                                        </p:tav>
                                      </p:tavLst>
                                    </p:anim>
                                    <p:anim calcmode="lin" valueType="num">
                                      <p:cBhvr additive="base">
                                        <p:cTn id="13" dur="500" fill="hold"/>
                                        <p:tgtEl>
                                          <p:spTgt spid="737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reud"/>
          <p:cNvPicPr>
            <a:picLocks noChangeAspect="1" noChangeArrowheads="1"/>
          </p:cNvPicPr>
          <p:nvPr/>
        </p:nvPicPr>
        <p:blipFill>
          <a:blip r:embed="rId2"/>
          <a:srcRect/>
          <a:stretch>
            <a:fillRect/>
          </a:stretch>
        </p:blipFill>
        <p:spPr bwMode="auto">
          <a:xfrm>
            <a:off x="5029200" y="723900"/>
            <a:ext cx="3338513" cy="5257800"/>
          </a:xfrm>
          <a:prstGeom prst="rect">
            <a:avLst/>
          </a:prstGeom>
          <a:noFill/>
          <a:ln w="9525">
            <a:noFill/>
            <a:miter lim="800000"/>
            <a:headEnd/>
            <a:tailEnd/>
          </a:ln>
        </p:spPr>
      </p:pic>
      <p:sp>
        <p:nvSpPr>
          <p:cNvPr id="59395" name="WordArt 3"/>
          <p:cNvSpPr>
            <a:spLocks noChangeArrowheads="1" noChangeShapeType="1" noTextEdit="1"/>
          </p:cNvSpPr>
          <p:nvPr/>
        </p:nvSpPr>
        <p:spPr bwMode="auto">
          <a:xfrm>
            <a:off x="1524000" y="2743200"/>
            <a:ext cx="3124200" cy="21431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Sigmund Freud</a:t>
            </a:r>
          </a:p>
          <a:p>
            <a:r>
              <a:rPr lang="en-US" sz="3600" kern="10">
                <a:ln w="9525">
                  <a:solidFill>
                    <a:srgbClr val="000000"/>
                  </a:solidFill>
                  <a:round/>
                  <a:headEnd/>
                  <a:tailEnd/>
                </a:ln>
                <a:solidFill>
                  <a:srgbClr val="000000"/>
                </a:solidFill>
                <a:latin typeface="Arial Black"/>
              </a:rPr>
              <a:t>Psychologist</a:t>
            </a:r>
          </a:p>
        </p:txBody>
      </p:sp>
      <p:sp>
        <p:nvSpPr>
          <p:cNvPr id="35844" name="Text Box 4"/>
          <p:cNvSpPr txBox="1">
            <a:spLocks noChangeArrowheads="1"/>
          </p:cNvSpPr>
          <p:nvPr/>
        </p:nvSpPr>
        <p:spPr bwMode="auto">
          <a:xfrm>
            <a:off x="1851025" y="5707063"/>
            <a:ext cx="2797175" cy="457200"/>
          </a:xfrm>
          <a:prstGeom prst="rect">
            <a:avLst/>
          </a:prstGeom>
          <a:noFill/>
          <a:ln w="9525">
            <a:noFill/>
            <a:miter lim="800000"/>
            <a:headEnd/>
            <a:tailEnd/>
          </a:ln>
        </p:spPr>
        <p:txBody>
          <a:bodyPr>
            <a:spAutoFit/>
          </a:bodyPr>
          <a:lstStyle/>
          <a:p>
            <a:pPr>
              <a:spcBef>
                <a:spcPct val="50000"/>
              </a:spcBef>
            </a:pPr>
            <a:r>
              <a:rPr lang="en-US" b="1"/>
              <a:t>Psychoanalysis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 calcmode="lin" valueType="num">
                                      <p:cBhvr additive="base">
                                        <p:cTn id="7" dur="500" fill="hold"/>
                                        <p:tgtEl>
                                          <p:spTgt spid="59395"/>
                                        </p:tgtEl>
                                        <p:attrNameLst>
                                          <p:attrName>ppt_x</p:attrName>
                                        </p:attrNameLst>
                                      </p:cBhvr>
                                      <p:tavLst>
                                        <p:tav tm="0">
                                          <p:val>
                                            <p:strVal val="0-#ppt_w/2"/>
                                          </p:val>
                                        </p:tav>
                                        <p:tav tm="100000">
                                          <p:val>
                                            <p:strVal val="#ppt_x"/>
                                          </p:val>
                                        </p:tav>
                                      </p:tavLst>
                                    </p:anim>
                                    <p:anim calcmode="lin" valueType="num">
                                      <p:cBhvr additive="base">
                                        <p:cTn id="8" dur="500" fill="hold"/>
                                        <p:tgtEl>
                                          <p:spTgt spid="593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9394"/>
                                        </p:tgtEl>
                                        <p:attrNameLst>
                                          <p:attrName>style.visibility</p:attrName>
                                        </p:attrNameLst>
                                      </p:cBhvr>
                                      <p:to>
                                        <p:strVal val="visible"/>
                                      </p:to>
                                    </p:set>
                                    <p:anim calcmode="lin" valueType="num">
                                      <p:cBhvr additive="base">
                                        <p:cTn id="13" dur="500" fill="hold"/>
                                        <p:tgtEl>
                                          <p:spTgt spid="59394"/>
                                        </p:tgtEl>
                                        <p:attrNameLst>
                                          <p:attrName>ppt_x</p:attrName>
                                        </p:attrNameLst>
                                      </p:cBhvr>
                                      <p:tavLst>
                                        <p:tav tm="0">
                                          <p:val>
                                            <p:strVal val="0-#ppt_w/2"/>
                                          </p:val>
                                        </p:tav>
                                        <p:tav tm="100000">
                                          <p:val>
                                            <p:strVal val="#ppt_x"/>
                                          </p:val>
                                        </p:tav>
                                      </p:tavLst>
                                    </p:anim>
                                    <p:anim calcmode="lin" valueType="num">
                                      <p:cBhvr additive="base">
                                        <p:cTn id="14"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457200"/>
            <a:ext cx="7772400" cy="1143000"/>
          </a:xfrm>
        </p:spPr>
        <p:txBody>
          <a:bodyPr/>
          <a:lstStyle/>
          <a:p>
            <a:pPr fontAlgn="auto">
              <a:spcAft>
                <a:spcPts val="0"/>
              </a:spcAft>
              <a:defRPr/>
            </a:pPr>
            <a:r>
              <a:rPr lang="en-US" smtClean="0">
                <a:latin typeface="DJ Hip" pitchFamily="31" charset="0"/>
              </a:rPr>
              <a:t>The Jazz Age</a:t>
            </a:r>
          </a:p>
        </p:txBody>
      </p:sp>
      <p:pic>
        <p:nvPicPr>
          <p:cNvPr id="108549" name="Picture 5" descr="Jazz_age"/>
          <p:cNvPicPr>
            <a:picLocks noGrp="1" noChangeAspect="1" noChangeArrowheads="1"/>
          </p:cNvPicPr>
          <p:nvPr>
            <p:ph type="clipArt" sz="half" idx="1"/>
          </p:nvPr>
        </p:nvPicPr>
        <p:blipFill>
          <a:blip r:embed="rId2"/>
          <a:stretch>
            <a:fillRect/>
          </a:stretch>
        </p:blipFill>
        <p:spPr>
          <a:xfrm>
            <a:off x="1362075" y="2686050"/>
            <a:ext cx="3600450" cy="2705100"/>
          </a:xfrm>
          <a:effectLst>
            <a:outerShdw dist="38099" dir="2700000" algn="ctr" rotWithShape="0">
              <a:srgbClr val="FFCC66">
                <a:alpha val="75000"/>
              </a:srgbClr>
            </a:outerShdw>
          </a:effectLst>
        </p:spPr>
      </p:pic>
      <p:sp>
        <p:nvSpPr>
          <p:cNvPr id="108548" name="Rectangle 4"/>
          <p:cNvSpPr>
            <a:spLocks noGrp="1" noChangeArrowheads="1"/>
          </p:cNvSpPr>
          <p:nvPr>
            <p:ph type="body" sz="half" idx="2"/>
          </p:nvPr>
        </p:nvSpPr>
        <p:spPr>
          <a:xfrm>
            <a:off x="5334000" y="1600200"/>
            <a:ext cx="3810000" cy="4114800"/>
          </a:xfrm>
        </p:spPr>
        <p:txBody>
          <a:bodyPr/>
          <a:lstStyle/>
          <a:p>
            <a:pPr>
              <a:lnSpc>
                <a:spcPct val="90000"/>
              </a:lnSpc>
            </a:pPr>
            <a:r>
              <a:rPr lang="en-US" smtClean="0">
                <a:latin typeface="Times New Roman" pitchFamily="18" charset="0"/>
              </a:rPr>
              <a:t>Growing radio audience &amp; African American migration= popularity of jazz</a:t>
            </a:r>
          </a:p>
          <a:p>
            <a:pPr lvl="1">
              <a:lnSpc>
                <a:spcPct val="90000"/>
              </a:lnSpc>
            </a:pPr>
            <a:r>
              <a:rPr lang="en-US" sz="3200" smtClean="0">
                <a:latin typeface="Times New Roman" pitchFamily="18" charset="0"/>
              </a:rPr>
              <a:t>Features improvisation</a:t>
            </a:r>
          </a:p>
          <a:p>
            <a:pPr>
              <a:lnSpc>
                <a:spcPct val="90000"/>
              </a:lnSpc>
            </a:pPr>
            <a:r>
              <a:rPr lang="en-US" smtClean="0">
                <a:latin typeface="Times New Roman" pitchFamily="18" charset="0"/>
              </a:rPr>
              <a:t>Nationwide craze</a:t>
            </a:r>
          </a:p>
          <a:p>
            <a:pPr lvl="1">
              <a:lnSpc>
                <a:spcPct val="90000"/>
              </a:lnSpc>
            </a:pPr>
            <a:r>
              <a:rPr lang="en-US" sz="3200" smtClean="0">
                <a:latin typeface="Times New Roman" pitchFamily="18" charset="0"/>
              </a:rPr>
              <a:t>Some thought too suggestive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5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fontAlgn="auto">
              <a:spcAft>
                <a:spcPts val="0"/>
              </a:spcAft>
              <a:defRPr/>
            </a:pPr>
            <a:r>
              <a:rPr lang="en-US" smtClean="0">
                <a:latin typeface="DJ Hip" pitchFamily="31" charset="0"/>
              </a:rPr>
              <a:t>Jazz Clubs and Dance 				Halls</a:t>
            </a:r>
          </a:p>
        </p:txBody>
      </p:sp>
      <p:pic>
        <p:nvPicPr>
          <p:cNvPr id="109573" name="Picture 5" descr="art"/>
          <p:cNvPicPr>
            <a:picLocks noGrp="1" noChangeAspect="1" noChangeArrowheads="1"/>
          </p:cNvPicPr>
          <p:nvPr>
            <p:ph type="clipArt" sz="half" idx="1"/>
          </p:nvPr>
        </p:nvPicPr>
        <p:blipFill>
          <a:blip r:embed="rId2"/>
          <a:stretch>
            <a:fillRect/>
          </a:stretch>
        </p:blipFill>
        <p:spPr>
          <a:xfrm>
            <a:off x="1689100" y="2794000"/>
            <a:ext cx="2946400" cy="2489200"/>
          </a:xfrm>
          <a:effectLst>
            <a:outerShdw dist="38099" dir="2700000" algn="ctr" rotWithShape="0">
              <a:srgbClr val="FFCC66">
                <a:alpha val="75000"/>
              </a:srgbClr>
            </a:outerShdw>
          </a:effectLst>
        </p:spPr>
      </p:pic>
      <p:sp>
        <p:nvSpPr>
          <p:cNvPr id="109572" name="Rectangle 4"/>
          <p:cNvSpPr>
            <a:spLocks noGrp="1" noChangeArrowheads="1"/>
          </p:cNvSpPr>
          <p:nvPr>
            <p:ph type="body" sz="half" idx="2"/>
          </p:nvPr>
        </p:nvSpPr>
        <p:spPr>
          <a:xfrm>
            <a:off x="5334000" y="1828800"/>
            <a:ext cx="3810000" cy="4114800"/>
          </a:xfrm>
        </p:spPr>
        <p:txBody>
          <a:bodyPr>
            <a:normAutofit fontScale="92500"/>
          </a:bodyPr>
          <a:lstStyle/>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Harlem </a:t>
            </a:r>
          </a:p>
          <a:p>
            <a:pPr marL="868680" lvl="1" indent="-283464" fontAlgn="auto">
              <a:lnSpc>
                <a:spcPct val="90000"/>
              </a:lnSpc>
              <a:spcAft>
                <a:spcPts val="0"/>
              </a:spcAft>
              <a:buFont typeface="Wingdings 2"/>
              <a:buChar char=""/>
              <a:defRPr/>
            </a:pPr>
            <a:r>
              <a:rPr lang="en-US" smtClean="0">
                <a:latin typeface="Times New Roman" pitchFamily="18" charset="0"/>
              </a:rPr>
              <a:t>500 jazz clubs</a:t>
            </a:r>
          </a:p>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Cotton Club</a:t>
            </a:r>
          </a:p>
          <a:p>
            <a:pPr marL="868680" lvl="1" indent="-283464" fontAlgn="auto">
              <a:lnSpc>
                <a:spcPct val="90000"/>
              </a:lnSpc>
              <a:spcAft>
                <a:spcPts val="0"/>
              </a:spcAft>
              <a:buFont typeface="Wingdings 2"/>
              <a:buChar char=""/>
              <a:defRPr/>
            </a:pPr>
            <a:r>
              <a:rPr lang="en-US" smtClean="0">
                <a:latin typeface="Times New Roman" pitchFamily="18" charset="0"/>
              </a:rPr>
              <a:t>Black musicians played for white audiences</a:t>
            </a:r>
          </a:p>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Louis Armstrong: trumpet improv</a:t>
            </a:r>
          </a:p>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Duke Ellington: composer</a:t>
            </a:r>
          </a:p>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Danced the Charleston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5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95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95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descr="charleston"/>
          <p:cNvPicPr>
            <a:picLocks noGrp="1" noChangeAspect="1" noChangeArrowheads="1"/>
          </p:cNvPicPr>
          <p:nvPr>
            <p:ph/>
          </p:nvPr>
        </p:nvPicPr>
        <p:blipFill>
          <a:blip r:embed="rId2"/>
          <a:stretch>
            <a:fillRect/>
          </a:stretch>
        </p:blipFill>
        <p:spPr>
          <a:xfrm>
            <a:off x="2209800" y="2057400"/>
            <a:ext cx="4384675" cy="2667000"/>
          </a:xfrm>
          <a:effectLst>
            <a:outerShdw dist="38099" dir="2700000" algn="ctr" rotWithShape="0">
              <a:srgbClr val="FFCC66">
                <a:alpha val="7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7" name="Picture 3" descr="charleston-orginal1"/>
          <p:cNvPicPr>
            <a:picLocks noGrp="1" noChangeAspect="1" noChangeArrowheads="1"/>
          </p:cNvPicPr>
          <p:nvPr>
            <p:ph/>
          </p:nvPr>
        </p:nvPicPr>
        <p:blipFill>
          <a:blip r:embed="rId2"/>
          <a:stretch>
            <a:fillRect/>
          </a:stretch>
        </p:blipFill>
        <p:spPr>
          <a:xfrm>
            <a:off x="3886200" y="1638300"/>
            <a:ext cx="2514600" cy="3429000"/>
          </a:xfrm>
          <a:effectLst>
            <a:outerShdw dist="38099" dir="2700000" algn="ctr" rotWithShape="0">
              <a:srgbClr val="FFCC66">
                <a:alpha val="75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fontAlgn="auto">
              <a:spcAft>
                <a:spcPts val="0"/>
              </a:spcAft>
              <a:defRPr/>
            </a:pPr>
            <a:r>
              <a:rPr lang="en-US" smtClean="0">
                <a:latin typeface="DJ Hip" pitchFamily="31" charset="0"/>
              </a:rPr>
              <a:t>Harlem Renaissance</a:t>
            </a:r>
          </a:p>
        </p:txBody>
      </p:sp>
      <p:pic>
        <p:nvPicPr>
          <p:cNvPr id="113669" name="Picture 5" descr="jeunesse"/>
          <p:cNvPicPr>
            <a:picLocks noGrp="1" noChangeAspect="1" noChangeArrowheads="1"/>
          </p:cNvPicPr>
          <p:nvPr>
            <p:ph type="clipArt" sz="half" idx="1"/>
          </p:nvPr>
        </p:nvPicPr>
        <p:blipFill>
          <a:blip r:embed="rId2"/>
          <a:stretch>
            <a:fillRect/>
          </a:stretch>
        </p:blipFill>
        <p:spPr>
          <a:xfrm>
            <a:off x="1257300" y="2447925"/>
            <a:ext cx="3810000" cy="3181350"/>
          </a:xfrm>
          <a:effectLst>
            <a:outerShdw dist="38099" dir="2700000" algn="ctr" rotWithShape="0">
              <a:srgbClr val="FFCC66">
                <a:alpha val="75000"/>
              </a:srgbClr>
            </a:outerShdw>
          </a:effectLst>
        </p:spPr>
      </p:pic>
      <p:sp>
        <p:nvSpPr>
          <p:cNvPr id="113668" name="Rectangle 4"/>
          <p:cNvSpPr>
            <a:spLocks noGrp="1" noChangeArrowheads="1"/>
          </p:cNvSpPr>
          <p:nvPr>
            <p:ph type="body" sz="half" idx="2"/>
          </p:nvPr>
        </p:nvSpPr>
        <p:spPr>
          <a:xfrm>
            <a:off x="5334000" y="1600200"/>
            <a:ext cx="3810000" cy="4114800"/>
          </a:xfrm>
        </p:spPr>
        <p:txBody>
          <a:bodyPr/>
          <a:lstStyle/>
          <a:p>
            <a:r>
              <a:rPr lang="en-US" smtClean="0">
                <a:latin typeface="Times New Roman" pitchFamily="18" charset="0"/>
              </a:rPr>
              <a:t>Harlem cultural center of U.S. for African Americans</a:t>
            </a:r>
          </a:p>
          <a:p>
            <a:pPr lvl="1"/>
            <a:r>
              <a:rPr lang="en-US" smtClean="0">
                <a:latin typeface="Times New Roman" pitchFamily="18" charset="0"/>
              </a:rPr>
              <a:t>Literary awakening</a:t>
            </a:r>
          </a:p>
          <a:p>
            <a:r>
              <a:rPr lang="en-US" smtClean="0">
                <a:latin typeface="Times New Roman" pitchFamily="18" charset="0"/>
              </a:rPr>
              <a:t>James Weldon Johnson exec. Sec. for NAACP &amp; writer</a:t>
            </a:r>
            <a:endParaRPr lang="en-US" smtClean="0">
              <a:solidFill>
                <a:srgbClr val="ECE8F0"/>
              </a:solidFill>
            </a:endParaRPr>
          </a:p>
          <a:p>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descr="HarlemRenstreetscene"/>
          <p:cNvPicPr>
            <a:picLocks noGrp="1" noChangeAspect="1" noChangeArrowheads="1"/>
          </p:cNvPicPr>
          <p:nvPr>
            <p:ph/>
          </p:nvPr>
        </p:nvPicPr>
        <p:blipFill>
          <a:blip r:embed="rId2"/>
          <a:stretch>
            <a:fillRect/>
          </a:stretch>
        </p:blipFill>
        <p:spPr>
          <a:xfrm>
            <a:off x="2686050" y="1447800"/>
            <a:ext cx="4914900" cy="3810000"/>
          </a:xfrm>
          <a:effectLst>
            <a:outerShdw dist="38099" dir="2700000" algn="ctr" rotWithShape="0">
              <a:srgbClr val="FFCC66">
                <a:alpha val="75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elebrationof repeal"/>
          <p:cNvPicPr>
            <a:picLocks noChangeAspect="1" noChangeArrowheads="1"/>
          </p:cNvPicPr>
          <p:nvPr/>
        </p:nvPicPr>
        <p:blipFill>
          <a:blip r:embed="rId2"/>
          <a:srcRect/>
          <a:stretch>
            <a:fillRect/>
          </a:stretch>
        </p:blipFill>
        <p:spPr bwMode="auto">
          <a:xfrm>
            <a:off x="1295400" y="1890713"/>
            <a:ext cx="5257800" cy="4703762"/>
          </a:xfrm>
          <a:prstGeom prst="rect">
            <a:avLst/>
          </a:prstGeom>
          <a:noFill/>
          <a:ln w="9525">
            <a:noFill/>
            <a:miter lim="800000"/>
            <a:headEnd/>
            <a:tailEnd/>
          </a:ln>
        </p:spPr>
      </p:pic>
      <p:pic>
        <p:nvPicPr>
          <p:cNvPr id="86019" name="Picture 3" descr="flapper-drinking"/>
          <p:cNvPicPr>
            <a:picLocks noChangeAspect="1" noChangeArrowheads="1"/>
          </p:cNvPicPr>
          <p:nvPr/>
        </p:nvPicPr>
        <p:blipFill>
          <a:blip r:embed="rId3"/>
          <a:srcRect/>
          <a:stretch>
            <a:fillRect/>
          </a:stretch>
        </p:blipFill>
        <p:spPr bwMode="auto">
          <a:xfrm>
            <a:off x="6799263" y="2057400"/>
            <a:ext cx="2344737" cy="3322638"/>
          </a:xfrm>
          <a:prstGeom prst="rect">
            <a:avLst/>
          </a:prstGeom>
          <a:noFill/>
          <a:ln w="9525">
            <a:noFill/>
            <a:miter lim="800000"/>
            <a:headEnd/>
            <a:tailEnd/>
          </a:ln>
        </p:spPr>
      </p:pic>
      <p:sp>
        <p:nvSpPr>
          <p:cNvPr id="86020" name="WordArt 4"/>
          <p:cNvSpPr>
            <a:spLocks noChangeArrowheads="1" noChangeShapeType="1" noTextEdit="1"/>
          </p:cNvSpPr>
          <p:nvPr/>
        </p:nvSpPr>
        <p:spPr bwMode="auto">
          <a:xfrm>
            <a:off x="2590800" y="457200"/>
            <a:ext cx="3943350" cy="15240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0000"/>
                </a:solidFill>
                <a:latin typeface="Impact"/>
              </a:rPr>
              <a:t>Prohibition: A Failure </a:t>
            </a:r>
          </a:p>
          <a:p>
            <a:r>
              <a:rPr lang="en-US" sz="3600" kern="10">
                <a:ln w="9525">
                  <a:solidFill>
                    <a:srgbClr val="000000"/>
                  </a:solidFill>
                  <a:round/>
                  <a:headEnd/>
                  <a:tailEnd/>
                </a:ln>
                <a:solidFill>
                  <a:srgbClr val="000000"/>
                </a:solidFill>
                <a:latin typeface="Impact"/>
              </a:rPr>
              <a:t>1920 - 1933</a:t>
            </a:r>
          </a:p>
        </p:txBody>
      </p:sp>
      <p:sp>
        <p:nvSpPr>
          <p:cNvPr id="86021" name="Text Box 5"/>
          <p:cNvSpPr txBox="1">
            <a:spLocks noChangeArrowheads="1"/>
          </p:cNvSpPr>
          <p:nvPr/>
        </p:nvSpPr>
        <p:spPr bwMode="auto">
          <a:xfrm>
            <a:off x="1371600" y="6135688"/>
            <a:ext cx="5181600" cy="822325"/>
          </a:xfrm>
          <a:prstGeom prst="rect">
            <a:avLst/>
          </a:prstGeom>
          <a:noFill/>
          <a:ln w="9525">
            <a:noFill/>
            <a:miter lim="800000"/>
            <a:headEnd/>
            <a:tailEnd/>
          </a:ln>
        </p:spPr>
        <p:txBody>
          <a:bodyPr>
            <a:spAutoFit/>
          </a:bodyPr>
          <a:lstStyle/>
          <a:p>
            <a:r>
              <a:rPr lang="en-US" b="1"/>
              <a:t>Celebration of Repeal of Prohibition - 1933</a:t>
            </a:r>
          </a:p>
        </p:txBody>
      </p:sp>
      <p:sp>
        <p:nvSpPr>
          <p:cNvPr id="86022" name="Text Box 6"/>
          <p:cNvSpPr txBox="1">
            <a:spLocks noChangeArrowheads="1"/>
          </p:cNvSpPr>
          <p:nvPr/>
        </p:nvSpPr>
        <p:spPr bwMode="auto">
          <a:xfrm>
            <a:off x="6934200" y="5449888"/>
            <a:ext cx="2209800" cy="822325"/>
          </a:xfrm>
          <a:prstGeom prst="rect">
            <a:avLst/>
          </a:prstGeom>
          <a:noFill/>
          <a:ln w="9525">
            <a:noFill/>
            <a:miter lim="800000"/>
            <a:headEnd/>
            <a:tailEnd/>
          </a:ln>
        </p:spPr>
        <p:txBody>
          <a:bodyPr>
            <a:spAutoFit/>
          </a:bodyPr>
          <a:lstStyle/>
          <a:p>
            <a:r>
              <a:rPr lang="en-US" b="1"/>
              <a:t>Flapper </a:t>
            </a:r>
          </a:p>
          <a:p>
            <a:r>
              <a:rPr lang="en-US" b="1"/>
              <a:t>Drinking</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0-#ppt_w/2"/>
                                          </p:val>
                                        </p:tav>
                                        <p:tav tm="100000">
                                          <p:val>
                                            <p:strVal val="#ppt_x"/>
                                          </p:val>
                                        </p:tav>
                                      </p:tavLst>
                                    </p:anim>
                                    <p:anim calcmode="lin" valueType="num">
                                      <p:cBhvr additive="base">
                                        <p:cTn id="8" dur="500" fill="hold"/>
                                        <p:tgtEl>
                                          <p:spTgt spid="860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6019"/>
                                        </p:tgtEl>
                                        <p:attrNameLst>
                                          <p:attrName>style.visibility</p:attrName>
                                        </p:attrNameLst>
                                      </p:cBhvr>
                                      <p:to>
                                        <p:strVal val="visible"/>
                                      </p:to>
                                    </p:set>
                                    <p:anim calcmode="lin" valueType="num">
                                      <p:cBhvr additive="base">
                                        <p:cTn id="13" dur="500" fill="hold"/>
                                        <p:tgtEl>
                                          <p:spTgt spid="86019"/>
                                        </p:tgtEl>
                                        <p:attrNameLst>
                                          <p:attrName>ppt_x</p:attrName>
                                        </p:attrNameLst>
                                      </p:cBhvr>
                                      <p:tavLst>
                                        <p:tav tm="0">
                                          <p:val>
                                            <p:strVal val="0-#ppt_w/2"/>
                                          </p:val>
                                        </p:tav>
                                        <p:tav tm="100000">
                                          <p:val>
                                            <p:strVal val="#ppt_x"/>
                                          </p:val>
                                        </p:tav>
                                      </p:tavLst>
                                    </p:anim>
                                    <p:anim calcmode="lin" valueType="num">
                                      <p:cBhvr additive="base">
                                        <p:cTn id="14" dur="500" fill="hold"/>
                                        <p:tgtEl>
                                          <p:spTgt spid="860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22"/>
                                        </p:tgtEl>
                                        <p:attrNameLst>
                                          <p:attrName>style.visibility</p:attrName>
                                        </p:attrNameLst>
                                      </p:cBhvr>
                                      <p:to>
                                        <p:strVal val="visible"/>
                                      </p:to>
                                    </p:set>
                                    <p:anim calcmode="lin" valueType="num">
                                      <p:cBhvr additive="base">
                                        <p:cTn id="19" dur="500" fill="hold"/>
                                        <p:tgtEl>
                                          <p:spTgt spid="86022"/>
                                        </p:tgtEl>
                                        <p:attrNameLst>
                                          <p:attrName>ppt_x</p:attrName>
                                        </p:attrNameLst>
                                      </p:cBhvr>
                                      <p:tavLst>
                                        <p:tav tm="0">
                                          <p:val>
                                            <p:strVal val="0-#ppt_w/2"/>
                                          </p:val>
                                        </p:tav>
                                        <p:tav tm="100000">
                                          <p:val>
                                            <p:strVal val="#ppt_x"/>
                                          </p:val>
                                        </p:tav>
                                      </p:tavLst>
                                    </p:anim>
                                    <p:anim calcmode="lin" valueType="num">
                                      <p:cBhvr additive="base">
                                        <p:cTn id="20" dur="500" fill="hold"/>
                                        <p:tgtEl>
                                          <p:spTgt spid="860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6018"/>
                                        </p:tgtEl>
                                        <p:attrNameLst>
                                          <p:attrName>style.visibility</p:attrName>
                                        </p:attrNameLst>
                                      </p:cBhvr>
                                      <p:to>
                                        <p:strVal val="visible"/>
                                      </p:to>
                                    </p:set>
                                    <p:anim calcmode="lin" valueType="num">
                                      <p:cBhvr additive="base">
                                        <p:cTn id="25" dur="500" fill="hold"/>
                                        <p:tgtEl>
                                          <p:spTgt spid="86018"/>
                                        </p:tgtEl>
                                        <p:attrNameLst>
                                          <p:attrName>ppt_x</p:attrName>
                                        </p:attrNameLst>
                                      </p:cBhvr>
                                      <p:tavLst>
                                        <p:tav tm="0">
                                          <p:val>
                                            <p:strVal val="0-#ppt_w/2"/>
                                          </p:val>
                                        </p:tav>
                                        <p:tav tm="100000">
                                          <p:val>
                                            <p:strVal val="#ppt_x"/>
                                          </p:val>
                                        </p:tav>
                                      </p:tavLst>
                                    </p:anim>
                                    <p:anim calcmode="lin" valueType="num">
                                      <p:cBhvr additive="base">
                                        <p:cTn id="26"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021"/>
                                        </p:tgtEl>
                                        <p:attrNameLst>
                                          <p:attrName>style.visibility</p:attrName>
                                        </p:attrNameLst>
                                      </p:cBhvr>
                                      <p:to>
                                        <p:strVal val="visible"/>
                                      </p:to>
                                    </p:set>
                                    <p:anim calcmode="lin" valueType="num">
                                      <p:cBhvr additive="base">
                                        <p:cTn id="31" dur="500" fill="hold"/>
                                        <p:tgtEl>
                                          <p:spTgt spid="86021"/>
                                        </p:tgtEl>
                                        <p:attrNameLst>
                                          <p:attrName>ppt_x</p:attrName>
                                        </p:attrNameLst>
                                      </p:cBhvr>
                                      <p:tavLst>
                                        <p:tav tm="0">
                                          <p:val>
                                            <p:strVal val="0-#ppt_w/2"/>
                                          </p:val>
                                        </p:tav>
                                        <p:tav tm="100000">
                                          <p:val>
                                            <p:strVal val="#ppt_x"/>
                                          </p:val>
                                        </p:tav>
                                      </p:tavLst>
                                    </p:anim>
                                    <p:anim calcmode="lin" valueType="num">
                                      <p:cBhvr additive="base">
                                        <p:cTn id="32" dur="5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p:bldP spid="86021" grpId="0" autoUpdateAnimBg="0"/>
      <p:bldP spid="8602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fontAlgn="auto">
              <a:spcAft>
                <a:spcPts val="0"/>
              </a:spcAft>
              <a:defRPr/>
            </a:pPr>
            <a:r>
              <a:rPr lang="en-US" dirty="0" smtClean="0">
                <a:latin typeface="DJ Hip" pitchFamily="31" charset="0"/>
              </a:rPr>
              <a:t>		Prohibition</a:t>
            </a:r>
          </a:p>
        </p:txBody>
      </p:sp>
      <p:sp>
        <p:nvSpPr>
          <p:cNvPr id="110596" name="Rectangle 4"/>
          <p:cNvSpPr>
            <a:spLocks noGrp="1" noChangeArrowheads="1"/>
          </p:cNvSpPr>
          <p:nvPr>
            <p:ph type="body" idx="2"/>
          </p:nvPr>
        </p:nvSpPr>
        <p:spPr/>
        <p:txBody>
          <a:bodyPr>
            <a:normAutofit fontScale="92500" lnSpcReduction="20000"/>
          </a:bodyPr>
          <a:lstStyle/>
          <a:p>
            <a:pPr fontAlgn="auto">
              <a:lnSpc>
                <a:spcPct val="90000"/>
              </a:lnSpc>
              <a:spcAft>
                <a:spcPts val="0"/>
              </a:spcAft>
              <a:buClr>
                <a:schemeClr val="tx1">
                  <a:shade val="95000"/>
                </a:schemeClr>
              </a:buClr>
              <a:buFont typeface="Wingdings 2"/>
              <a:buNone/>
              <a:defRPr/>
            </a:pPr>
            <a:r>
              <a:rPr lang="en-US" sz="2400" smtClean="0">
                <a:latin typeface="Times New Roman" pitchFamily="18" charset="0"/>
              </a:rPr>
              <a:t>Prohibition= 18th amendment January 16, 1920</a:t>
            </a:r>
          </a:p>
          <a:p>
            <a:pPr fontAlgn="auto">
              <a:lnSpc>
                <a:spcPct val="90000"/>
              </a:lnSpc>
              <a:spcAft>
                <a:spcPts val="0"/>
              </a:spcAft>
              <a:buClr>
                <a:schemeClr val="tx1">
                  <a:shade val="95000"/>
                </a:schemeClr>
              </a:buClr>
              <a:buFont typeface="Wingdings 2"/>
              <a:buNone/>
              <a:defRPr/>
            </a:pPr>
            <a:r>
              <a:rPr lang="en-US" sz="2400" smtClean="0">
                <a:latin typeface="Times New Roman" pitchFamily="18" charset="0"/>
              </a:rPr>
              <a:t>Goals</a:t>
            </a:r>
          </a:p>
          <a:p>
            <a:pPr marL="868680" lvl="1" indent="-283464" fontAlgn="auto">
              <a:lnSpc>
                <a:spcPct val="90000"/>
              </a:lnSpc>
              <a:spcAft>
                <a:spcPts val="0"/>
              </a:spcAft>
              <a:buFont typeface="Wingdings 2"/>
              <a:buNone/>
              <a:defRPr/>
            </a:pPr>
            <a:r>
              <a:rPr lang="en-US" sz="2400" smtClean="0">
                <a:latin typeface="Times New Roman" pitchFamily="18" charset="0"/>
              </a:rPr>
              <a:t>Eliminate drunkeness and abuse of family</a:t>
            </a:r>
          </a:p>
          <a:p>
            <a:pPr marL="868680" lvl="1" indent="-283464" fontAlgn="auto">
              <a:lnSpc>
                <a:spcPct val="90000"/>
              </a:lnSpc>
              <a:spcAft>
                <a:spcPts val="0"/>
              </a:spcAft>
              <a:buFont typeface="Wingdings 2"/>
              <a:buNone/>
              <a:defRPr/>
            </a:pPr>
            <a:r>
              <a:rPr lang="en-US" sz="2400" smtClean="0">
                <a:latin typeface="Times New Roman" pitchFamily="18" charset="0"/>
              </a:rPr>
              <a:t>Get rid of saloons, prostitution, gambling, and vice</a:t>
            </a:r>
          </a:p>
          <a:p>
            <a:pPr marL="868680" lvl="1" indent="-283464" fontAlgn="auto">
              <a:lnSpc>
                <a:spcPct val="90000"/>
              </a:lnSpc>
              <a:spcAft>
                <a:spcPts val="0"/>
              </a:spcAft>
              <a:buFont typeface="Wingdings 2"/>
              <a:buNone/>
              <a:defRPr/>
            </a:pPr>
            <a:r>
              <a:rPr lang="en-US" sz="2400" smtClean="0">
                <a:latin typeface="Times New Roman" pitchFamily="18" charset="0"/>
              </a:rPr>
              <a:t>Prevent absenteeism and on-the-job accidents</a:t>
            </a:r>
          </a:p>
          <a:p>
            <a:pPr marL="1133856" lvl="2" fontAlgn="auto">
              <a:lnSpc>
                <a:spcPct val="90000"/>
              </a:lnSpc>
              <a:spcAft>
                <a:spcPts val="0"/>
              </a:spcAft>
              <a:buFont typeface="Wingdings"/>
              <a:buNone/>
              <a:defRPr/>
            </a:pPr>
            <a:r>
              <a:rPr lang="en-US" smtClean="0">
                <a:latin typeface="Times New Roman" pitchFamily="18" charset="0"/>
              </a:rPr>
              <a:t>95% of rural community obliged, but only 5% of NYC</a:t>
            </a:r>
            <a:endParaRPr lang="en-US" sz="2000" smtClean="0">
              <a:latin typeface="Times New Roman" pitchFamily="18" charset="0"/>
            </a:endParaRPr>
          </a:p>
        </p:txBody>
      </p:sp>
      <p:pic>
        <p:nvPicPr>
          <p:cNvPr id="110597" name="Picture 5" descr="prohibition raid"/>
          <p:cNvPicPr>
            <a:picLocks noGrp="1" noChangeAspect="1" noChangeArrowheads="1"/>
          </p:cNvPicPr>
          <p:nvPr>
            <p:ph sz="half" idx="1"/>
          </p:nvPr>
        </p:nvPicPr>
        <p:blipFill>
          <a:blip r:embed="rId2"/>
          <a:stretch>
            <a:fillRect/>
          </a:stretch>
        </p:blipFill>
        <p:spPr>
          <a:xfrm>
            <a:off x="3575050" y="1122363"/>
            <a:ext cx="5111750" cy="4154487"/>
          </a:xfrm>
          <a:effectLst>
            <a:outerShdw dist="38099" dir="2700000" algn="ctr" rotWithShape="0">
              <a:srgbClr val="FFCC66">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5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3" descr="Prohibition"/>
          <p:cNvPicPr>
            <a:picLocks noGrp="1" noChangeAspect="1" noChangeArrowheads="1"/>
          </p:cNvPicPr>
          <p:nvPr>
            <p:ph/>
          </p:nvPr>
        </p:nvPicPr>
        <p:blipFill>
          <a:blip r:embed="rId2"/>
          <a:stretch>
            <a:fillRect/>
          </a:stretch>
        </p:blipFill>
        <p:spPr>
          <a:xfrm>
            <a:off x="2981325" y="1238250"/>
            <a:ext cx="4324350" cy="4229100"/>
          </a:xfrm>
          <a:effectLst>
            <a:outerShdw dist="38099" dir="2700000" algn="ctr" rotWithShape="0">
              <a:srgbClr val="FFCC66">
                <a:alpha val="7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13227clochehatbeads2"/>
          <p:cNvPicPr>
            <a:picLocks noChangeAspect="1" noChangeArrowheads="1"/>
          </p:cNvPicPr>
          <p:nvPr/>
        </p:nvPicPr>
        <p:blipFill>
          <a:blip r:embed="rId2">
            <a:lum bright="6000" contrast="-18000"/>
          </a:blip>
          <a:srcRect/>
          <a:stretch>
            <a:fillRect/>
          </a:stretch>
        </p:blipFill>
        <p:spPr bwMode="auto">
          <a:xfrm>
            <a:off x="4267200" y="685800"/>
            <a:ext cx="4321175" cy="5867400"/>
          </a:xfrm>
          <a:prstGeom prst="rect">
            <a:avLst/>
          </a:prstGeom>
          <a:noFill/>
          <a:ln w="9525">
            <a:noFill/>
            <a:miter lim="800000"/>
            <a:headEnd/>
            <a:tailEnd/>
          </a:ln>
        </p:spPr>
      </p:pic>
      <p:sp>
        <p:nvSpPr>
          <p:cNvPr id="25607" name="WordArt 7"/>
          <p:cNvSpPr>
            <a:spLocks noChangeArrowheads="1" noChangeShapeType="1" noTextEdit="1"/>
          </p:cNvSpPr>
          <p:nvPr/>
        </p:nvSpPr>
        <p:spPr bwMode="auto">
          <a:xfrm>
            <a:off x="1295400" y="609600"/>
            <a:ext cx="2733675" cy="128587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DJ Hip"/>
              </a:rPr>
              <a:t>Fashion Fads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200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1000" fill="hold"/>
                                        <p:tgtEl>
                                          <p:spTgt spid="25607"/>
                                        </p:tgtEl>
                                        <p:attrNameLst>
                                          <p:attrName>ppt_w</p:attrName>
                                        </p:attrNameLst>
                                      </p:cBhvr>
                                      <p:tavLst>
                                        <p:tav tm="0">
                                          <p:val>
                                            <p:fltVal val="0"/>
                                          </p:val>
                                        </p:tav>
                                        <p:tav tm="100000">
                                          <p:val>
                                            <p:strVal val="#ppt_w"/>
                                          </p:val>
                                        </p:tav>
                                      </p:tavLst>
                                    </p:anim>
                                    <p:anim calcmode="lin" valueType="num">
                                      <p:cBhvr>
                                        <p:cTn id="8" dur="1000" fill="hold"/>
                                        <p:tgtEl>
                                          <p:spTgt spid="25607"/>
                                        </p:tgtEl>
                                        <p:attrNameLst>
                                          <p:attrName>ppt_h</p:attrName>
                                        </p:attrNameLst>
                                      </p:cBhvr>
                                      <p:tavLst>
                                        <p:tav tm="0">
                                          <p:val>
                                            <p:fltVal val="0"/>
                                          </p:val>
                                        </p:tav>
                                        <p:tav tm="100000">
                                          <p:val>
                                            <p:strVal val="#ppt_h"/>
                                          </p:val>
                                        </p:tav>
                                      </p:tavLst>
                                    </p:anim>
                                    <p:anim calcmode="lin" valueType="num">
                                      <p:cBhvr>
                                        <p:cTn id="9" dur="1000" fill="hold"/>
                                        <p:tgtEl>
                                          <p:spTgt spid="256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5605"/>
                                        </p:tgtEl>
                                        <p:attrNameLst>
                                          <p:attrName>style.visibility</p:attrName>
                                        </p:attrNameLst>
                                      </p:cBhvr>
                                      <p:to>
                                        <p:strVal val="visible"/>
                                      </p:to>
                                    </p:set>
                                    <p:anim calcmode="lin" valueType="num">
                                      <p:cBhvr>
                                        <p:cTn id="15" dur="1000" fill="hold"/>
                                        <p:tgtEl>
                                          <p:spTgt spid="25605"/>
                                        </p:tgtEl>
                                        <p:attrNameLst>
                                          <p:attrName>ppt_w</p:attrName>
                                        </p:attrNameLst>
                                      </p:cBhvr>
                                      <p:tavLst>
                                        <p:tav tm="0">
                                          <p:val>
                                            <p:fltVal val="0"/>
                                          </p:val>
                                        </p:tav>
                                        <p:tav tm="100000">
                                          <p:val>
                                            <p:strVal val="#ppt_w"/>
                                          </p:val>
                                        </p:tav>
                                      </p:tavLst>
                                    </p:anim>
                                    <p:anim calcmode="lin" valueType="num">
                                      <p:cBhvr>
                                        <p:cTn id="16" dur="1000" fill="hold"/>
                                        <p:tgtEl>
                                          <p:spTgt spid="25605"/>
                                        </p:tgtEl>
                                        <p:attrNameLst>
                                          <p:attrName>ppt_h</p:attrName>
                                        </p:attrNameLst>
                                      </p:cBhvr>
                                      <p:tavLst>
                                        <p:tav tm="0">
                                          <p:val>
                                            <p:fltVal val="0"/>
                                          </p:val>
                                        </p:tav>
                                        <p:tav tm="100000">
                                          <p:val>
                                            <p:strVal val="#ppt_h"/>
                                          </p:val>
                                        </p:tav>
                                      </p:tavLst>
                                    </p:anim>
                                    <p:anim calcmode="lin" valueType="num">
                                      <p:cBhvr>
                                        <p:cTn id="17" dur="1000" fill="hold"/>
                                        <p:tgtEl>
                                          <p:spTgt spid="2560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6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detroit_police_prohibition_one"/>
          <p:cNvPicPr>
            <a:picLocks noGrp="1" noChangeAspect="1" noChangeArrowheads="1"/>
          </p:cNvPicPr>
          <p:nvPr>
            <p:ph/>
          </p:nvPr>
        </p:nvPicPr>
        <p:blipFill>
          <a:blip r:embed="rId2"/>
          <a:stretch>
            <a:fillRect/>
          </a:stretch>
        </p:blipFill>
        <p:spPr>
          <a:xfrm>
            <a:off x="2286000" y="990600"/>
            <a:ext cx="5715000" cy="4724400"/>
          </a:xfrm>
          <a:effectLst>
            <a:outerShdw dist="38099" dir="2700000" algn="ctr" rotWithShape="0">
              <a:srgbClr val="FFCC66">
                <a:alpha val="7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fontAlgn="auto">
              <a:spcAft>
                <a:spcPts val="0"/>
              </a:spcAft>
              <a:defRPr/>
            </a:pPr>
            <a:r>
              <a:rPr lang="en-US" smtClean="0">
                <a:latin typeface="DJ Hip" pitchFamily="31" charset="0"/>
              </a:rPr>
              <a:t>		Bootlegging</a:t>
            </a:r>
          </a:p>
        </p:txBody>
      </p:sp>
      <p:sp>
        <p:nvSpPr>
          <p:cNvPr id="120835" name="Rectangle 3"/>
          <p:cNvSpPr>
            <a:spLocks noGrp="1" noChangeArrowheads="1"/>
          </p:cNvSpPr>
          <p:nvPr>
            <p:ph type="body" sz="half" idx="1"/>
          </p:nvPr>
        </p:nvSpPr>
        <p:spPr>
          <a:xfrm>
            <a:off x="1295400" y="1828800"/>
            <a:ext cx="3810000" cy="4114800"/>
          </a:xfrm>
        </p:spPr>
        <p:txBody>
          <a:bodyPr/>
          <a:lstStyle/>
          <a:p>
            <a:r>
              <a:rPr lang="en-US" sz="2400" smtClean="0">
                <a:latin typeface="Times New Roman" pitchFamily="18" charset="0"/>
              </a:rPr>
              <a:t>Liquor, beer, and wine could not bee manufactured, sold or transported in the U.S.</a:t>
            </a:r>
          </a:p>
          <a:p>
            <a:r>
              <a:rPr lang="en-US" sz="2400" smtClean="0">
                <a:latin typeface="Times New Roman" pitchFamily="18" charset="0"/>
              </a:rPr>
              <a:t>Alcohol was allowed for sacramental wines</a:t>
            </a:r>
          </a:p>
          <a:p>
            <a:pPr lvl="1"/>
            <a:r>
              <a:rPr lang="en-US" smtClean="0">
                <a:latin typeface="Times New Roman" pitchFamily="18" charset="0"/>
              </a:rPr>
              <a:t>Huge increase in church attendance</a:t>
            </a:r>
          </a:p>
          <a:p>
            <a:r>
              <a:rPr lang="en-US" sz="2400" smtClean="0">
                <a:latin typeface="Times New Roman" pitchFamily="18" charset="0"/>
              </a:rPr>
              <a:t>Speakeasies were bars that operated illegally</a:t>
            </a:r>
          </a:p>
        </p:txBody>
      </p:sp>
      <p:pic>
        <p:nvPicPr>
          <p:cNvPr id="120837" name="Picture 5" descr="moonshinepic"/>
          <p:cNvPicPr>
            <a:picLocks noGrp="1" noChangeAspect="1" noChangeArrowheads="1"/>
          </p:cNvPicPr>
          <p:nvPr>
            <p:ph type="clipArt" sz="half" idx="2"/>
          </p:nvPr>
        </p:nvPicPr>
        <p:blipFill>
          <a:blip r:embed="rId2"/>
          <a:srcRect/>
          <a:stretch>
            <a:fillRect/>
          </a:stretch>
        </p:blipFill>
        <p:spPr>
          <a:xfrm>
            <a:off x="5334000" y="1828800"/>
            <a:ext cx="3810000" cy="2600325"/>
          </a:xfrm>
          <a:effectLst>
            <a:outerShdw dist="38099" dir="2700000" algn="ctr" rotWithShape="0">
              <a:srgbClr val="FFCC66">
                <a:alpha val="75000"/>
              </a:srgbClr>
            </a:outerShdw>
          </a:effectLst>
        </p:spPr>
      </p:pic>
      <p:pic>
        <p:nvPicPr>
          <p:cNvPr id="47109" name="Picture 6" descr="bootleggers"/>
          <p:cNvPicPr>
            <a:picLocks noChangeAspect="1" noChangeArrowheads="1"/>
          </p:cNvPicPr>
          <p:nvPr/>
        </p:nvPicPr>
        <p:blipFill>
          <a:blip r:embed="rId3"/>
          <a:srcRect/>
          <a:stretch>
            <a:fillRect/>
          </a:stretch>
        </p:blipFill>
        <p:spPr bwMode="auto">
          <a:xfrm>
            <a:off x="5715000" y="4648200"/>
            <a:ext cx="2689225" cy="184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fontAlgn="auto">
              <a:spcAft>
                <a:spcPts val="0"/>
              </a:spcAft>
              <a:defRPr/>
            </a:pPr>
            <a:r>
              <a:rPr lang="en-US" smtClean="0">
                <a:latin typeface="DJ Hip" pitchFamily="31" charset="0"/>
              </a:rPr>
              <a:t>	Organized Crime</a:t>
            </a:r>
          </a:p>
        </p:txBody>
      </p:sp>
      <p:sp>
        <p:nvSpPr>
          <p:cNvPr id="124931" name="Rectangle 3"/>
          <p:cNvSpPr>
            <a:spLocks noGrp="1" noChangeArrowheads="1"/>
          </p:cNvSpPr>
          <p:nvPr>
            <p:ph type="body" sz="half" idx="1"/>
          </p:nvPr>
        </p:nvSpPr>
        <p:spPr>
          <a:xfrm>
            <a:off x="1219200" y="1828800"/>
            <a:ext cx="3810000" cy="4114800"/>
          </a:xfrm>
        </p:spPr>
        <p:txBody>
          <a:bodyPr/>
          <a:lstStyle/>
          <a:p>
            <a:r>
              <a:rPr lang="en-US" sz="2400" smtClean="0">
                <a:latin typeface="Times New Roman" pitchFamily="18" charset="0"/>
              </a:rPr>
              <a:t>Bootlegging alcohol helped lead to the development of organized crime</a:t>
            </a:r>
          </a:p>
          <a:p>
            <a:pPr lvl="1"/>
            <a:r>
              <a:rPr lang="en-US" smtClean="0">
                <a:latin typeface="Times New Roman" pitchFamily="18" charset="0"/>
              </a:rPr>
              <a:t>Gang clashes w/sawed off shotguns</a:t>
            </a:r>
          </a:p>
          <a:p>
            <a:r>
              <a:rPr lang="en-US" sz="2400" smtClean="0">
                <a:latin typeface="Times New Roman" pitchFamily="18" charset="0"/>
              </a:rPr>
              <a:t>Moved to other illegal activities</a:t>
            </a:r>
          </a:p>
          <a:p>
            <a:pPr lvl="1"/>
            <a:r>
              <a:rPr lang="en-US" smtClean="0">
                <a:latin typeface="Times New Roman" pitchFamily="18" charset="0"/>
              </a:rPr>
              <a:t>Ideals bore evil fruit</a:t>
            </a:r>
          </a:p>
          <a:p>
            <a:endParaRPr lang="en-US" sz="2400" smtClean="0"/>
          </a:p>
        </p:txBody>
      </p:sp>
      <p:pic>
        <p:nvPicPr>
          <p:cNvPr id="124933" name="Picture 5" descr="29"/>
          <p:cNvPicPr>
            <a:picLocks noGrp="1" noChangeAspect="1" noChangeArrowheads="1"/>
          </p:cNvPicPr>
          <p:nvPr>
            <p:ph type="clipArt" sz="half" idx="2"/>
          </p:nvPr>
        </p:nvPicPr>
        <p:blipFill>
          <a:blip r:embed="rId2"/>
          <a:stretch>
            <a:fillRect/>
          </a:stretch>
        </p:blipFill>
        <p:spPr>
          <a:xfrm>
            <a:off x="5219700" y="2674938"/>
            <a:ext cx="3810000" cy="2727325"/>
          </a:xfrm>
          <a:effectLst>
            <a:outerShdw dist="38099" dir="2700000" algn="ctr" rotWithShape="0">
              <a:srgbClr val="FFCC66">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Al Capone mug shot"/>
          <p:cNvPicPr>
            <a:picLocks noChangeAspect="1" noChangeArrowheads="1"/>
          </p:cNvPicPr>
          <p:nvPr/>
        </p:nvPicPr>
        <p:blipFill>
          <a:blip r:embed="rId4"/>
          <a:srcRect/>
          <a:stretch>
            <a:fillRect/>
          </a:stretch>
        </p:blipFill>
        <p:spPr bwMode="auto">
          <a:xfrm>
            <a:off x="1905000" y="1817688"/>
            <a:ext cx="6400800" cy="3867150"/>
          </a:xfrm>
          <a:prstGeom prst="rect">
            <a:avLst/>
          </a:prstGeom>
          <a:noFill/>
          <a:ln w="9525">
            <a:noFill/>
            <a:miter lim="800000"/>
            <a:headEnd/>
            <a:tailEnd/>
          </a:ln>
        </p:spPr>
      </p:pic>
      <p:sp>
        <p:nvSpPr>
          <p:cNvPr id="28676" name="WordArt 4"/>
          <p:cNvSpPr>
            <a:spLocks noChangeArrowheads="1" noChangeShapeType="1" noTextEdit="1"/>
          </p:cNvSpPr>
          <p:nvPr/>
        </p:nvSpPr>
        <p:spPr bwMode="auto">
          <a:xfrm>
            <a:off x="3581400" y="533400"/>
            <a:ext cx="2971800" cy="12954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0000"/>
                </a:solidFill>
                <a:latin typeface="Impact"/>
              </a:rPr>
              <a:t>Al Capone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iveby.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0-#ppt_w/2"/>
                                          </p:val>
                                        </p:tav>
                                        <p:tav tm="100000">
                                          <p:val>
                                            <p:strVal val="#ppt_x"/>
                                          </p:val>
                                        </p:tav>
                                      </p:tavLst>
                                    </p:anim>
                                    <p:anim calcmode="lin" valueType="num">
                                      <p:cBhvr additive="base">
                                        <p:cTn id="14" dur="500" fill="hold"/>
                                        <p:tgtEl>
                                          <p:spTgt spid="286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Bodies removed from St"/>
          <p:cNvPicPr>
            <a:picLocks noChangeAspect="1" noChangeArrowheads="1"/>
          </p:cNvPicPr>
          <p:nvPr/>
        </p:nvPicPr>
        <p:blipFill>
          <a:blip r:embed="rId3"/>
          <a:srcRect/>
          <a:stretch>
            <a:fillRect/>
          </a:stretch>
        </p:blipFill>
        <p:spPr bwMode="auto">
          <a:xfrm>
            <a:off x="1371600" y="3657600"/>
            <a:ext cx="3657600" cy="2806700"/>
          </a:xfrm>
          <a:prstGeom prst="rect">
            <a:avLst/>
          </a:prstGeom>
          <a:noFill/>
          <a:ln w="9525">
            <a:noFill/>
            <a:miter lim="800000"/>
            <a:headEnd/>
            <a:tailEnd/>
          </a:ln>
        </p:spPr>
      </p:pic>
      <p:pic>
        <p:nvPicPr>
          <p:cNvPr id="74755" name="Picture 3" descr="St"/>
          <p:cNvPicPr>
            <a:picLocks noChangeAspect="1" noChangeArrowheads="1"/>
          </p:cNvPicPr>
          <p:nvPr/>
        </p:nvPicPr>
        <p:blipFill>
          <a:blip r:embed="rId4"/>
          <a:srcRect/>
          <a:stretch>
            <a:fillRect/>
          </a:stretch>
        </p:blipFill>
        <p:spPr bwMode="auto">
          <a:xfrm>
            <a:off x="5029200" y="3676650"/>
            <a:ext cx="3810000" cy="2819400"/>
          </a:xfrm>
          <a:prstGeom prst="rect">
            <a:avLst/>
          </a:prstGeom>
          <a:noFill/>
          <a:ln w="9525">
            <a:noFill/>
            <a:miter lim="800000"/>
            <a:headEnd/>
            <a:tailEnd/>
          </a:ln>
        </p:spPr>
      </p:pic>
      <p:sp>
        <p:nvSpPr>
          <p:cNvPr id="74756" name="WordArt 4"/>
          <p:cNvSpPr>
            <a:spLocks noChangeArrowheads="1" noChangeShapeType="1" noTextEdit="1"/>
          </p:cNvSpPr>
          <p:nvPr/>
        </p:nvSpPr>
        <p:spPr bwMode="auto">
          <a:xfrm>
            <a:off x="2357438" y="1143000"/>
            <a:ext cx="5795962" cy="12192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FF0000"/>
                </a:solidFill>
                <a:effectLst>
                  <a:outerShdw dist="35921" dir="2700000" algn="ctr" rotWithShape="0">
                    <a:srgbClr val="990000">
                      <a:alpha val="74997"/>
                    </a:srgbClr>
                  </a:outerShdw>
                </a:effectLst>
                <a:latin typeface="Impact"/>
              </a:rPr>
              <a:t>St. Valentine's Day Massacre</a:t>
            </a:r>
          </a:p>
        </p:txBody>
      </p:sp>
      <p:sp>
        <p:nvSpPr>
          <p:cNvPr id="74757" name="Text Box 5"/>
          <p:cNvSpPr txBox="1">
            <a:spLocks noChangeArrowheads="1"/>
          </p:cNvSpPr>
          <p:nvPr/>
        </p:nvSpPr>
        <p:spPr bwMode="auto">
          <a:xfrm>
            <a:off x="1524000" y="2706688"/>
            <a:ext cx="6705600" cy="457200"/>
          </a:xfrm>
          <a:prstGeom prst="rect">
            <a:avLst/>
          </a:prstGeom>
          <a:noFill/>
          <a:ln w="9525">
            <a:noFill/>
            <a:miter lim="800000"/>
            <a:headEnd/>
            <a:tailEnd/>
          </a:ln>
        </p:spPr>
        <p:txBody>
          <a:bodyPr>
            <a:spAutoFit/>
          </a:bodyPr>
          <a:lstStyle/>
          <a:p>
            <a:r>
              <a:rPr lang="en-US"/>
              <a:t>Al Capone vs. Bugs Moran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0-#ppt_w/2"/>
                                          </p:val>
                                        </p:tav>
                                        <p:tav tm="100000">
                                          <p:val>
                                            <p:strVal val="#ppt_x"/>
                                          </p:val>
                                        </p:tav>
                                      </p:tavLst>
                                    </p:anim>
                                    <p:anim calcmode="lin" valueType="num">
                                      <p:cBhvr additive="base">
                                        <p:cTn id="8" dur="500" fill="hold"/>
                                        <p:tgtEl>
                                          <p:spTgt spid="747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4755"/>
                                        </p:tgtEl>
                                        <p:attrNameLst>
                                          <p:attrName>style.visibility</p:attrName>
                                        </p:attrNameLst>
                                      </p:cBhvr>
                                      <p:to>
                                        <p:strVal val="visible"/>
                                      </p:to>
                                    </p:set>
                                    <p:anim calcmode="lin" valueType="num">
                                      <p:cBhvr additive="base">
                                        <p:cTn id="13" dur="500" fill="hold"/>
                                        <p:tgtEl>
                                          <p:spTgt spid="74755"/>
                                        </p:tgtEl>
                                        <p:attrNameLst>
                                          <p:attrName>ppt_x</p:attrName>
                                        </p:attrNameLst>
                                      </p:cBhvr>
                                      <p:tavLst>
                                        <p:tav tm="0">
                                          <p:val>
                                            <p:strVal val="0-#ppt_w/2"/>
                                          </p:val>
                                        </p:tav>
                                        <p:tav tm="100000">
                                          <p:val>
                                            <p:strVal val="#ppt_x"/>
                                          </p:val>
                                        </p:tav>
                                      </p:tavLst>
                                    </p:anim>
                                    <p:anim calcmode="lin" valueType="num">
                                      <p:cBhvr additive="base">
                                        <p:cTn id="14" dur="500" fill="hold"/>
                                        <p:tgtEl>
                                          <p:spTgt spid="74755"/>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2000"/>
                                  </p:stCondLst>
                                  <p:childTnLst>
                                    <p:set>
                                      <p:cBhvr>
                                        <p:cTn id="17" dur="1" fill="hold">
                                          <p:stCondLst>
                                            <p:cond delay="0"/>
                                          </p:stCondLst>
                                        </p:cTn>
                                        <p:tgtEl>
                                          <p:spTgt spid="74756"/>
                                        </p:tgtEl>
                                        <p:attrNameLst>
                                          <p:attrName>style.visibility</p:attrName>
                                        </p:attrNameLst>
                                      </p:cBhvr>
                                      <p:to>
                                        <p:strVal val="visible"/>
                                      </p:to>
                                    </p:set>
                                    <p:anim calcmode="lin" valueType="num">
                                      <p:cBhvr additive="base">
                                        <p:cTn id="18" dur="500" fill="hold"/>
                                        <p:tgtEl>
                                          <p:spTgt spid="74756"/>
                                        </p:tgtEl>
                                        <p:attrNameLst>
                                          <p:attrName>ppt_x</p:attrName>
                                        </p:attrNameLst>
                                      </p:cBhvr>
                                      <p:tavLst>
                                        <p:tav tm="0">
                                          <p:val>
                                            <p:strVal val="0-#ppt_w/2"/>
                                          </p:val>
                                        </p:tav>
                                        <p:tav tm="100000">
                                          <p:val>
                                            <p:strVal val="#ppt_x"/>
                                          </p:val>
                                        </p:tav>
                                      </p:tavLst>
                                    </p:anim>
                                    <p:anim calcmode="lin" valueType="num">
                                      <p:cBhvr additive="base">
                                        <p:cTn id="19" dur="500" fill="hold"/>
                                        <p:tgtEl>
                                          <p:spTgt spid="747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4757"/>
                                        </p:tgtEl>
                                        <p:attrNameLst>
                                          <p:attrName>style.visibility</p:attrName>
                                        </p:attrNameLst>
                                      </p:cBhvr>
                                      <p:to>
                                        <p:strVal val="visible"/>
                                      </p:to>
                                    </p:set>
                                    <p:anim calcmode="lin" valueType="num">
                                      <p:cBhvr additive="base">
                                        <p:cTn id="24" dur="500" fill="hold"/>
                                        <p:tgtEl>
                                          <p:spTgt spid="74757"/>
                                        </p:tgtEl>
                                        <p:attrNameLst>
                                          <p:attrName>ppt_x</p:attrName>
                                        </p:attrNameLst>
                                      </p:cBhvr>
                                      <p:tavLst>
                                        <p:tav tm="0">
                                          <p:val>
                                            <p:strVal val="0-#ppt_w/2"/>
                                          </p:val>
                                        </p:tav>
                                        <p:tav tm="100000">
                                          <p:val>
                                            <p:strVal val="#ppt_x"/>
                                          </p:val>
                                        </p:tav>
                                      </p:tavLst>
                                    </p:anim>
                                    <p:anim calcmode="lin" valueType="num">
                                      <p:cBhvr additive="base">
                                        <p:cTn id="25" dur="500" fill="hold"/>
                                        <p:tgtEl>
                                          <p:spTgt spid="747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burningcross"/>
          <p:cNvPicPr>
            <a:picLocks noChangeAspect="1" noChangeArrowheads="1"/>
          </p:cNvPicPr>
          <p:nvPr/>
        </p:nvPicPr>
        <p:blipFill>
          <a:blip r:embed="rId2"/>
          <a:srcRect/>
          <a:stretch>
            <a:fillRect/>
          </a:stretch>
        </p:blipFill>
        <p:spPr bwMode="auto">
          <a:xfrm>
            <a:off x="5943600" y="3757613"/>
            <a:ext cx="3200400" cy="3055937"/>
          </a:xfrm>
          <a:prstGeom prst="rect">
            <a:avLst/>
          </a:prstGeom>
          <a:noFill/>
          <a:ln w="9525">
            <a:noFill/>
            <a:miter lim="800000"/>
            <a:headEnd/>
            <a:tailEnd/>
          </a:ln>
        </p:spPr>
      </p:pic>
      <p:pic>
        <p:nvPicPr>
          <p:cNvPr id="88067" name="Picture 3" descr="knightwatch"/>
          <p:cNvPicPr>
            <a:picLocks noChangeAspect="1" noChangeArrowheads="1"/>
          </p:cNvPicPr>
          <p:nvPr/>
        </p:nvPicPr>
        <p:blipFill>
          <a:blip r:embed="rId3"/>
          <a:srcRect/>
          <a:stretch>
            <a:fillRect/>
          </a:stretch>
        </p:blipFill>
        <p:spPr bwMode="auto">
          <a:xfrm>
            <a:off x="1600200" y="838200"/>
            <a:ext cx="4572000" cy="3121025"/>
          </a:xfrm>
          <a:prstGeom prst="rect">
            <a:avLst/>
          </a:prstGeom>
          <a:noFill/>
          <a:ln w="9525">
            <a:noFill/>
            <a:miter lim="800000"/>
            <a:headEnd/>
            <a:tailEnd/>
          </a:ln>
        </p:spPr>
      </p:pic>
      <p:sp>
        <p:nvSpPr>
          <p:cNvPr id="88068" name="WordArt 4"/>
          <p:cNvSpPr>
            <a:spLocks noChangeArrowheads="1" noChangeShapeType="1" noTextEdit="1"/>
          </p:cNvSpPr>
          <p:nvPr/>
        </p:nvSpPr>
        <p:spPr bwMode="auto">
          <a:xfrm>
            <a:off x="2057400" y="4572000"/>
            <a:ext cx="3276600"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Ku Klux Klan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additive="base">
                                        <p:cTn id="7" dur="500" fill="hold"/>
                                        <p:tgtEl>
                                          <p:spTgt spid="88068"/>
                                        </p:tgtEl>
                                        <p:attrNameLst>
                                          <p:attrName>ppt_x</p:attrName>
                                        </p:attrNameLst>
                                      </p:cBhvr>
                                      <p:tavLst>
                                        <p:tav tm="0">
                                          <p:val>
                                            <p:strVal val="0-#ppt_w/2"/>
                                          </p:val>
                                        </p:tav>
                                        <p:tav tm="100000">
                                          <p:val>
                                            <p:strVal val="#ppt_x"/>
                                          </p:val>
                                        </p:tav>
                                      </p:tavLst>
                                    </p:anim>
                                    <p:anim calcmode="lin" valueType="num">
                                      <p:cBhvr additive="base">
                                        <p:cTn id="8"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8066"/>
                                        </p:tgtEl>
                                        <p:attrNameLst>
                                          <p:attrName>style.visibility</p:attrName>
                                        </p:attrNameLst>
                                      </p:cBhvr>
                                      <p:to>
                                        <p:strVal val="visible"/>
                                      </p:to>
                                    </p:set>
                                    <p:anim calcmode="lin" valueType="num">
                                      <p:cBhvr additive="base">
                                        <p:cTn id="13" dur="500" fill="hold"/>
                                        <p:tgtEl>
                                          <p:spTgt spid="88066"/>
                                        </p:tgtEl>
                                        <p:attrNameLst>
                                          <p:attrName>ppt_x</p:attrName>
                                        </p:attrNameLst>
                                      </p:cBhvr>
                                      <p:tavLst>
                                        <p:tav tm="0">
                                          <p:val>
                                            <p:strVal val="0-#ppt_w/2"/>
                                          </p:val>
                                        </p:tav>
                                        <p:tav tm="100000">
                                          <p:val>
                                            <p:strVal val="#ppt_x"/>
                                          </p:val>
                                        </p:tav>
                                      </p:tavLst>
                                    </p:anim>
                                    <p:anim calcmode="lin" valueType="num">
                                      <p:cBhvr additive="base">
                                        <p:cTn id="14" dur="500" fill="hold"/>
                                        <p:tgtEl>
                                          <p:spTgt spid="880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8067"/>
                                        </p:tgtEl>
                                        <p:attrNameLst>
                                          <p:attrName>style.visibility</p:attrName>
                                        </p:attrNameLst>
                                      </p:cBhvr>
                                      <p:to>
                                        <p:strVal val="visible"/>
                                      </p:to>
                                    </p:set>
                                    <p:anim calcmode="lin" valueType="num">
                                      <p:cBhvr additive="base">
                                        <p:cTn id="19" dur="500" fill="hold"/>
                                        <p:tgtEl>
                                          <p:spTgt spid="88067"/>
                                        </p:tgtEl>
                                        <p:attrNameLst>
                                          <p:attrName>ppt_x</p:attrName>
                                        </p:attrNameLst>
                                      </p:cBhvr>
                                      <p:tavLst>
                                        <p:tav tm="0">
                                          <p:val>
                                            <p:strVal val="0-#ppt_w/2"/>
                                          </p:val>
                                        </p:tav>
                                        <p:tav tm="100000">
                                          <p:val>
                                            <p:strVal val="#ppt_x"/>
                                          </p:val>
                                        </p:tav>
                                      </p:tavLst>
                                    </p:anim>
                                    <p:anim calcmode="lin" valueType="num">
                                      <p:cBhvr additive="base">
                                        <p:cTn id="20"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fontAlgn="auto">
              <a:spcAft>
                <a:spcPts val="0"/>
              </a:spcAft>
              <a:defRPr/>
            </a:pPr>
            <a:r>
              <a:rPr lang="en-US" smtClean="0">
                <a:latin typeface="DJ Hip" pitchFamily="31" charset="0"/>
              </a:rPr>
              <a:t>	Issues of Religion</a:t>
            </a:r>
          </a:p>
        </p:txBody>
      </p:sp>
      <p:pic>
        <p:nvPicPr>
          <p:cNvPr id="128005" name="Picture 5" descr="monkeytrial"/>
          <p:cNvPicPr>
            <a:picLocks noGrp="1" noChangeAspect="1" noChangeArrowheads="1"/>
          </p:cNvPicPr>
          <p:nvPr>
            <p:ph type="clipArt" sz="half" idx="1"/>
          </p:nvPr>
        </p:nvPicPr>
        <p:blipFill>
          <a:blip r:embed="rId2"/>
          <a:stretch>
            <a:fillRect/>
          </a:stretch>
        </p:blipFill>
        <p:spPr>
          <a:xfrm>
            <a:off x="1758950" y="2216150"/>
            <a:ext cx="2806700" cy="3644900"/>
          </a:xfrm>
          <a:effectLst>
            <a:outerShdw dist="38099" dir="2700000" algn="ctr" rotWithShape="0">
              <a:srgbClr val="FFCC66">
                <a:alpha val="75000"/>
              </a:srgbClr>
            </a:outerShdw>
          </a:effectLst>
        </p:spPr>
      </p:pic>
      <p:sp>
        <p:nvSpPr>
          <p:cNvPr id="128004" name="Rectangle 4"/>
          <p:cNvSpPr>
            <a:spLocks noGrp="1" noChangeArrowheads="1"/>
          </p:cNvSpPr>
          <p:nvPr>
            <p:ph type="body" sz="half" idx="2"/>
          </p:nvPr>
        </p:nvSpPr>
        <p:spPr>
          <a:xfrm>
            <a:off x="5334000" y="1752600"/>
            <a:ext cx="3810000" cy="4114800"/>
          </a:xfrm>
        </p:spPr>
        <p:txBody>
          <a:bodyPr/>
          <a:lstStyle/>
          <a:p>
            <a:pPr>
              <a:lnSpc>
                <a:spcPct val="90000"/>
              </a:lnSpc>
            </a:pPr>
            <a:r>
              <a:rPr lang="en-US" sz="2400" smtClean="0">
                <a:latin typeface="Times New Roman" pitchFamily="18" charset="0"/>
              </a:rPr>
              <a:t>Evolution</a:t>
            </a:r>
          </a:p>
          <a:p>
            <a:pPr lvl="1">
              <a:lnSpc>
                <a:spcPct val="90000"/>
              </a:lnSpc>
            </a:pPr>
            <a:r>
              <a:rPr lang="en-US" smtClean="0">
                <a:latin typeface="Times New Roman" pitchFamily="18" charset="0"/>
              </a:rPr>
              <a:t>Many thought it conflicted w/ religious beliefs</a:t>
            </a:r>
          </a:p>
          <a:p>
            <a:pPr>
              <a:lnSpc>
                <a:spcPct val="90000"/>
              </a:lnSpc>
            </a:pPr>
            <a:r>
              <a:rPr lang="en-US" sz="2400" smtClean="0">
                <a:latin typeface="Times New Roman" pitchFamily="18" charset="0"/>
              </a:rPr>
              <a:t>Science and technology were taking a larger role in life</a:t>
            </a:r>
          </a:p>
          <a:p>
            <a:pPr>
              <a:lnSpc>
                <a:spcPct val="90000"/>
              </a:lnSpc>
            </a:pPr>
            <a:r>
              <a:rPr lang="en-US" sz="2400" smtClean="0">
                <a:latin typeface="Times New Roman" pitchFamily="18" charset="0"/>
              </a:rPr>
              <a:t>War causing people to question God</a:t>
            </a:r>
          </a:p>
          <a:p>
            <a:pPr>
              <a:lnSpc>
                <a:spcPct val="90000"/>
              </a:lnSpc>
            </a:pPr>
            <a:r>
              <a:rPr lang="en-US" sz="2400" smtClean="0">
                <a:latin typeface="Times New Roman" pitchFamily="18" charset="0"/>
              </a:rPr>
              <a:t>Bible written by humans with errors</a:t>
            </a:r>
            <a:r>
              <a:rPr lang="en-US" sz="24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0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381000"/>
            <a:ext cx="7772400" cy="1143000"/>
          </a:xfrm>
        </p:spPr>
        <p:txBody>
          <a:bodyPr/>
          <a:lstStyle/>
          <a:p>
            <a:pPr fontAlgn="auto">
              <a:spcAft>
                <a:spcPts val="0"/>
              </a:spcAft>
              <a:defRPr/>
            </a:pPr>
            <a:r>
              <a:rPr lang="en-US" smtClean="0">
                <a:latin typeface="DJ Hip" pitchFamily="31" charset="0"/>
              </a:rPr>
              <a:t>	Fundamentalism</a:t>
            </a:r>
          </a:p>
        </p:txBody>
      </p:sp>
      <p:pic>
        <p:nvPicPr>
          <p:cNvPr id="129029" name="Picture 5" descr="image002"/>
          <p:cNvPicPr>
            <a:picLocks noGrp="1" noChangeAspect="1" noChangeArrowheads="1"/>
          </p:cNvPicPr>
          <p:nvPr>
            <p:ph type="clipArt" sz="half" idx="1"/>
          </p:nvPr>
        </p:nvPicPr>
        <p:blipFill>
          <a:blip r:embed="rId2"/>
          <a:stretch>
            <a:fillRect/>
          </a:stretch>
        </p:blipFill>
        <p:spPr>
          <a:xfrm>
            <a:off x="1257300" y="2513013"/>
            <a:ext cx="3810000" cy="3051175"/>
          </a:xfrm>
          <a:effectLst>
            <a:outerShdw dist="38099" dir="2700000" algn="ctr" rotWithShape="0">
              <a:srgbClr val="FFCC66">
                <a:alpha val="75000"/>
              </a:srgbClr>
            </a:outerShdw>
          </a:effectLst>
        </p:spPr>
      </p:pic>
      <p:sp>
        <p:nvSpPr>
          <p:cNvPr id="129028" name="Rectangle 4"/>
          <p:cNvSpPr>
            <a:spLocks noGrp="1" noChangeArrowheads="1"/>
          </p:cNvSpPr>
          <p:nvPr>
            <p:ph type="body" sz="half" idx="2"/>
          </p:nvPr>
        </p:nvSpPr>
        <p:spPr>
          <a:xfrm>
            <a:off x="5334000" y="1143000"/>
            <a:ext cx="3810000" cy="4114800"/>
          </a:xfrm>
        </p:spPr>
        <p:txBody>
          <a:bodyPr>
            <a:normAutofit fontScale="92500"/>
          </a:bodyPr>
          <a:lstStyle/>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Supported traditional Christian ideas about Jesus</a:t>
            </a:r>
          </a:p>
          <a:p>
            <a:pPr marL="868680" lvl="1" indent="-283464" fontAlgn="auto">
              <a:lnSpc>
                <a:spcPct val="90000"/>
              </a:lnSpc>
              <a:spcAft>
                <a:spcPts val="0"/>
              </a:spcAft>
              <a:buFont typeface="Wingdings 2"/>
              <a:buChar char=""/>
              <a:defRPr/>
            </a:pPr>
            <a:r>
              <a:rPr lang="en-US" smtClean="0">
                <a:latin typeface="Times New Roman" pitchFamily="18" charset="0"/>
              </a:rPr>
              <a:t>God inspired Bible w/ no contradictions </a:t>
            </a:r>
          </a:p>
          <a:p>
            <a:pPr marL="868680" lvl="1" indent="-283464" fontAlgn="auto">
              <a:lnSpc>
                <a:spcPct val="90000"/>
              </a:lnSpc>
              <a:spcAft>
                <a:spcPts val="0"/>
              </a:spcAft>
              <a:buFont typeface="Wingdings 2"/>
              <a:buChar char=""/>
              <a:defRPr/>
            </a:pPr>
            <a:r>
              <a:rPr lang="en-US" smtClean="0">
                <a:latin typeface="Times New Roman" pitchFamily="18" charset="0"/>
              </a:rPr>
              <a:t>Literally true, every story actually took place</a:t>
            </a:r>
          </a:p>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Denounced evolution </a:t>
            </a:r>
          </a:p>
          <a:p>
            <a:pPr marL="868680" lvl="1" indent="-283464" fontAlgn="auto">
              <a:lnSpc>
                <a:spcPct val="90000"/>
              </a:lnSpc>
              <a:spcAft>
                <a:spcPts val="0"/>
              </a:spcAft>
              <a:buFont typeface="Wingdings 2"/>
              <a:buChar char=""/>
              <a:defRPr/>
            </a:pPr>
            <a:r>
              <a:rPr lang="en-US" smtClean="0">
                <a:latin typeface="Times New Roman" pitchFamily="18" charset="0"/>
              </a:rPr>
              <a:t>Wanted to pass laws  banning evolution being taught in schools.</a:t>
            </a:r>
          </a:p>
        </p:txBody>
      </p:sp>
      <p:pic>
        <p:nvPicPr>
          <p:cNvPr id="53253" name="Picture 6" descr="images"/>
          <p:cNvPicPr>
            <a:picLocks noChangeAspect="1" noChangeArrowheads="1"/>
          </p:cNvPicPr>
          <p:nvPr/>
        </p:nvPicPr>
        <p:blipFill>
          <a:blip r:embed="rId3"/>
          <a:srcRect/>
          <a:stretch>
            <a:fillRect/>
          </a:stretch>
        </p:blipFill>
        <p:spPr bwMode="auto">
          <a:xfrm>
            <a:off x="4191000" y="3886200"/>
            <a:ext cx="360363" cy="422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WordArt 4"/>
          <p:cNvSpPr>
            <a:spLocks noChangeArrowheads="1" noChangeShapeType="1" noTextEdit="1"/>
          </p:cNvSpPr>
          <p:nvPr/>
        </p:nvSpPr>
        <p:spPr bwMode="auto">
          <a:xfrm>
            <a:off x="2062163" y="5400675"/>
            <a:ext cx="5934075"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The Trial of the Century</a:t>
            </a:r>
          </a:p>
        </p:txBody>
      </p:sp>
      <p:pic>
        <p:nvPicPr>
          <p:cNvPr id="54275" name="Picture 5"/>
          <p:cNvPicPr>
            <a:picLocks noChangeAspect="1" noChangeArrowheads="1"/>
          </p:cNvPicPr>
          <p:nvPr/>
        </p:nvPicPr>
        <p:blipFill>
          <a:blip r:embed="rId3"/>
          <a:srcRect/>
          <a:stretch>
            <a:fillRect/>
          </a:stretch>
        </p:blipFill>
        <p:spPr bwMode="auto">
          <a:xfrm>
            <a:off x="1600200" y="457200"/>
            <a:ext cx="5819775"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0-#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295400" y="1219200"/>
            <a:ext cx="3581400" cy="5219700"/>
          </a:xfrm>
          <a:prstGeom prst="rect">
            <a:avLst/>
          </a:prstGeom>
          <a:noFill/>
          <a:ln w="9525">
            <a:noFill/>
            <a:miter lim="800000"/>
            <a:headEnd/>
            <a:tailEnd/>
          </a:ln>
        </p:spPr>
        <p:txBody>
          <a:bodyPr>
            <a:spAutoFit/>
          </a:bodyPr>
          <a:lstStyle/>
          <a:p>
            <a:pPr algn="l">
              <a:spcBef>
                <a:spcPct val="20000"/>
              </a:spcBef>
              <a:buSzPct val="90000"/>
              <a:buFont typeface="Times" pitchFamily="31" charset="0"/>
              <a:buChar char="•"/>
            </a:pPr>
            <a:r>
              <a:rPr lang="en-US" sz="3200">
                <a:latin typeface="Times New Roman" pitchFamily="18" charset="0"/>
                <a:ea typeface="ＭＳ Ｐゴシック" pitchFamily="-109" charset="-128"/>
              </a:rPr>
              <a:t>Tennessee banned teaching evolution in 1925.</a:t>
            </a:r>
          </a:p>
          <a:p>
            <a:pPr lvl="1" algn="l">
              <a:spcBef>
                <a:spcPct val="20000"/>
              </a:spcBef>
              <a:buSzPct val="90000"/>
              <a:buFont typeface="Times" pitchFamily="31" charset="0"/>
              <a:buChar char="•"/>
            </a:pPr>
            <a:r>
              <a:rPr lang="en-US" sz="3200">
                <a:latin typeface="Times New Roman" pitchFamily="18" charset="0"/>
                <a:ea typeface="ＭＳ Ｐゴシック" pitchFamily="-109" charset="-128"/>
              </a:rPr>
              <a:t>Science teacher John T. Scopes challenged as unconstitutional.</a:t>
            </a:r>
          </a:p>
          <a:p>
            <a:pPr lvl="1" algn="l">
              <a:spcBef>
                <a:spcPct val="20000"/>
              </a:spcBef>
              <a:buSzPct val="90000"/>
              <a:buFont typeface="Times" pitchFamily="31" charset="0"/>
              <a:buChar char="•"/>
            </a:pPr>
            <a:r>
              <a:rPr lang="en-US" sz="3200">
                <a:latin typeface="Times New Roman" pitchFamily="18" charset="0"/>
                <a:ea typeface="ＭＳ Ｐゴシック" pitchFamily="-109" charset="-128"/>
              </a:rPr>
              <a:t>Defied law-arrested</a:t>
            </a:r>
            <a:endParaRPr lang="en-US">
              <a:latin typeface="Verdana" pitchFamily="34" charset="0"/>
              <a:ea typeface="ＭＳ Ｐゴシック" pitchFamily="-109" charset="-128"/>
            </a:endParaRPr>
          </a:p>
          <a:p>
            <a:pPr>
              <a:spcBef>
                <a:spcPct val="50000"/>
              </a:spcBef>
              <a:buFont typeface="Times" pitchFamily="31" charset="0"/>
              <a:buChar char="•"/>
            </a:pPr>
            <a:endParaRPr lang="en-US">
              <a:ea typeface="ＭＳ Ｐゴシック" pitchFamily="-109" charset="-128"/>
            </a:endParaRPr>
          </a:p>
        </p:txBody>
      </p:sp>
      <p:pic>
        <p:nvPicPr>
          <p:cNvPr id="130051" name="Picture 3" descr="fund0246"/>
          <p:cNvPicPr>
            <a:picLocks noChangeAspect="1" noChangeArrowheads="1"/>
          </p:cNvPicPr>
          <p:nvPr/>
        </p:nvPicPr>
        <p:blipFill>
          <a:blip r:embed="rId2"/>
          <a:srcRect/>
          <a:stretch>
            <a:fillRect/>
          </a:stretch>
        </p:blipFill>
        <p:spPr bwMode="auto">
          <a:xfrm>
            <a:off x="4953000" y="1981200"/>
            <a:ext cx="3810000" cy="2924175"/>
          </a:xfrm>
          <a:prstGeom prst="rect">
            <a:avLst/>
          </a:prstGeom>
          <a:noFill/>
          <a:ln w="9525">
            <a:noFill/>
            <a:miter lim="800000"/>
            <a:headEnd/>
            <a:tailEnd/>
          </a:ln>
          <a:effectLst>
            <a:outerShdw dist="35921" dir="2700000" algn="ctr" rotWithShape="0">
              <a:srgbClr val="FFCC66">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1322720spinksilkchiffonflapperdress"/>
          <p:cNvPicPr>
            <a:picLocks noChangeAspect="1" noChangeArrowheads="1"/>
          </p:cNvPicPr>
          <p:nvPr/>
        </p:nvPicPr>
        <p:blipFill>
          <a:blip r:embed="rId2"/>
          <a:srcRect/>
          <a:stretch>
            <a:fillRect/>
          </a:stretch>
        </p:blipFill>
        <p:spPr bwMode="auto">
          <a:xfrm>
            <a:off x="1447800" y="609600"/>
            <a:ext cx="1905000" cy="3771900"/>
          </a:xfrm>
          <a:prstGeom prst="rect">
            <a:avLst/>
          </a:prstGeom>
          <a:noFill/>
          <a:ln w="9525">
            <a:noFill/>
            <a:miter lim="800000"/>
            <a:headEnd/>
            <a:tailEnd/>
          </a:ln>
        </p:spPr>
      </p:pic>
      <p:pic>
        <p:nvPicPr>
          <p:cNvPr id="26627" name="Picture 3" descr="1322720sweddinggown"/>
          <p:cNvPicPr>
            <a:picLocks noChangeAspect="1" noChangeArrowheads="1"/>
          </p:cNvPicPr>
          <p:nvPr/>
        </p:nvPicPr>
        <p:blipFill>
          <a:blip r:embed="rId3"/>
          <a:srcRect/>
          <a:stretch>
            <a:fillRect/>
          </a:stretch>
        </p:blipFill>
        <p:spPr bwMode="auto">
          <a:xfrm>
            <a:off x="3619500" y="1981200"/>
            <a:ext cx="1905000" cy="3708400"/>
          </a:xfrm>
          <a:prstGeom prst="rect">
            <a:avLst/>
          </a:prstGeom>
          <a:noFill/>
          <a:ln w="9525">
            <a:noFill/>
            <a:miter lim="800000"/>
            <a:headEnd/>
            <a:tailEnd/>
          </a:ln>
        </p:spPr>
      </p:pic>
      <p:sp>
        <p:nvSpPr>
          <p:cNvPr id="26630" name="Text Box 6"/>
          <p:cNvSpPr txBox="1">
            <a:spLocks noChangeArrowheads="1"/>
          </p:cNvSpPr>
          <p:nvPr/>
        </p:nvSpPr>
        <p:spPr bwMode="auto">
          <a:xfrm>
            <a:off x="3733800" y="5707063"/>
            <a:ext cx="1752600" cy="822325"/>
          </a:xfrm>
          <a:prstGeom prst="rect">
            <a:avLst/>
          </a:prstGeom>
          <a:noFill/>
          <a:ln w="9525">
            <a:noFill/>
            <a:miter lim="800000"/>
            <a:headEnd/>
            <a:tailEnd/>
          </a:ln>
        </p:spPr>
        <p:txBody>
          <a:bodyPr>
            <a:spAutoFit/>
          </a:bodyPr>
          <a:lstStyle/>
          <a:p>
            <a:pPr algn="l">
              <a:spcBef>
                <a:spcPct val="50000"/>
              </a:spcBef>
            </a:pPr>
            <a:r>
              <a:rPr lang="en-US" b="1">
                <a:latin typeface="Arial Black" pitchFamily="34" charset="0"/>
              </a:rPr>
              <a:t>Wedding Dress</a:t>
            </a:r>
          </a:p>
        </p:txBody>
      </p:sp>
      <p:sp>
        <p:nvSpPr>
          <p:cNvPr id="26631" name="Text Box 7"/>
          <p:cNvSpPr txBox="1">
            <a:spLocks noChangeArrowheads="1"/>
          </p:cNvSpPr>
          <p:nvPr/>
        </p:nvSpPr>
        <p:spPr bwMode="auto">
          <a:xfrm>
            <a:off x="1393825" y="4868863"/>
            <a:ext cx="1882775" cy="822325"/>
          </a:xfrm>
          <a:prstGeom prst="rect">
            <a:avLst/>
          </a:prstGeom>
          <a:noFill/>
          <a:ln w="9525">
            <a:noFill/>
            <a:miter lim="800000"/>
            <a:headEnd/>
            <a:tailEnd/>
          </a:ln>
        </p:spPr>
        <p:txBody>
          <a:bodyPr>
            <a:spAutoFit/>
          </a:bodyPr>
          <a:lstStyle/>
          <a:p>
            <a:pPr algn="l">
              <a:spcBef>
                <a:spcPct val="50000"/>
              </a:spcBef>
            </a:pPr>
            <a:r>
              <a:rPr lang="en-US" b="1">
                <a:latin typeface="Arial Black" pitchFamily="34" charset="0"/>
              </a:rPr>
              <a:t>Flapper Dress</a:t>
            </a:r>
          </a:p>
        </p:txBody>
      </p:sp>
      <p:pic>
        <p:nvPicPr>
          <p:cNvPr id="26632" name="Picture 8" descr="132271920sdress"/>
          <p:cNvPicPr>
            <a:picLocks noChangeAspect="1" noChangeArrowheads="1"/>
          </p:cNvPicPr>
          <p:nvPr/>
        </p:nvPicPr>
        <p:blipFill>
          <a:blip r:embed="rId4"/>
          <a:srcRect/>
          <a:stretch>
            <a:fillRect/>
          </a:stretch>
        </p:blipFill>
        <p:spPr bwMode="auto">
          <a:xfrm>
            <a:off x="5629275" y="381000"/>
            <a:ext cx="3521075"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6631"/>
                                        </p:tgtEl>
                                        <p:attrNameLst>
                                          <p:attrName>style.visibility</p:attrName>
                                        </p:attrNameLst>
                                      </p:cBhvr>
                                      <p:to>
                                        <p:strVal val="visible"/>
                                      </p:to>
                                    </p:set>
                                    <p:anim calcmode="lin" valueType="num">
                                      <p:cBhvr>
                                        <p:cTn id="15" dur="1000" fill="hold"/>
                                        <p:tgtEl>
                                          <p:spTgt spid="26631"/>
                                        </p:tgtEl>
                                        <p:attrNameLst>
                                          <p:attrName>ppt_w</p:attrName>
                                        </p:attrNameLst>
                                      </p:cBhvr>
                                      <p:tavLst>
                                        <p:tav tm="0">
                                          <p:val>
                                            <p:fltVal val="0"/>
                                          </p:val>
                                        </p:tav>
                                        <p:tav tm="100000">
                                          <p:val>
                                            <p:strVal val="#ppt_w"/>
                                          </p:val>
                                        </p:tav>
                                      </p:tavLst>
                                    </p:anim>
                                    <p:anim calcmode="lin" valueType="num">
                                      <p:cBhvr>
                                        <p:cTn id="16" dur="1000" fill="hold"/>
                                        <p:tgtEl>
                                          <p:spTgt spid="26631"/>
                                        </p:tgtEl>
                                        <p:attrNameLst>
                                          <p:attrName>ppt_h</p:attrName>
                                        </p:attrNameLst>
                                      </p:cBhvr>
                                      <p:tavLst>
                                        <p:tav tm="0">
                                          <p:val>
                                            <p:fltVal val="0"/>
                                          </p:val>
                                        </p:tav>
                                        <p:tav tm="100000">
                                          <p:val>
                                            <p:strVal val="#ppt_h"/>
                                          </p:val>
                                        </p:tav>
                                      </p:tavLst>
                                    </p:anim>
                                    <p:anim calcmode="lin" valueType="num">
                                      <p:cBhvr>
                                        <p:cTn id="17" dur="1000" fill="hold"/>
                                        <p:tgtEl>
                                          <p:spTgt spid="2663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66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6627"/>
                                        </p:tgtEl>
                                        <p:attrNameLst>
                                          <p:attrName>style.visibility</p:attrName>
                                        </p:attrNameLst>
                                      </p:cBhvr>
                                      <p:to>
                                        <p:strVal val="visible"/>
                                      </p:to>
                                    </p:set>
                                    <p:anim calcmode="lin" valueType="num">
                                      <p:cBhvr>
                                        <p:cTn id="23" dur="1000" fill="hold"/>
                                        <p:tgtEl>
                                          <p:spTgt spid="26627"/>
                                        </p:tgtEl>
                                        <p:attrNameLst>
                                          <p:attrName>ppt_w</p:attrName>
                                        </p:attrNameLst>
                                      </p:cBhvr>
                                      <p:tavLst>
                                        <p:tav tm="0">
                                          <p:val>
                                            <p:fltVal val="0"/>
                                          </p:val>
                                        </p:tav>
                                        <p:tav tm="100000">
                                          <p:val>
                                            <p:strVal val="#ppt_w"/>
                                          </p:val>
                                        </p:tav>
                                      </p:tavLst>
                                    </p:anim>
                                    <p:anim calcmode="lin" valueType="num">
                                      <p:cBhvr>
                                        <p:cTn id="24" dur="1000" fill="hold"/>
                                        <p:tgtEl>
                                          <p:spTgt spid="26627"/>
                                        </p:tgtEl>
                                        <p:attrNameLst>
                                          <p:attrName>ppt_h</p:attrName>
                                        </p:attrNameLst>
                                      </p:cBhvr>
                                      <p:tavLst>
                                        <p:tav tm="0">
                                          <p:val>
                                            <p:fltVal val="0"/>
                                          </p:val>
                                        </p:tav>
                                        <p:tav tm="100000">
                                          <p:val>
                                            <p:strVal val="#ppt_h"/>
                                          </p:val>
                                        </p:tav>
                                      </p:tavLst>
                                    </p:anim>
                                    <p:anim calcmode="lin" valueType="num">
                                      <p:cBhvr>
                                        <p:cTn id="25" dur="1000" fill="hold"/>
                                        <p:tgtEl>
                                          <p:spTgt spid="2662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66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6630"/>
                                        </p:tgtEl>
                                        <p:attrNameLst>
                                          <p:attrName>style.visibility</p:attrName>
                                        </p:attrNameLst>
                                      </p:cBhvr>
                                      <p:to>
                                        <p:strVal val="visible"/>
                                      </p:to>
                                    </p:set>
                                    <p:anim calcmode="lin" valueType="num">
                                      <p:cBhvr>
                                        <p:cTn id="31" dur="1000" fill="hold"/>
                                        <p:tgtEl>
                                          <p:spTgt spid="26630"/>
                                        </p:tgtEl>
                                        <p:attrNameLst>
                                          <p:attrName>ppt_w</p:attrName>
                                        </p:attrNameLst>
                                      </p:cBhvr>
                                      <p:tavLst>
                                        <p:tav tm="0">
                                          <p:val>
                                            <p:fltVal val="0"/>
                                          </p:val>
                                        </p:tav>
                                        <p:tav tm="100000">
                                          <p:val>
                                            <p:strVal val="#ppt_w"/>
                                          </p:val>
                                        </p:tav>
                                      </p:tavLst>
                                    </p:anim>
                                    <p:anim calcmode="lin" valueType="num">
                                      <p:cBhvr>
                                        <p:cTn id="32" dur="1000" fill="hold"/>
                                        <p:tgtEl>
                                          <p:spTgt spid="26630"/>
                                        </p:tgtEl>
                                        <p:attrNameLst>
                                          <p:attrName>ppt_h</p:attrName>
                                        </p:attrNameLst>
                                      </p:cBhvr>
                                      <p:tavLst>
                                        <p:tav tm="0">
                                          <p:val>
                                            <p:fltVal val="0"/>
                                          </p:val>
                                        </p:tav>
                                        <p:tav tm="100000">
                                          <p:val>
                                            <p:strVal val="#ppt_h"/>
                                          </p:val>
                                        </p:tav>
                                      </p:tavLst>
                                    </p:anim>
                                    <p:anim calcmode="lin" valueType="num">
                                      <p:cBhvr>
                                        <p:cTn id="33" dur="1000" fill="hold"/>
                                        <p:tgtEl>
                                          <p:spTgt spid="266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630"/>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15" presetClass="entr" presetSubtype="0" fill="hold" nodeType="afterEffect">
                                  <p:stCondLst>
                                    <p:cond delay="2000"/>
                                  </p:stCondLst>
                                  <p:childTnLst>
                                    <p:set>
                                      <p:cBhvr>
                                        <p:cTn id="37" dur="1" fill="hold">
                                          <p:stCondLst>
                                            <p:cond delay="0"/>
                                          </p:stCondLst>
                                        </p:cTn>
                                        <p:tgtEl>
                                          <p:spTgt spid="26632"/>
                                        </p:tgtEl>
                                        <p:attrNameLst>
                                          <p:attrName>style.visibility</p:attrName>
                                        </p:attrNameLst>
                                      </p:cBhvr>
                                      <p:to>
                                        <p:strVal val="visible"/>
                                      </p:to>
                                    </p:set>
                                    <p:anim calcmode="lin" valueType="num">
                                      <p:cBhvr>
                                        <p:cTn id="38" dur="1000" fill="hold"/>
                                        <p:tgtEl>
                                          <p:spTgt spid="26632"/>
                                        </p:tgtEl>
                                        <p:attrNameLst>
                                          <p:attrName>ppt_w</p:attrName>
                                        </p:attrNameLst>
                                      </p:cBhvr>
                                      <p:tavLst>
                                        <p:tav tm="0">
                                          <p:val>
                                            <p:fltVal val="0"/>
                                          </p:val>
                                        </p:tav>
                                        <p:tav tm="100000">
                                          <p:val>
                                            <p:strVal val="#ppt_w"/>
                                          </p:val>
                                        </p:tav>
                                      </p:tavLst>
                                    </p:anim>
                                    <p:anim calcmode="lin" valueType="num">
                                      <p:cBhvr>
                                        <p:cTn id="39" dur="1000" fill="hold"/>
                                        <p:tgtEl>
                                          <p:spTgt spid="26632"/>
                                        </p:tgtEl>
                                        <p:attrNameLst>
                                          <p:attrName>ppt_h</p:attrName>
                                        </p:attrNameLst>
                                      </p:cBhvr>
                                      <p:tavLst>
                                        <p:tav tm="0">
                                          <p:val>
                                            <p:fltVal val="0"/>
                                          </p:val>
                                        </p:tav>
                                        <p:tav tm="100000">
                                          <p:val>
                                            <p:strVal val="#ppt_h"/>
                                          </p:val>
                                        </p:tav>
                                      </p:tavLst>
                                    </p:anim>
                                    <p:anim calcmode="lin" valueType="num">
                                      <p:cBhvr>
                                        <p:cTn id="40" dur="1000" fill="hold"/>
                                        <p:tgtEl>
                                          <p:spTgt spid="2663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66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utoUpdateAnimBg="0"/>
      <p:bldP spid="2663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371600" y="457200"/>
            <a:ext cx="4800600" cy="7002463"/>
          </a:xfrm>
          <a:prstGeom prst="rect">
            <a:avLst/>
          </a:prstGeom>
          <a:noFill/>
          <a:ln w="9525">
            <a:noFill/>
            <a:miter lim="800000"/>
            <a:headEnd/>
            <a:tailEnd/>
          </a:ln>
        </p:spPr>
        <p:txBody>
          <a:bodyPr>
            <a:spAutoFit/>
          </a:bodyPr>
          <a:lstStyle/>
          <a:p>
            <a:pPr algn="l">
              <a:lnSpc>
                <a:spcPct val="90000"/>
              </a:lnSpc>
              <a:spcBef>
                <a:spcPct val="20000"/>
              </a:spcBef>
              <a:buSzPct val="90000"/>
              <a:buFont typeface="Times" pitchFamily="31" charset="0"/>
              <a:buChar char="•"/>
            </a:pPr>
            <a:r>
              <a:rPr lang="en-US" sz="2800">
                <a:latin typeface="Times New Roman" pitchFamily="18" charset="0"/>
                <a:ea typeface="ＭＳ Ｐゴシック" pitchFamily="-109" charset="-128"/>
              </a:rPr>
              <a:t>Battle b/w two of U.S.’s best lawyers</a:t>
            </a:r>
          </a:p>
          <a:p>
            <a:pPr lvl="1" algn="l">
              <a:lnSpc>
                <a:spcPct val="90000"/>
              </a:lnSpc>
              <a:spcBef>
                <a:spcPct val="20000"/>
              </a:spcBef>
              <a:buSzPct val="90000"/>
              <a:buFont typeface="Times" pitchFamily="31" charset="0"/>
              <a:buChar char="•"/>
            </a:pPr>
            <a:r>
              <a:rPr lang="en-US" sz="2800">
                <a:latin typeface="Times New Roman" pitchFamily="18" charset="0"/>
                <a:ea typeface="ＭＳ Ｐゴシック" pitchFamily="-109" charset="-128"/>
              </a:rPr>
              <a:t>William Jennings Bryan- prosecution</a:t>
            </a:r>
          </a:p>
          <a:p>
            <a:pPr lvl="1" algn="l">
              <a:lnSpc>
                <a:spcPct val="90000"/>
              </a:lnSpc>
              <a:spcBef>
                <a:spcPct val="20000"/>
              </a:spcBef>
              <a:buSzPct val="90000"/>
              <a:buFont typeface="Times" pitchFamily="31" charset="0"/>
              <a:buChar char="•"/>
            </a:pPr>
            <a:r>
              <a:rPr lang="en-US" sz="2800">
                <a:latin typeface="Times New Roman" pitchFamily="18" charset="0"/>
                <a:ea typeface="ＭＳ Ｐゴシック" pitchFamily="-109" charset="-128"/>
              </a:rPr>
              <a:t>Clarence Darrow-defense</a:t>
            </a:r>
          </a:p>
          <a:p>
            <a:pPr algn="l">
              <a:lnSpc>
                <a:spcPct val="90000"/>
              </a:lnSpc>
              <a:spcBef>
                <a:spcPct val="20000"/>
              </a:spcBef>
              <a:buSzPct val="90000"/>
              <a:buFont typeface="Times" pitchFamily="31" charset="0"/>
              <a:buChar char="•"/>
            </a:pPr>
            <a:r>
              <a:rPr lang="en-US" sz="2800">
                <a:latin typeface="Times New Roman" pitchFamily="18" charset="0"/>
                <a:ea typeface="ＭＳ Ｐゴシック" pitchFamily="-109" charset="-128"/>
              </a:rPr>
              <a:t>Mass media swarmed</a:t>
            </a:r>
          </a:p>
          <a:p>
            <a:pPr lvl="1" algn="l">
              <a:lnSpc>
                <a:spcPct val="90000"/>
              </a:lnSpc>
              <a:spcBef>
                <a:spcPct val="20000"/>
              </a:spcBef>
              <a:buSzPct val="90000"/>
              <a:buFont typeface="Times" pitchFamily="31" charset="0"/>
              <a:buChar char="•"/>
            </a:pPr>
            <a:r>
              <a:rPr lang="en-US" sz="2800">
                <a:latin typeface="Times New Roman" pitchFamily="18" charset="0"/>
                <a:ea typeface="ＭＳ Ｐゴシック" pitchFamily="-109" charset="-128"/>
              </a:rPr>
              <a:t>First trial broadcast over American radio</a:t>
            </a:r>
          </a:p>
          <a:p>
            <a:pPr algn="l">
              <a:lnSpc>
                <a:spcPct val="90000"/>
              </a:lnSpc>
              <a:spcBef>
                <a:spcPct val="20000"/>
              </a:spcBef>
              <a:buSzPct val="90000"/>
              <a:buFont typeface="Times" pitchFamily="31" charset="0"/>
              <a:buChar char="•"/>
            </a:pPr>
            <a:r>
              <a:rPr lang="en-US" sz="2800">
                <a:latin typeface="Times New Roman" pitchFamily="18" charset="0"/>
                <a:ea typeface="ＭＳ Ｐゴシック" pitchFamily="-109" charset="-128"/>
              </a:rPr>
              <a:t>After 8 minutes jury found Scopes guilty of teaching evolution</a:t>
            </a:r>
          </a:p>
          <a:p>
            <a:pPr lvl="1" algn="l">
              <a:lnSpc>
                <a:spcPct val="90000"/>
              </a:lnSpc>
              <a:spcBef>
                <a:spcPct val="20000"/>
              </a:spcBef>
              <a:buSzPct val="90000"/>
              <a:buFont typeface="Times" pitchFamily="31" charset="0"/>
              <a:buChar char="•"/>
            </a:pPr>
            <a:r>
              <a:rPr lang="en-US" sz="2800">
                <a:latin typeface="Times New Roman" pitchFamily="18" charset="0"/>
                <a:ea typeface="ＭＳ Ｐゴシック" pitchFamily="-109" charset="-128"/>
              </a:rPr>
              <a:t>$100 fine</a:t>
            </a:r>
          </a:p>
          <a:p>
            <a:pPr algn="l">
              <a:lnSpc>
                <a:spcPct val="90000"/>
              </a:lnSpc>
              <a:spcBef>
                <a:spcPct val="20000"/>
              </a:spcBef>
              <a:buSzPct val="90000"/>
              <a:buFont typeface="Times" pitchFamily="31" charset="0"/>
              <a:buChar char="•"/>
            </a:pPr>
            <a:r>
              <a:rPr lang="en-US" sz="2800">
                <a:latin typeface="Times New Roman" pitchFamily="18" charset="0"/>
                <a:ea typeface="ＭＳ Ｐゴシック" pitchFamily="-109" charset="-128"/>
              </a:rPr>
              <a:t>Darrow put Bryan on the stand to testify as an expert of the Bible</a:t>
            </a:r>
            <a:endParaRPr lang="en-US" sz="2800">
              <a:latin typeface="Verdana" pitchFamily="34" charset="0"/>
              <a:ea typeface="ＭＳ Ｐゴシック" pitchFamily="-109" charset="-128"/>
            </a:endParaRPr>
          </a:p>
          <a:p>
            <a:pPr>
              <a:spcBef>
                <a:spcPct val="50000"/>
              </a:spcBef>
              <a:buFont typeface="Times" pitchFamily="31" charset="0"/>
              <a:buChar char="•"/>
            </a:pPr>
            <a:endParaRPr lang="en-US">
              <a:ea typeface="ＭＳ Ｐゴシック" pitchFamily="-109" charset="-128"/>
            </a:endParaRPr>
          </a:p>
        </p:txBody>
      </p:sp>
      <p:pic>
        <p:nvPicPr>
          <p:cNvPr id="131075" name="Picture 3" descr="0722scopes2"/>
          <p:cNvPicPr>
            <a:picLocks noChangeAspect="1" noChangeArrowheads="1"/>
          </p:cNvPicPr>
          <p:nvPr/>
        </p:nvPicPr>
        <p:blipFill>
          <a:blip r:embed="rId2"/>
          <a:srcRect/>
          <a:stretch>
            <a:fillRect/>
          </a:stretch>
        </p:blipFill>
        <p:spPr bwMode="auto">
          <a:xfrm>
            <a:off x="5791200" y="1676400"/>
            <a:ext cx="2755900" cy="4114800"/>
          </a:xfrm>
          <a:prstGeom prst="rect">
            <a:avLst/>
          </a:prstGeom>
          <a:noFill/>
          <a:ln w="9525">
            <a:noFill/>
            <a:miter lim="800000"/>
            <a:headEnd/>
            <a:tailEnd/>
          </a:ln>
          <a:effectLst>
            <a:outerShdw dist="35921" dir="2700000" algn="ctr" rotWithShape="0">
              <a:srgbClr val="FFCC66">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0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10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0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10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295400" y="533400"/>
            <a:ext cx="7848600" cy="5997575"/>
          </a:xfrm>
          <a:prstGeom prst="rect">
            <a:avLst/>
          </a:prstGeom>
          <a:noFill/>
          <a:ln w="9525">
            <a:noFill/>
            <a:miter lim="800000"/>
            <a:headEnd/>
            <a:tailEnd/>
          </a:ln>
        </p:spPr>
        <p:txBody>
          <a:bodyPr>
            <a:spAutoFit/>
          </a:bodyPr>
          <a:lstStyle/>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(Darrow)</a:t>
            </a:r>
            <a:r>
              <a:rPr lang="en-US" sz="2500" b="1">
                <a:latin typeface="Times New Roman" pitchFamily="18" charset="0"/>
                <a:ea typeface="ＭＳ Ｐゴシック" pitchFamily="-109" charset="-128"/>
              </a:rPr>
              <a:t>Do you think the earth was made in six days?"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(Bryan)</a:t>
            </a:r>
            <a:r>
              <a:rPr lang="en-US" sz="2500" b="1">
                <a:latin typeface="Times New Roman" pitchFamily="18" charset="0"/>
                <a:ea typeface="ＭＳ Ｐゴシック" pitchFamily="-109" charset="-128"/>
              </a:rPr>
              <a:t> Not six days of 24 hours.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(Darrow)</a:t>
            </a:r>
            <a:r>
              <a:rPr lang="en-US" sz="2500" b="1">
                <a:latin typeface="Times New Roman" pitchFamily="18" charset="0"/>
                <a:ea typeface="ＭＳ Ｐゴシック" pitchFamily="-109" charset="-128"/>
              </a:rPr>
              <a:t>Did you ever discover where Cain got his wife?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(Bryan)</a:t>
            </a:r>
            <a:r>
              <a:rPr lang="en-US" sz="2500" b="1">
                <a:latin typeface="Times New Roman" pitchFamily="18" charset="0"/>
                <a:ea typeface="ＭＳ Ｐゴシック" pitchFamily="-109" charset="-128"/>
              </a:rPr>
              <a:t> No sir; I leave the agnostics to hunt for her.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(Darrow)</a:t>
            </a:r>
            <a:r>
              <a:rPr lang="en-US" sz="2500" b="1">
                <a:latin typeface="Times New Roman" pitchFamily="18" charset="0"/>
                <a:ea typeface="ＭＳ Ｐゴシック" pitchFamily="-109" charset="-128"/>
              </a:rPr>
              <a:t>Do you think the sun was made on the fourth day?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(Bryan)</a:t>
            </a:r>
            <a:r>
              <a:rPr lang="en-US" sz="2500" b="1">
                <a:latin typeface="Times New Roman" pitchFamily="18" charset="0"/>
                <a:ea typeface="ＭＳ Ｐゴシック" pitchFamily="-109" charset="-128"/>
              </a:rPr>
              <a:t>Yes.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(Darrow)</a:t>
            </a:r>
            <a:r>
              <a:rPr lang="en-US" sz="2500" b="1">
                <a:latin typeface="Times New Roman" pitchFamily="18" charset="0"/>
                <a:ea typeface="ＭＳ Ｐゴシック" pitchFamily="-109" charset="-128"/>
              </a:rPr>
              <a:t>And they had evening and morning without the sun?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(Bryan)</a:t>
            </a:r>
            <a:r>
              <a:rPr lang="en-US" sz="2500" b="1">
                <a:latin typeface="Times New Roman" pitchFamily="18" charset="0"/>
                <a:ea typeface="ＭＳ Ｐゴシック" pitchFamily="-109" charset="-128"/>
              </a:rPr>
              <a:t> I am simply saying it is a period.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(Darrow)</a:t>
            </a:r>
            <a:r>
              <a:rPr lang="en-US" sz="2500" b="1">
                <a:latin typeface="Times New Roman" pitchFamily="18" charset="0"/>
                <a:ea typeface="ＭＳ Ｐゴシック" pitchFamily="-109" charset="-128"/>
              </a:rPr>
              <a:t>The creation might have been going on for a very long time?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(Bryan)</a:t>
            </a:r>
            <a:r>
              <a:rPr lang="en-US" sz="2500" b="1">
                <a:latin typeface="Times New Roman" pitchFamily="18" charset="0"/>
                <a:ea typeface="ＭＳ Ｐゴシック" pitchFamily="-109" charset="-128"/>
              </a:rPr>
              <a:t>It might have continued for millions of years. </a:t>
            </a:r>
          </a:p>
          <a:p>
            <a:pPr algn="l">
              <a:lnSpc>
                <a:spcPct val="90000"/>
              </a:lnSpc>
              <a:spcBef>
                <a:spcPct val="20000"/>
              </a:spcBef>
              <a:buSzPct val="90000"/>
              <a:buFont typeface="Times" pitchFamily="31" charset="0"/>
              <a:buChar char="•"/>
            </a:pPr>
            <a:r>
              <a:rPr lang="en-US" sz="2500" b="1" i="1">
                <a:latin typeface="Times New Roman" pitchFamily="18" charset="0"/>
                <a:ea typeface="ＭＳ Ｐゴシック" pitchFamily="-109" charset="-128"/>
              </a:rPr>
              <a:t>(Darrow)</a:t>
            </a:r>
            <a:r>
              <a:rPr lang="en-US" sz="2500" b="1">
                <a:latin typeface="Times New Roman" pitchFamily="18" charset="0"/>
                <a:ea typeface="ＭＳ Ｐゴシック" pitchFamily="-109" charset="-128"/>
              </a:rPr>
              <a:t>Yes, All right.</a:t>
            </a:r>
            <a:endParaRPr lang="en-US" sz="2700" b="1">
              <a:latin typeface="Times New Roman" pitchFamily="18" charset="0"/>
              <a:ea typeface="ＭＳ Ｐゴシック" pitchFamily="-109" charset="-12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ar2"/>
          <p:cNvPicPr>
            <a:picLocks noChangeAspect="1" noChangeArrowheads="1"/>
          </p:cNvPicPr>
          <p:nvPr/>
        </p:nvPicPr>
        <p:blipFill>
          <a:blip r:embed="rId2"/>
          <a:srcRect/>
          <a:stretch>
            <a:fillRect/>
          </a:stretch>
        </p:blipFill>
        <p:spPr bwMode="auto">
          <a:xfrm>
            <a:off x="1371600" y="1060450"/>
            <a:ext cx="7162800" cy="5302250"/>
          </a:xfrm>
          <a:prstGeom prst="rect">
            <a:avLst/>
          </a:prstGeom>
          <a:noFill/>
          <a:ln w="9525">
            <a:noFill/>
            <a:miter lim="800000"/>
            <a:headEnd/>
            <a:tailEnd/>
          </a:ln>
        </p:spPr>
      </p:pic>
      <p:sp>
        <p:nvSpPr>
          <p:cNvPr id="89091" name="WordArt 3"/>
          <p:cNvSpPr>
            <a:spLocks noChangeArrowheads="1" noChangeShapeType="1" noTextEdit="1"/>
          </p:cNvSpPr>
          <p:nvPr/>
        </p:nvSpPr>
        <p:spPr bwMode="auto">
          <a:xfrm>
            <a:off x="2209800" y="457200"/>
            <a:ext cx="5181600" cy="1219200"/>
          </a:xfrm>
          <a:prstGeom prst="rect">
            <a:avLst/>
          </a:prstGeom>
        </p:spPr>
        <p:txBody>
          <a:bodyPr wrap="none" fromWordArt="1">
            <a:prstTxWarp prst="textDoubleWave1">
              <a:avLst>
                <a:gd name="adj1" fmla="val 6500"/>
                <a:gd name="adj2" fmla="val 0"/>
              </a:avLst>
            </a:prstTxWarp>
          </a:bodyPr>
          <a:lstStyle/>
          <a:p>
            <a:r>
              <a:rPr lang="en-US" sz="3600" kern="10" spc="-360">
                <a:ln w="12700">
                  <a:solidFill>
                    <a:srgbClr val="800000"/>
                  </a:solidFill>
                  <a:round/>
                  <a:headEnd/>
                  <a:tailEnd/>
                </a:ln>
                <a:solidFill>
                  <a:srgbClr val="FF6600"/>
                </a:solidFill>
                <a:effectLst>
                  <a:outerShdw dist="125724" dir="18900000" algn="ctr" rotWithShape="0">
                    <a:srgbClr val="000099">
                      <a:alpha val="74997"/>
                    </a:srgbClr>
                  </a:outerShdw>
                </a:effectLst>
                <a:latin typeface="Impact"/>
              </a:rPr>
              <a:t>Cars Changed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0-#ppt_w/2"/>
                                          </p:val>
                                        </p:tav>
                                        <p:tav tm="100000">
                                          <p:val>
                                            <p:strVal val="#ppt_x"/>
                                          </p:val>
                                        </p:tav>
                                      </p:tavLst>
                                    </p:anim>
                                    <p:anim calcmode="lin" valueType="num">
                                      <p:cBhvr additive="base">
                                        <p:cTn id="8" dur="500" fill="hold"/>
                                        <p:tgtEl>
                                          <p:spTgt spid="890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9090"/>
                                        </p:tgtEl>
                                        <p:attrNameLst>
                                          <p:attrName>style.visibility</p:attrName>
                                        </p:attrNameLst>
                                      </p:cBhvr>
                                      <p:to>
                                        <p:strVal val="visible"/>
                                      </p:to>
                                    </p:set>
                                    <p:anim calcmode="lin" valueType="num">
                                      <p:cBhvr additive="base">
                                        <p:cTn id="13" dur="500" fill="hold"/>
                                        <p:tgtEl>
                                          <p:spTgt spid="89090"/>
                                        </p:tgtEl>
                                        <p:attrNameLst>
                                          <p:attrName>ppt_x</p:attrName>
                                        </p:attrNameLst>
                                      </p:cBhvr>
                                      <p:tavLst>
                                        <p:tav tm="0">
                                          <p:val>
                                            <p:strVal val="0-#ppt_w/2"/>
                                          </p:val>
                                        </p:tav>
                                        <p:tav tm="100000">
                                          <p:val>
                                            <p:strVal val="#ppt_x"/>
                                          </p:val>
                                        </p:tav>
                                      </p:tavLst>
                                    </p:anim>
                                    <p:anim calcmode="lin" valueType="num">
                                      <p:cBhvr additive="base">
                                        <p:cTn id="14" dur="500" fill="hold"/>
                                        <p:tgtEl>
                                          <p:spTgt spid="89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WordArt 2"/>
          <p:cNvSpPr>
            <a:spLocks noChangeArrowheads="1" noChangeShapeType="1" noTextEdit="1"/>
          </p:cNvSpPr>
          <p:nvPr/>
        </p:nvSpPr>
        <p:spPr bwMode="auto">
          <a:xfrm>
            <a:off x="2276475" y="1371600"/>
            <a:ext cx="6029325" cy="2700338"/>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a:rPr>
              <a:t>Entertainment of the 20s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71600" y="609600"/>
            <a:ext cx="7772400" cy="1143000"/>
          </a:xfrm>
        </p:spPr>
        <p:txBody>
          <a:bodyPr/>
          <a:lstStyle/>
          <a:p>
            <a:pPr fontAlgn="auto">
              <a:spcAft>
                <a:spcPts val="0"/>
              </a:spcAft>
              <a:defRPr/>
            </a:pPr>
            <a:r>
              <a:rPr lang="en-US" smtClean="0">
                <a:latin typeface="DJ Hip" pitchFamily="31" charset="0"/>
              </a:rPr>
              <a:t>The Mass Media</a:t>
            </a:r>
          </a:p>
        </p:txBody>
      </p:sp>
      <p:sp>
        <p:nvSpPr>
          <p:cNvPr id="136195" name="Rectangle 3"/>
          <p:cNvSpPr>
            <a:spLocks noGrp="1" noChangeArrowheads="1"/>
          </p:cNvSpPr>
          <p:nvPr>
            <p:ph type="body" sz="half" idx="1"/>
          </p:nvPr>
        </p:nvSpPr>
        <p:spPr/>
        <p:txBody>
          <a:bodyPr/>
          <a:lstStyle/>
          <a:p>
            <a:pPr>
              <a:buClr>
                <a:schemeClr val="hlink"/>
              </a:buClr>
              <a:buFont typeface="Times" pitchFamily="31" charset="0"/>
              <a:buChar char="•"/>
            </a:pPr>
            <a:r>
              <a:rPr lang="en-US" sz="2400" smtClean="0">
                <a:latin typeface="Times New Roman" pitchFamily="18" charset="0"/>
              </a:rPr>
              <a:t>Early 1920s Cecil B. DeMille &amp; Hollywood barn</a:t>
            </a:r>
          </a:p>
          <a:p>
            <a:pPr lvl="1">
              <a:buClr>
                <a:schemeClr val="hlink"/>
              </a:buClr>
              <a:buFont typeface="Times" pitchFamily="31" charset="0"/>
              <a:buChar char="•"/>
            </a:pPr>
            <a:r>
              <a:rPr lang="en-US" smtClean="0">
                <a:latin typeface="Times New Roman" pitchFamily="18" charset="0"/>
              </a:rPr>
              <a:t>Created common nat’l culture</a:t>
            </a:r>
          </a:p>
          <a:p>
            <a:pPr>
              <a:buClr>
                <a:schemeClr val="hlink"/>
              </a:buClr>
              <a:buFont typeface="Times" pitchFamily="31" charset="0"/>
              <a:buChar char="•"/>
            </a:pPr>
            <a:r>
              <a:rPr lang="en-US" sz="2400" smtClean="0">
                <a:latin typeface="Times New Roman" pitchFamily="18" charset="0"/>
              </a:rPr>
              <a:t>Mass Media=print, film, and broadcast methods of communication to large numbers of peoples.</a:t>
            </a:r>
            <a:r>
              <a:rPr lang="en-US" sz="2000" b="1" smtClean="0">
                <a:solidFill>
                  <a:schemeClr val="accent2"/>
                </a:solidFill>
                <a:latin typeface="Times New Roman" pitchFamily="18" charset="0"/>
              </a:rPr>
              <a:t>  </a:t>
            </a:r>
          </a:p>
          <a:p>
            <a:pPr>
              <a:buFont typeface="Times" pitchFamily="31" charset="0"/>
              <a:buChar char="•"/>
            </a:pPr>
            <a:endParaRPr lang="en-US" sz="2000" smtClean="0"/>
          </a:p>
        </p:txBody>
      </p:sp>
      <p:pic>
        <p:nvPicPr>
          <p:cNvPr id="136197" name="Picture 5" descr="300px-Hollywoodland"/>
          <p:cNvPicPr>
            <a:picLocks noGrp="1" noChangeAspect="1" noChangeArrowheads="1"/>
          </p:cNvPicPr>
          <p:nvPr>
            <p:ph type="clipArt" sz="half" idx="2"/>
          </p:nvPr>
        </p:nvPicPr>
        <p:blipFill>
          <a:blip r:embed="rId2"/>
          <a:stretch>
            <a:fillRect/>
          </a:stretch>
        </p:blipFill>
        <p:spPr>
          <a:xfrm>
            <a:off x="6667500" y="3725863"/>
            <a:ext cx="914400" cy="625475"/>
          </a:xfrm>
          <a:effectLst>
            <a:outerShdw dist="38099" dir="2700000" algn="ctr" rotWithShape="0">
              <a:srgbClr val="FFCC66">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fontAlgn="auto">
              <a:spcAft>
                <a:spcPts val="0"/>
              </a:spcAft>
              <a:defRPr/>
            </a:pPr>
            <a:r>
              <a:rPr lang="en-US" smtClean="0">
                <a:latin typeface="DJ Hip" pitchFamily="31" charset="0"/>
              </a:rPr>
              <a:t>Movies &amp; Newspapers</a:t>
            </a:r>
          </a:p>
        </p:txBody>
      </p:sp>
      <p:pic>
        <p:nvPicPr>
          <p:cNvPr id="142341" name="Picture 5" descr="g"/>
          <p:cNvPicPr>
            <a:picLocks noGrp="1" noChangeAspect="1" noChangeArrowheads="1"/>
          </p:cNvPicPr>
          <p:nvPr>
            <p:ph type="clipArt" sz="half" idx="1"/>
          </p:nvPr>
        </p:nvPicPr>
        <p:blipFill>
          <a:blip r:embed="rId2"/>
          <a:stretch>
            <a:fillRect/>
          </a:stretch>
        </p:blipFill>
        <p:spPr>
          <a:xfrm>
            <a:off x="1257300" y="2598738"/>
            <a:ext cx="3810000" cy="2879725"/>
          </a:xfrm>
          <a:effectLst>
            <a:outerShdw dist="38099" dir="2700000" algn="ctr" rotWithShape="0">
              <a:srgbClr val="FFCC66">
                <a:alpha val="75000"/>
              </a:srgbClr>
            </a:outerShdw>
          </a:effectLst>
        </p:spPr>
      </p:pic>
      <p:sp>
        <p:nvSpPr>
          <p:cNvPr id="142340" name="Rectangle 4"/>
          <p:cNvSpPr>
            <a:spLocks noGrp="1" noChangeArrowheads="1"/>
          </p:cNvSpPr>
          <p:nvPr>
            <p:ph type="body" sz="half" idx="2"/>
          </p:nvPr>
        </p:nvSpPr>
        <p:spPr/>
        <p:txBody>
          <a:bodyPr>
            <a:normAutofit fontScale="92500" lnSpcReduction="10000"/>
          </a:bodyPr>
          <a:lstStyle/>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1910-1930 22,500 movie theaters</a:t>
            </a:r>
          </a:p>
          <a:p>
            <a:pPr marL="868680" lvl="1" indent="-283464" fontAlgn="auto">
              <a:lnSpc>
                <a:spcPct val="90000"/>
              </a:lnSpc>
              <a:spcAft>
                <a:spcPts val="0"/>
              </a:spcAft>
              <a:buFont typeface="Wingdings 2"/>
              <a:buChar char=""/>
              <a:defRPr/>
            </a:pPr>
            <a:r>
              <a:rPr lang="en-US" smtClean="0">
                <a:latin typeface="Times New Roman" pitchFamily="18" charset="0"/>
              </a:rPr>
              <a:t>1920 125 million</a:t>
            </a:r>
          </a:p>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Popularity increased with “talkies”</a:t>
            </a:r>
          </a:p>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Americans followed off-screen lives of stars</a:t>
            </a:r>
          </a:p>
          <a:p>
            <a:pPr marL="548640" indent="-411480" fontAlgn="auto">
              <a:lnSpc>
                <a:spcPct val="90000"/>
              </a:lnSpc>
              <a:spcAft>
                <a:spcPts val="0"/>
              </a:spcAft>
              <a:buClr>
                <a:schemeClr val="tx1">
                  <a:shade val="95000"/>
                </a:schemeClr>
              </a:buClr>
              <a:buFont typeface="Wingdings 2"/>
              <a:buChar char=""/>
              <a:defRPr/>
            </a:pPr>
            <a:r>
              <a:rPr lang="en-US" smtClean="0">
                <a:latin typeface="Times New Roman" pitchFamily="18" charset="0"/>
              </a:rPr>
              <a:t>Newspapers were 50 pages long!</a:t>
            </a:r>
          </a:p>
          <a:p>
            <a:pPr marL="868680" lvl="1" indent="-283464" fontAlgn="auto">
              <a:lnSpc>
                <a:spcPct val="90000"/>
              </a:lnSpc>
              <a:spcAft>
                <a:spcPts val="0"/>
              </a:spcAft>
              <a:buFont typeface="Wingdings 2"/>
              <a:buChar char=""/>
              <a:defRPr/>
            </a:pPr>
            <a:r>
              <a:rPr lang="en-US" smtClean="0">
                <a:latin typeface="Times New Roman" pitchFamily="18" charset="0"/>
              </a:rPr>
              <a:t>Tabloids</a:t>
            </a:r>
          </a:p>
          <a:p>
            <a:pPr marL="548640" indent="-411480" fontAlgn="auto">
              <a:lnSpc>
                <a:spcPct val="90000"/>
              </a:lnSpc>
              <a:spcAft>
                <a:spcPts val="0"/>
              </a:spcAft>
              <a:buClr>
                <a:schemeClr val="tx1">
                  <a:shade val="95000"/>
                </a:schemeClr>
              </a:buClr>
              <a:buFont typeface="Wingdings" pitchFamily="2" charset="2"/>
              <a:buNone/>
              <a:defRPr/>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23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5" descr="3222"/>
          <p:cNvPicPr>
            <a:picLocks noGrp="1" noChangeAspect="1" noChangeArrowheads="1"/>
          </p:cNvPicPr>
          <p:nvPr>
            <p:ph type="clipArt" sz="half" idx="1"/>
          </p:nvPr>
        </p:nvPicPr>
        <p:blipFill>
          <a:blip r:embed="rId2"/>
          <a:srcRect/>
          <a:stretch>
            <a:fillRect/>
          </a:stretch>
        </p:blipFill>
        <p:spPr>
          <a:xfrm>
            <a:off x="1143000" y="1752600"/>
            <a:ext cx="3159125" cy="4114800"/>
          </a:xfrm>
          <a:effectLst>
            <a:outerShdw dist="38099" dir="2700000" algn="ctr" rotWithShape="0">
              <a:srgbClr val="FFCC66">
                <a:alpha val="75000"/>
              </a:srgbClr>
            </a:outerShdw>
          </a:effectLst>
        </p:spPr>
      </p:pic>
      <p:sp>
        <p:nvSpPr>
          <p:cNvPr id="143364" name="Rectangle 4"/>
          <p:cNvSpPr>
            <a:spLocks noGrp="1" noChangeArrowheads="1"/>
          </p:cNvSpPr>
          <p:nvPr>
            <p:ph type="body" sz="half" idx="2"/>
          </p:nvPr>
        </p:nvSpPr>
        <p:spPr>
          <a:xfrm>
            <a:off x="4267200" y="304800"/>
            <a:ext cx="4419600" cy="4191000"/>
          </a:xfrm>
        </p:spPr>
        <p:txBody>
          <a:bodyPr>
            <a:normAutofit fontScale="92500" lnSpcReduction="20000"/>
          </a:bodyPr>
          <a:lstStyle/>
          <a:p>
            <a:pPr marL="548640" indent="-411480" fontAlgn="auto">
              <a:lnSpc>
                <a:spcPct val="90000"/>
              </a:lnSpc>
              <a:spcAft>
                <a:spcPts val="0"/>
              </a:spcAft>
              <a:buClr>
                <a:schemeClr val="tx1">
                  <a:shade val="95000"/>
                </a:schemeClr>
              </a:buClr>
              <a:buFont typeface="Times" pitchFamily="31" charset="0"/>
              <a:buChar char="•"/>
              <a:defRPr/>
            </a:pPr>
            <a:r>
              <a:rPr lang="en-US" sz="2600" smtClean="0">
                <a:latin typeface="Times New Roman" pitchFamily="18" charset="0"/>
              </a:rPr>
              <a:t>Tabloid of 1920s replaced serious news w/ fashion, sports, and sensational stories</a:t>
            </a:r>
          </a:p>
          <a:p>
            <a:pPr marL="548640" indent="-411480" fontAlgn="auto">
              <a:lnSpc>
                <a:spcPct val="90000"/>
              </a:lnSpc>
              <a:spcAft>
                <a:spcPts val="0"/>
              </a:spcAft>
              <a:buClr>
                <a:schemeClr val="tx1">
                  <a:shade val="95000"/>
                </a:schemeClr>
              </a:buClr>
              <a:buFont typeface="Times" pitchFamily="31" charset="0"/>
              <a:buChar char="•"/>
              <a:defRPr/>
            </a:pPr>
            <a:r>
              <a:rPr lang="en-US" sz="2600" smtClean="0">
                <a:latin typeface="Times New Roman" pitchFamily="18" charset="0"/>
              </a:rPr>
              <a:t>“90 percent entertainment, 10 percent information--and the information w/o boring you”</a:t>
            </a:r>
          </a:p>
          <a:p>
            <a:pPr marL="548640" indent="-411480" fontAlgn="auto">
              <a:lnSpc>
                <a:spcPct val="90000"/>
              </a:lnSpc>
              <a:spcAft>
                <a:spcPts val="0"/>
              </a:spcAft>
              <a:buClr>
                <a:schemeClr val="tx1">
                  <a:shade val="95000"/>
                </a:schemeClr>
              </a:buClr>
              <a:buFont typeface="Times" pitchFamily="31" charset="0"/>
              <a:buChar char="•"/>
              <a:defRPr/>
            </a:pPr>
            <a:r>
              <a:rPr lang="en-US" sz="2600" smtClean="0">
                <a:latin typeface="Times New Roman" pitchFamily="18" charset="0"/>
              </a:rPr>
              <a:t>	--William Randolph Hearst</a:t>
            </a:r>
          </a:p>
          <a:p>
            <a:pPr marL="548640" indent="-411480" fontAlgn="auto">
              <a:lnSpc>
                <a:spcPct val="90000"/>
              </a:lnSpc>
              <a:spcAft>
                <a:spcPts val="0"/>
              </a:spcAft>
              <a:buClr>
                <a:schemeClr val="tx1">
                  <a:shade val="95000"/>
                </a:schemeClr>
              </a:buClr>
              <a:buFont typeface="Times" pitchFamily="31" charset="0"/>
              <a:buChar char="•"/>
              <a:defRPr/>
            </a:pPr>
            <a:r>
              <a:rPr lang="en-US" sz="2600" smtClean="0">
                <a:latin typeface="Times New Roman" pitchFamily="18" charset="0"/>
              </a:rPr>
              <a:t>Magazine sales rose to 200 million copies</a:t>
            </a:r>
          </a:p>
          <a:p>
            <a:pPr marL="868680" lvl="1" indent="-283464" fontAlgn="auto">
              <a:lnSpc>
                <a:spcPct val="90000"/>
              </a:lnSpc>
              <a:spcAft>
                <a:spcPts val="0"/>
              </a:spcAft>
              <a:buFont typeface="Times" pitchFamily="31" charset="0"/>
              <a:buChar char="•"/>
              <a:defRPr/>
            </a:pPr>
            <a:r>
              <a:rPr lang="en-US" sz="2600" smtClean="0">
                <a:latin typeface="Times New Roman" pitchFamily="18" charset="0"/>
              </a:rPr>
              <a:t>Information that people could easily digest</a:t>
            </a:r>
          </a:p>
          <a:p>
            <a:pPr marL="868680" lvl="1" indent="-283464" fontAlgn="auto">
              <a:lnSpc>
                <a:spcPct val="90000"/>
              </a:lnSpc>
              <a:spcAft>
                <a:spcPts val="0"/>
              </a:spcAft>
              <a:buFont typeface="Times" pitchFamily="31" charset="0"/>
              <a:buChar char="•"/>
              <a:defRPr/>
            </a:pPr>
            <a:r>
              <a:rPr lang="en-US" sz="2600" smtClean="0">
                <a:latin typeface="Times New Roman" pitchFamily="18" charset="0"/>
              </a:rPr>
              <a:t>Advertisers ran full page 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1" name="Picture 3" descr="RadioNews1924-04-thumb"/>
          <p:cNvPicPr>
            <a:picLocks noGrp="1" noChangeAspect="1" noChangeArrowheads="1"/>
          </p:cNvPicPr>
          <p:nvPr>
            <p:ph/>
          </p:nvPr>
        </p:nvPicPr>
        <p:blipFill>
          <a:blip r:embed="rId2"/>
          <a:stretch>
            <a:fillRect/>
          </a:stretch>
        </p:blipFill>
        <p:spPr>
          <a:xfrm>
            <a:off x="3152775" y="609600"/>
            <a:ext cx="3981450" cy="5486400"/>
          </a:xfrm>
          <a:effectLst>
            <a:outerShdw dist="38099" dir="2700000" algn="ctr" rotWithShape="0">
              <a:srgbClr val="FFCC66">
                <a:alpha val="75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Picture 3" descr="satpost"/>
          <p:cNvPicPr>
            <a:picLocks noGrp="1" noChangeAspect="1" noChangeArrowheads="1"/>
          </p:cNvPicPr>
          <p:nvPr>
            <p:ph/>
          </p:nvPr>
        </p:nvPicPr>
        <p:blipFill>
          <a:blip r:embed="rId2"/>
          <a:stretch>
            <a:fillRect/>
          </a:stretch>
        </p:blipFill>
        <p:spPr>
          <a:xfrm>
            <a:off x="2819400" y="1219200"/>
            <a:ext cx="3233738" cy="4341813"/>
          </a:xfrm>
          <a:effectLst>
            <a:outerShdw dist="38099" dir="2700000" algn="ctr" rotWithShape="0">
              <a:srgbClr val="FFCC66">
                <a:alpha val="75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descr="red_cross_1920_04_a"/>
          <p:cNvPicPr>
            <a:picLocks noGrp="1" noChangeAspect="1" noChangeArrowheads="1"/>
          </p:cNvPicPr>
          <p:nvPr>
            <p:ph/>
          </p:nvPr>
        </p:nvPicPr>
        <p:blipFill>
          <a:blip r:embed="rId2"/>
          <a:stretch>
            <a:fillRect/>
          </a:stretch>
        </p:blipFill>
        <p:spPr>
          <a:xfrm>
            <a:off x="3298825" y="609600"/>
            <a:ext cx="3689350" cy="5486400"/>
          </a:xfrm>
          <a:effectLst>
            <a:outerShdw dist="38099" dir="2700000" algn="ctr" rotWithShape="0">
              <a:srgbClr val="FFCC66">
                <a:alpha val="7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descr="stylish-women"/>
          <p:cNvPicPr>
            <a:picLocks noChangeAspect="1" noChangeArrowheads="1"/>
          </p:cNvPicPr>
          <p:nvPr/>
        </p:nvPicPr>
        <p:blipFill>
          <a:blip r:embed="rId3"/>
          <a:srcRect/>
          <a:stretch>
            <a:fillRect/>
          </a:stretch>
        </p:blipFill>
        <p:spPr bwMode="auto">
          <a:xfrm>
            <a:off x="2293938" y="457200"/>
            <a:ext cx="5470525" cy="6400800"/>
          </a:xfrm>
          <a:prstGeom prst="rect">
            <a:avLst/>
          </a:prstGeom>
          <a:noFill/>
          <a:ln w="9525">
            <a:noFill/>
            <a:miter lim="800000"/>
            <a:headEnd/>
            <a:tailEnd/>
          </a:ln>
        </p:spPr>
      </p:pic>
      <p:pic>
        <p:nvPicPr>
          <p:cNvPr id="87045" name="Picture 5">
            <a:hlinkClick r:id="" action="ppaction://media"/>
          </p:cNvPr>
          <p:cNvPicPr>
            <a:picLocks noRot="1" noChangeAspect="1" noChangeArrowheads="1"/>
          </p:cNvPicPr>
          <p:nvPr>
            <a:audioCd>
              <a:st track="12"/>
              <a:end track="12" time="189"/>
            </a:audioCd>
          </p:nvPr>
        </p:nvPicPr>
        <p:blipFill>
          <a:blip r:embed="rId4"/>
          <a:srcRect/>
          <a:stretch>
            <a:fillRect/>
          </a:stretch>
        </p:blipFill>
        <p:spPr bwMode="auto">
          <a:xfrm>
            <a:off x="7620000" y="3886200"/>
            <a:ext cx="7620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1000" fill="hold"/>
                                        <p:tgtEl>
                                          <p:spTgt spid="87043"/>
                                        </p:tgtEl>
                                        <p:attrNameLst>
                                          <p:attrName>ppt_w</p:attrName>
                                        </p:attrNameLst>
                                      </p:cBhvr>
                                      <p:tavLst>
                                        <p:tav tm="0">
                                          <p:val>
                                            <p:fltVal val="0"/>
                                          </p:val>
                                        </p:tav>
                                        <p:tav tm="100000">
                                          <p:val>
                                            <p:strVal val="#ppt_w"/>
                                          </p:val>
                                        </p:tav>
                                      </p:tavLst>
                                    </p:anim>
                                    <p:anim calcmode="lin" valueType="num">
                                      <p:cBhvr>
                                        <p:cTn id="8" dur="1000" fill="hold"/>
                                        <p:tgtEl>
                                          <p:spTgt spid="87043"/>
                                        </p:tgtEl>
                                        <p:attrNameLst>
                                          <p:attrName>ppt_h</p:attrName>
                                        </p:attrNameLst>
                                      </p:cBhvr>
                                      <p:tavLst>
                                        <p:tav tm="0">
                                          <p:val>
                                            <p:fltVal val="0"/>
                                          </p:val>
                                        </p:tav>
                                        <p:tav tm="100000">
                                          <p:val>
                                            <p:strVal val="#ppt_h"/>
                                          </p:val>
                                        </p:tav>
                                      </p:tavLst>
                                    </p:anim>
                                    <p:anim calcmode="lin" valueType="num">
                                      <p:cBhvr>
                                        <p:cTn id="9" dur="1000" fill="hold"/>
                                        <p:tgtEl>
                                          <p:spTgt spid="870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04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par>
                          <p:cTn id="11" fill="hold">
                            <p:stCondLst>
                              <p:cond delay="1000"/>
                            </p:stCondLst>
                            <p:childTnLst>
                              <p:par>
                                <p:cTn id="12" presetID="1" presetClass="mediacall" presetSubtype="0" fill="hold" nodeType="afterEffect">
                                  <p:stCondLst>
                                    <p:cond delay="0"/>
                                  </p:stCondLst>
                                  <p:childTnLst>
                                    <p:cmd type="call" cmd="playFrom(0.0)">
                                      <p:cBhvr>
                                        <p:cTn id="13" dur="189000" fill="hold"/>
                                        <p:tgtEl>
                                          <p:spTgt spid="870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8704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3" name="Picture 3" descr="Modern-Priscilla-1920"/>
          <p:cNvPicPr>
            <a:picLocks noGrp="1" noChangeAspect="1" noChangeArrowheads="1"/>
          </p:cNvPicPr>
          <p:nvPr>
            <p:ph/>
          </p:nvPr>
        </p:nvPicPr>
        <p:blipFill>
          <a:blip r:embed="rId2"/>
          <a:stretch>
            <a:fillRect/>
          </a:stretch>
        </p:blipFill>
        <p:spPr>
          <a:xfrm>
            <a:off x="3048000" y="1295400"/>
            <a:ext cx="3238500" cy="4291013"/>
          </a:xfrm>
          <a:effectLst>
            <a:outerShdw dist="38099" dir="2700000" algn="ctr" rotWithShape="0">
              <a:srgbClr val="FFCC66">
                <a:alpha val="75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descr="klm_1921_001"/>
          <p:cNvPicPr>
            <a:picLocks noGrp="1" noChangeAspect="1" noChangeArrowheads="1"/>
          </p:cNvPicPr>
          <p:nvPr>
            <p:ph/>
          </p:nvPr>
        </p:nvPicPr>
        <p:blipFill>
          <a:blip r:embed="rId2"/>
          <a:stretch>
            <a:fillRect/>
          </a:stretch>
        </p:blipFill>
        <p:spPr>
          <a:xfrm>
            <a:off x="3402013" y="609600"/>
            <a:ext cx="3482975" cy="5486400"/>
          </a:xfrm>
          <a:effectLst>
            <a:outerShdw dist="38099" dir="2700000" algn="ctr" rotWithShape="0">
              <a:srgbClr val="FFCC66">
                <a:alpha val="75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descr="spot_history"/>
          <p:cNvPicPr>
            <a:picLocks noGrp="1" noChangeAspect="1" noChangeArrowheads="1"/>
          </p:cNvPicPr>
          <p:nvPr>
            <p:ph/>
          </p:nvPr>
        </p:nvPicPr>
        <p:blipFill>
          <a:blip r:embed="rId2"/>
          <a:stretch>
            <a:fillRect/>
          </a:stretch>
        </p:blipFill>
        <p:spPr>
          <a:xfrm>
            <a:off x="2819400" y="609600"/>
            <a:ext cx="3771900" cy="5867400"/>
          </a:xfrm>
          <a:effectLst>
            <a:outerShdw dist="38099" dir="2700000" algn="ctr" rotWithShape="0">
              <a:srgbClr val="FFCC66">
                <a:alpha val="75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3" descr="history_wheatena_ads_2"/>
          <p:cNvPicPr>
            <a:picLocks noGrp="1" noChangeAspect="1" noChangeArrowheads="1"/>
          </p:cNvPicPr>
          <p:nvPr>
            <p:ph/>
          </p:nvPr>
        </p:nvPicPr>
        <p:blipFill>
          <a:blip r:embed="rId2"/>
          <a:stretch>
            <a:fillRect/>
          </a:stretch>
        </p:blipFill>
        <p:spPr>
          <a:xfrm>
            <a:off x="3873500" y="1333500"/>
            <a:ext cx="2540000" cy="4038600"/>
          </a:xfrm>
          <a:effectLst>
            <a:outerShdw dist="38099" dir="2700000" algn="ctr" rotWithShape="0">
              <a:srgbClr val="FFCC66">
                <a:alpha val="75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pressionist Frank Benson"/>
          <p:cNvPicPr>
            <a:picLocks noChangeAspect="1" noChangeArrowheads="1"/>
          </p:cNvPicPr>
          <p:nvPr/>
        </p:nvPicPr>
        <p:blipFill>
          <a:blip r:embed="rId2"/>
          <a:srcRect/>
          <a:stretch>
            <a:fillRect/>
          </a:stretch>
        </p:blipFill>
        <p:spPr bwMode="auto">
          <a:xfrm>
            <a:off x="3662363" y="2343150"/>
            <a:ext cx="2822575" cy="3371850"/>
          </a:xfrm>
          <a:prstGeom prst="rect">
            <a:avLst/>
          </a:prstGeom>
          <a:noFill/>
          <a:ln w="9525">
            <a:noFill/>
            <a:miter lim="800000"/>
            <a:headEnd/>
            <a:tailEnd/>
          </a:ln>
        </p:spPr>
      </p:pic>
      <p:sp>
        <p:nvSpPr>
          <p:cNvPr id="53251" name="WordArt 3" descr="White marble"/>
          <p:cNvSpPr>
            <a:spLocks noChangeArrowheads="1" noChangeShapeType="1" noTextEdit="1"/>
          </p:cNvSpPr>
          <p:nvPr/>
        </p:nvSpPr>
        <p:spPr bwMode="auto">
          <a:xfrm>
            <a:off x="1219200" y="838200"/>
            <a:ext cx="6962775" cy="1295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3600" kern="10">
                <a:ln w="9525">
                  <a:round/>
                  <a:headEnd/>
                  <a:tailEnd/>
                </a:ln>
                <a:blipFill dpi="0" rotWithShape="0">
                  <a:blip r:embed="rId3"/>
                  <a:srcRect/>
                  <a:tile tx="0" ty="0" sx="100000" sy="100000" flip="none" algn="tl"/>
                </a:blipFill>
                <a:latin typeface="Arial Black"/>
              </a:rPr>
              <a:t>Art in the 20s</a:t>
            </a:r>
          </a:p>
          <a:p>
            <a:r>
              <a:rPr lang="en-US" sz="3600" kern="10">
                <a:ln w="9525">
                  <a:round/>
                  <a:headEnd/>
                  <a:tailEnd/>
                </a:ln>
                <a:blipFill dpi="0" rotWithShape="0">
                  <a:blip r:embed="rId3"/>
                  <a:srcRect/>
                  <a:tile tx="0" ty="0" sx="100000" sy="100000" flip="none" algn="tl"/>
                </a:blipFill>
                <a:latin typeface="Arial Black"/>
              </a:rPr>
              <a:t>Impressionist Frank Benson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0-#ppt_w/2"/>
                                          </p:val>
                                        </p:tav>
                                        <p:tav tm="100000">
                                          <p:val>
                                            <p:strVal val="#ppt_x"/>
                                          </p:val>
                                        </p:tav>
                                      </p:tavLst>
                                    </p:anim>
                                    <p:anim calcmode="lin" valueType="num">
                                      <p:cBhvr additive="base">
                                        <p:cTn id="8"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3250"/>
                                        </p:tgtEl>
                                        <p:attrNameLst>
                                          <p:attrName>style.visibility</p:attrName>
                                        </p:attrNameLst>
                                      </p:cBhvr>
                                      <p:to>
                                        <p:strVal val="visible"/>
                                      </p:to>
                                    </p:set>
                                    <p:anim calcmode="lin" valueType="num">
                                      <p:cBhvr additive="base">
                                        <p:cTn id="13" dur="500" fill="hold"/>
                                        <p:tgtEl>
                                          <p:spTgt spid="53250"/>
                                        </p:tgtEl>
                                        <p:attrNameLst>
                                          <p:attrName>ppt_x</p:attrName>
                                        </p:attrNameLst>
                                      </p:cBhvr>
                                      <p:tavLst>
                                        <p:tav tm="0">
                                          <p:val>
                                            <p:strVal val="0-#ppt_w/2"/>
                                          </p:val>
                                        </p:tav>
                                        <p:tav tm="100000">
                                          <p:val>
                                            <p:strVal val="#ppt_x"/>
                                          </p:val>
                                        </p:tav>
                                      </p:tavLst>
                                    </p:anim>
                                    <p:anim calcmode="lin" valueType="num">
                                      <p:cBhvr additive="base">
                                        <p:cTn id="14" dur="500" fill="hold"/>
                                        <p:tgtEl>
                                          <p:spTgt spid="53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sz="half" idx="1"/>
          </p:nvPr>
        </p:nvSpPr>
        <p:spPr/>
        <p:txBody>
          <a:bodyPr/>
          <a:lstStyle/>
          <a:p>
            <a:pPr>
              <a:buFont typeface="Times" pitchFamily="31" charset="0"/>
              <a:buChar char="•"/>
            </a:pPr>
            <a:r>
              <a:rPr lang="en-US" smtClean="0">
                <a:latin typeface="Times New Roman" pitchFamily="18" charset="0"/>
              </a:rPr>
              <a:t>Georgia O’Keeffe painted natural objects</a:t>
            </a:r>
          </a:p>
          <a:p>
            <a:pPr>
              <a:buFont typeface="Times" pitchFamily="31" charset="0"/>
              <a:buChar char="•"/>
            </a:pPr>
            <a:r>
              <a:rPr lang="en-US" smtClean="0">
                <a:latin typeface="Times New Roman" pitchFamily="18" charset="0"/>
              </a:rPr>
              <a:t>Edward Hopper showed the nation’s rougher side</a:t>
            </a:r>
            <a:endParaRPr lang="en-US" smtClean="0"/>
          </a:p>
          <a:p>
            <a:pPr>
              <a:buFont typeface="Wingdings" pitchFamily="2" charset="2"/>
              <a:buNone/>
            </a:pPr>
            <a:endParaRPr lang="en-US" sz="2400" smtClean="0"/>
          </a:p>
        </p:txBody>
      </p:sp>
      <p:pic>
        <p:nvPicPr>
          <p:cNvPr id="153605" name="Picture 5" descr="okeefe_whitecalla"/>
          <p:cNvPicPr>
            <a:picLocks noGrp="1" noChangeAspect="1" noChangeArrowheads="1"/>
          </p:cNvPicPr>
          <p:nvPr>
            <p:ph type="clipArt" sz="half" idx="2"/>
          </p:nvPr>
        </p:nvPicPr>
        <p:blipFill>
          <a:blip r:embed="rId2"/>
          <a:stretch>
            <a:fillRect/>
          </a:stretch>
        </p:blipFill>
        <p:spPr>
          <a:xfrm>
            <a:off x="5854700" y="2330450"/>
            <a:ext cx="2540000" cy="3416300"/>
          </a:xfrm>
          <a:effectLst>
            <a:outerShdw dist="38099" dir="2700000" algn="ctr" rotWithShape="0">
              <a:srgbClr val="FFCC66">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5"/>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Picture 3" descr="automat edward hopper-1"/>
          <p:cNvPicPr>
            <a:picLocks noGrp="1" noChangeAspect="1" noChangeArrowheads="1"/>
          </p:cNvPicPr>
          <p:nvPr>
            <p:ph/>
          </p:nvPr>
        </p:nvPicPr>
        <p:blipFill>
          <a:blip r:embed="rId2"/>
          <a:stretch>
            <a:fillRect/>
          </a:stretch>
        </p:blipFill>
        <p:spPr>
          <a:xfrm>
            <a:off x="3471863" y="2081213"/>
            <a:ext cx="3343275" cy="2543175"/>
          </a:xfrm>
          <a:effectLst>
            <a:outerShdw dist="38099" dir="2700000" algn="ctr" rotWithShape="0">
              <a:srgbClr val="FFCC66">
                <a:alpha val="75000"/>
              </a:srgbClr>
            </a:outerShdw>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6"/>
          <p:cNvGrpSpPr>
            <a:grpSpLocks/>
          </p:cNvGrpSpPr>
          <p:nvPr/>
        </p:nvGrpSpPr>
        <p:grpSpPr bwMode="auto">
          <a:xfrm>
            <a:off x="1143000" y="447675"/>
            <a:ext cx="6858000" cy="5964238"/>
            <a:chOff x="0" y="0"/>
            <a:chExt cx="4320" cy="3757"/>
          </a:xfrm>
        </p:grpSpPr>
        <p:sp>
          <p:nvSpPr>
            <p:cNvPr id="73731" name="Rectangle 4"/>
            <p:cNvSpPr>
              <a:spLocks noChangeArrowheads="1"/>
            </p:cNvSpPr>
            <p:nvPr/>
          </p:nvSpPr>
          <p:spPr bwMode="auto">
            <a:xfrm>
              <a:off x="0" y="0"/>
              <a:ext cx="4320" cy="0"/>
            </a:xfrm>
            <a:prstGeom prst="rect">
              <a:avLst/>
            </a:prstGeom>
            <a:noFill/>
            <a:ln w="9525">
              <a:noFill/>
              <a:miter lim="800000"/>
              <a:headEnd/>
              <a:tailEnd/>
            </a:ln>
          </p:spPr>
          <p:txBody>
            <a:bodyPr>
              <a:spAutoFit/>
            </a:bodyPr>
            <a:lstStyle/>
            <a:p>
              <a:endParaRPr lang="en-US"/>
            </a:p>
          </p:txBody>
        </p:sp>
        <p:sp>
          <p:nvSpPr>
            <p:cNvPr id="73732" name="Rectangle 5"/>
            <p:cNvSpPr>
              <a:spLocks noChangeArrowheads="1"/>
            </p:cNvSpPr>
            <p:nvPr/>
          </p:nvSpPr>
          <p:spPr bwMode="auto">
            <a:xfrm>
              <a:off x="0" y="0"/>
              <a:ext cx="4320" cy="3757"/>
            </a:xfrm>
            <a:prstGeom prst="rect">
              <a:avLst/>
            </a:prstGeom>
            <a:noFill/>
            <a:ln w="9525">
              <a:noFill/>
              <a:miter lim="800000"/>
              <a:headEnd/>
              <a:tailEnd/>
            </a:ln>
          </p:spPr>
          <p:txBody>
            <a:bodyPr/>
            <a:lstStyle/>
            <a:p>
              <a:pPr algn="l"/>
              <a:r>
                <a:rPr lang="en-US" sz="1200" b="1"/>
                <a:t>Ty Cobb Made His 4,000th Hit</a:t>
              </a:r>
              <a:br>
                <a:rPr lang="en-US" sz="1200" b="1"/>
              </a:br>
              <a:r>
                <a:rPr lang="en-US" sz="1200" b="1"/>
                <a:t>July 18, 1927</a:t>
              </a:r>
              <a:r>
                <a:rPr lang="en-US" sz="1400"/>
                <a:t> </a:t>
              </a:r>
              <a:br>
                <a:rPr lang="en-US" sz="1400"/>
              </a:br>
              <a:r>
                <a:rPr lang="en-US"/>
                <a:t>Ty Cobb's nickname was the "Georgia Peach" because he was born in Narrows, Georgia. Besides being a great player, Cobb was a fierce competitor. He stole home 50 times, won 12 batting average titles, and managed the Detroit Tigers for six seasons while also playing centerfield. There's some debate about the exact figure for his lifetime batting average, but for 23 years he batted at least .300. In this photo, there are two of the greatest hitters in baseball--Ty Cobb and Joe Jackson. Traded to the White Sox in 1915, Jackson averaged .356. Both players were involved in scandal. Do you know what they did? </a:t>
              </a:r>
              <a:br>
                <a:rPr lang="en-US"/>
              </a:br>
              <a:endParaRPr lang="en-US">
                <a:latin typeface="Times New Roman" pitchFamily="18" charset="0"/>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Ty Cobb and Joe Jackson"/>
          <p:cNvPicPr>
            <a:picLocks noChangeAspect="1" noChangeArrowheads="1"/>
          </p:cNvPicPr>
          <p:nvPr/>
        </p:nvPicPr>
        <p:blipFill>
          <a:blip r:embed="rId2"/>
          <a:srcRect/>
          <a:stretch>
            <a:fillRect/>
          </a:stretch>
        </p:blipFill>
        <p:spPr bwMode="auto">
          <a:xfrm>
            <a:off x="2509838" y="561975"/>
            <a:ext cx="4124325" cy="573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143000" y="630238"/>
            <a:ext cx="6858000" cy="5599112"/>
            <a:chOff x="0" y="0"/>
            <a:chExt cx="4320" cy="3527"/>
          </a:xfrm>
        </p:grpSpPr>
        <p:sp>
          <p:nvSpPr>
            <p:cNvPr id="75780" name="Rectangle 2"/>
            <p:cNvSpPr>
              <a:spLocks noChangeArrowheads="1"/>
            </p:cNvSpPr>
            <p:nvPr/>
          </p:nvSpPr>
          <p:spPr bwMode="auto">
            <a:xfrm>
              <a:off x="0" y="0"/>
              <a:ext cx="4320" cy="0"/>
            </a:xfrm>
            <a:prstGeom prst="rect">
              <a:avLst/>
            </a:prstGeom>
            <a:noFill/>
            <a:ln w="9525">
              <a:noFill/>
              <a:miter lim="800000"/>
              <a:headEnd/>
              <a:tailEnd/>
            </a:ln>
          </p:spPr>
          <p:txBody>
            <a:bodyPr>
              <a:spAutoFit/>
            </a:bodyPr>
            <a:lstStyle/>
            <a:p>
              <a:endParaRPr lang="en-US"/>
            </a:p>
          </p:txBody>
        </p:sp>
        <p:sp>
          <p:nvSpPr>
            <p:cNvPr id="75781" name="Rectangle 3"/>
            <p:cNvSpPr>
              <a:spLocks noChangeArrowheads="1"/>
            </p:cNvSpPr>
            <p:nvPr/>
          </p:nvSpPr>
          <p:spPr bwMode="auto">
            <a:xfrm>
              <a:off x="0" y="0"/>
              <a:ext cx="4320" cy="3527"/>
            </a:xfrm>
            <a:prstGeom prst="rect">
              <a:avLst/>
            </a:prstGeom>
            <a:noFill/>
            <a:ln w="9525">
              <a:noFill/>
              <a:miter lim="800000"/>
              <a:headEnd/>
              <a:tailEnd/>
            </a:ln>
          </p:spPr>
          <p:txBody>
            <a:bodyPr/>
            <a:lstStyle/>
            <a:p>
              <a:pPr algn="l"/>
              <a:r>
                <a:rPr lang="en-US" sz="1200" b="1"/>
                <a:t>Ty Cobb Made His 4,000th Hit</a:t>
              </a:r>
              <a:br>
                <a:rPr lang="en-US" sz="1200" b="1"/>
              </a:br>
              <a:r>
                <a:rPr lang="en-US" sz="1200" b="1"/>
                <a:t>July 18, 1927</a:t>
              </a:r>
              <a:r>
                <a:rPr lang="en-US" sz="1400"/>
                <a:t> </a:t>
              </a:r>
              <a:br>
                <a:rPr lang="en-US" sz="1400"/>
              </a:br>
              <a:r>
                <a:rPr lang="en-US"/>
                <a:t>Joe Jackson was banned from baseball after being involved in a conspiracy to "throw" (fix the outcome of) the World Series in 1919, known as the Black Sox Scandal. Cobb was allowed to resign from professional baseball in 1926 after supposedly being involved in gambling violations. Later, baseball's first commissioner, Judge Kenesaw Mountain Landis, cleared Cobb of charges and allowed him to play again. Cobb, a left-handed batter who threw with his right hand, was elected to the Baseball Hall of Fame in 1936. Cobb's autobiography, titled </a:t>
              </a:r>
              <a:r>
                <a:rPr lang="en-US" i="1"/>
                <a:t>My Life in Baseball,</a:t>
              </a:r>
              <a:r>
                <a:rPr lang="en-US"/>
                <a:t> was published in 1961. </a:t>
              </a:r>
              <a:br>
                <a:rPr lang="en-US"/>
              </a:br>
              <a:r>
                <a:rPr lang="en-US">
                  <a:latin typeface="Times New Roman" pitchFamily="18" charset="0"/>
                </a:rPr>
                <a:t>  </a:t>
              </a:r>
              <a:r>
                <a:rPr lang="en-US" sz="100">
                  <a:latin typeface="Times New Roman" pitchFamily="18" charset="0"/>
                </a:rPr>
                <a:t> </a:t>
              </a:r>
              <a:r>
                <a:rPr lang="en-US">
                  <a:latin typeface="Times New Roman" pitchFamily="18" charset="0"/>
                </a:rPr>
                <a:t>                                                       </a:t>
              </a:r>
            </a:p>
          </p:txBody>
        </p:sp>
      </p:grpSp>
      <p:pic>
        <p:nvPicPr>
          <p:cNvPr id="75779" name="Picture 4" descr="trans"/>
          <p:cNvPicPr>
            <a:picLocks noChangeAspect="1" noChangeArrowheads="1"/>
          </p:cNvPicPr>
          <p:nvPr/>
        </p:nvPicPr>
        <p:blipFill>
          <a:blip r:embed="rId2"/>
          <a:srcRect/>
          <a:stretch>
            <a:fillRect/>
          </a:stretch>
        </p:blipFill>
        <p:spPr bwMode="auto">
          <a:xfrm>
            <a:off x="1311275" y="5818188"/>
            <a:ext cx="4286250" cy="22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bathing-suit-cartoon"/>
          <p:cNvPicPr>
            <a:picLocks noChangeAspect="1" noChangeArrowheads="1"/>
          </p:cNvPicPr>
          <p:nvPr/>
        </p:nvPicPr>
        <p:blipFill>
          <a:blip r:embed="rId2"/>
          <a:srcRect/>
          <a:stretch>
            <a:fillRect/>
          </a:stretch>
        </p:blipFill>
        <p:spPr bwMode="auto">
          <a:xfrm>
            <a:off x="1981200" y="609600"/>
            <a:ext cx="6096000" cy="599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1000" fill="hold"/>
                                        <p:tgtEl>
                                          <p:spTgt spid="93186"/>
                                        </p:tgtEl>
                                        <p:attrNameLst>
                                          <p:attrName>ppt_w</p:attrName>
                                        </p:attrNameLst>
                                      </p:cBhvr>
                                      <p:tavLst>
                                        <p:tav tm="0">
                                          <p:val>
                                            <p:fltVal val="0"/>
                                          </p:val>
                                        </p:tav>
                                        <p:tav tm="100000">
                                          <p:val>
                                            <p:strVal val="#ppt_w"/>
                                          </p:val>
                                        </p:tav>
                                      </p:tavLst>
                                    </p:anim>
                                    <p:anim calcmode="lin" valueType="num">
                                      <p:cBhvr>
                                        <p:cTn id="8" dur="1000" fill="hold"/>
                                        <p:tgtEl>
                                          <p:spTgt spid="93186"/>
                                        </p:tgtEl>
                                        <p:attrNameLst>
                                          <p:attrName>ppt_h</p:attrName>
                                        </p:attrNameLst>
                                      </p:cBhvr>
                                      <p:tavLst>
                                        <p:tav tm="0">
                                          <p:val>
                                            <p:fltVal val="0"/>
                                          </p:val>
                                        </p:tav>
                                        <p:tav tm="100000">
                                          <p:val>
                                            <p:strVal val="#ppt_h"/>
                                          </p:val>
                                        </p:tav>
                                      </p:tavLst>
                                    </p:anim>
                                    <p:anim calcmode="lin" valueType="num">
                                      <p:cBhvr>
                                        <p:cTn id="9" dur="1000" fill="hold"/>
                                        <p:tgtEl>
                                          <p:spTgt spid="931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31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fontAlgn="auto">
              <a:spcAft>
                <a:spcPts val="0"/>
              </a:spcAft>
              <a:defRPr/>
            </a:pPr>
            <a:r>
              <a:rPr lang="en-US" smtClean="0">
                <a:latin typeface="DJ Hip" pitchFamily="31" charset="0"/>
              </a:rPr>
              <a:t>The Lost Generation</a:t>
            </a:r>
          </a:p>
        </p:txBody>
      </p:sp>
      <p:sp>
        <p:nvSpPr>
          <p:cNvPr id="92163" name="Rectangle 3"/>
          <p:cNvSpPr>
            <a:spLocks noGrp="1" noChangeArrowheads="1"/>
          </p:cNvSpPr>
          <p:nvPr>
            <p:ph type="body" sz="half" idx="1"/>
          </p:nvPr>
        </p:nvSpPr>
        <p:spPr>
          <a:xfrm>
            <a:off x="1295400" y="1447800"/>
            <a:ext cx="3810000" cy="4114800"/>
          </a:xfrm>
        </p:spPr>
        <p:txBody>
          <a:bodyPr>
            <a:normAutofit fontScale="92500" lnSpcReduction="20000"/>
          </a:bodyPr>
          <a:lstStyle/>
          <a:p>
            <a:pPr marL="548640" indent="-411480" fontAlgn="auto">
              <a:lnSpc>
                <a:spcPct val="90000"/>
              </a:lnSpc>
              <a:spcAft>
                <a:spcPts val="0"/>
              </a:spcAft>
              <a:buClr>
                <a:schemeClr val="tx1">
                  <a:shade val="95000"/>
                </a:schemeClr>
              </a:buClr>
              <a:buFont typeface="Times" pitchFamily="31" charset="0"/>
              <a:buChar char="•"/>
              <a:defRPr/>
            </a:pPr>
            <a:r>
              <a:rPr lang="en-US" sz="2600" smtClean="0">
                <a:latin typeface="Times New Roman" pitchFamily="18" charset="0"/>
              </a:rPr>
              <a:t>American society troubled one group of writers</a:t>
            </a:r>
            <a:endParaRPr lang="en-US" sz="2600" smtClean="0"/>
          </a:p>
          <a:p>
            <a:pPr marL="548640" indent="-411480" fontAlgn="auto">
              <a:lnSpc>
                <a:spcPct val="90000"/>
              </a:lnSpc>
              <a:spcAft>
                <a:spcPts val="0"/>
              </a:spcAft>
              <a:buClr>
                <a:schemeClr val="tx1">
                  <a:shade val="95000"/>
                </a:schemeClr>
              </a:buClr>
              <a:buFont typeface="Times" pitchFamily="31" charset="0"/>
              <a:buChar char="•"/>
              <a:defRPr/>
            </a:pPr>
            <a:r>
              <a:rPr lang="en-US" sz="2600" smtClean="0">
                <a:latin typeface="Times New Roman" pitchFamily="18" charset="0"/>
              </a:rPr>
              <a:t>Values that its members were being taught didn't fit the reality of life after the brutal and horrifying World War I. </a:t>
            </a:r>
          </a:p>
          <a:p>
            <a:pPr marL="868680" lvl="1" indent="-283464" fontAlgn="auto">
              <a:lnSpc>
                <a:spcPct val="90000"/>
              </a:lnSpc>
              <a:spcAft>
                <a:spcPts val="0"/>
              </a:spcAft>
              <a:buFont typeface="Times" pitchFamily="31" charset="0"/>
              <a:buChar char="•"/>
              <a:defRPr/>
            </a:pPr>
            <a:r>
              <a:rPr lang="en-US" sz="2600" smtClean="0">
                <a:latin typeface="Times New Roman" pitchFamily="18" charset="0"/>
              </a:rPr>
              <a:t>Moved to Paris</a:t>
            </a:r>
          </a:p>
          <a:p>
            <a:pPr marL="868680" lvl="1" indent="-283464" fontAlgn="auto">
              <a:lnSpc>
                <a:spcPct val="90000"/>
              </a:lnSpc>
              <a:spcAft>
                <a:spcPts val="0"/>
              </a:spcAft>
              <a:buFont typeface="Times" pitchFamily="31" charset="0"/>
              <a:buChar char="•"/>
              <a:defRPr/>
            </a:pPr>
            <a:r>
              <a:rPr lang="en-US" sz="2600" smtClean="0">
                <a:latin typeface="Times New Roman" pitchFamily="18" charset="0"/>
                <a:ea typeface="ＭＳ Ｐゴシック" pitchFamily="-109" charset="-128"/>
              </a:rPr>
              <a:t>Ernest Hemingway, F.Scott Fitzgerald, E.E. Cummings, Sherwood Anderson, Hart Crane</a:t>
            </a:r>
            <a:endParaRPr lang="en-US" sz="2600" smtClean="0">
              <a:solidFill>
                <a:srgbClr val="FFFFFF"/>
              </a:solidFill>
            </a:endParaRPr>
          </a:p>
          <a:p>
            <a:pPr marL="548640" indent="-411480" fontAlgn="auto">
              <a:lnSpc>
                <a:spcPct val="90000"/>
              </a:lnSpc>
              <a:spcAft>
                <a:spcPts val="0"/>
              </a:spcAft>
              <a:buClr>
                <a:schemeClr val="tx1">
                  <a:shade val="95000"/>
                </a:schemeClr>
              </a:buClr>
              <a:buFont typeface="Wingdings 2"/>
              <a:buChar char=""/>
              <a:defRPr/>
            </a:pPr>
            <a:endParaRPr lang="en-US" sz="2000" smtClean="0"/>
          </a:p>
        </p:txBody>
      </p:sp>
      <p:pic>
        <p:nvPicPr>
          <p:cNvPr id="134149" name="Picture 5" descr="council-1"/>
          <p:cNvPicPr>
            <a:picLocks noGrp="1" noChangeAspect="1" noChangeArrowheads="1"/>
          </p:cNvPicPr>
          <p:nvPr>
            <p:ph type="clipArt" sz="half" idx="2"/>
          </p:nvPr>
        </p:nvPicPr>
        <p:blipFill>
          <a:blip r:embed="rId2"/>
          <a:stretch>
            <a:fillRect/>
          </a:stretch>
        </p:blipFill>
        <p:spPr>
          <a:xfrm>
            <a:off x="5695950" y="2486025"/>
            <a:ext cx="2857500" cy="3105150"/>
          </a:xfrm>
          <a:effectLst>
            <a:outerShdw dist="38099" dir="2700000" algn="ctr" rotWithShape="0">
              <a:srgbClr val="FFCC66">
                <a:alpha val="75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GoldRushChaplin"/>
          <p:cNvPicPr>
            <a:picLocks noChangeAspect="1" noChangeArrowheads="1"/>
          </p:cNvPicPr>
          <p:nvPr/>
        </p:nvPicPr>
        <p:blipFill>
          <a:blip r:embed="rId2"/>
          <a:srcRect/>
          <a:stretch>
            <a:fillRect/>
          </a:stretch>
        </p:blipFill>
        <p:spPr bwMode="auto">
          <a:xfrm>
            <a:off x="1295400" y="457200"/>
            <a:ext cx="3292475" cy="4206875"/>
          </a:xfrm>
          <a:prstGeom prst="rect">
            <a:avLst/>
          </a:prstGeom>
          <a:noFill/>
          <a:ln w="9525">
            <a:noFill/>
            <a:miter lim="800000"/>
            <a:headEnd/>
            <a:tailEnd/>
          </a:ln>
        </p:spPr>
      </p:pic>
      <p:sp>
        <p:nvSpPr>
          <p:cNvPr id="77827" name="Text Box 5"/>
          <p:cNvSpPr txBox="1">
            <a:spLocks noChangeArrowheads="1"/>
          </p:cNvSpPr>
          <p:nvPr/>
        </p:nvSpPr>
        <p:spPr bwMode="auto">
          <a:xfrm>
            <a:off x="2041525" y="4840288"/>
            <a:ext cx="1006475" cy="457200"/>
          </a:xfrm>
          <a:prstGeom prst="rect">
            <a:avLst/>
          </a:prstGeom>
          <a:noFill/>
          <a:ln w="9525">
            <a:noFill/>
            <a:miter lim="800000"/>
            <a:headEnd/>
            <a:tailEnd/>
          </a:ln>
        </p:spPr>
        <p:txBody>
          <a:bodyPr>
            <a:spAutoFit/>
          </a:bodyPr>
          <a:lstStyle/>
          <a:p>
            <a:r>
              <a:rPr lang="en-US" b="1"/>
              <a:t>1925</a:t>
            </a:r>
          </a:p>
        </p:txBody>
      </p:sp>
      <p:pic>
        <p:nvPicPr>
          <p:cNvPr id="6" name="Picture 2" descr="Charlie chaplin"/>
          <p:cNvPicPr>
            <a:picLocks noChangeAspect="1" noChangeArrowheads="1"/>
          </p:cNvPicPr>
          <p:nvPr/>
        </p:nvPicPr>
        <p:blipFill>
          <a:blip r:embed="rId3"/>
          <a:srcRect/>
          <a:stretch>
            <a:fillRect/>
          </a:stretch>
        </p:blipFill>
        <p:spPr bwMode="auto">
          <a:xfrm>
            <a:off x="5562600" y="1600200"/>
            <a:ext cx="2520950" cy="3929063"/>
          </a:xfrm>
          <a:prstGeom prst="rect">
            <a:avLst/>
          </a:prstGeom>
          <a:noFill/>
          <a:ln w="9525">
            <a:noFill/>
            <a:miter lim="800000"/>
            <a:headEnd/>
            <a:tailEnd/>
          </a:ln>
        </p:spPr>
      </p:pic>
      <p:sp>
        <p:nvSpPr>
          <p:cNvPr id="7" name="WordArt 7"/>
          <p:cNvSpPr>
            <a:spLocks noChangeArrowheads="1" noChangeShapeType="1" noTextEdit="1"/>
          </p:cNvSpPr>
          <p:nvPr/>
        </p:nvSpPr>
        <p:spPr bwMode="auto">
          <a:xfrm>
            <a:off x="2514600" y="5105400"/>
            <a:ext cx="3800475"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Charlie Chaplin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WordArt 4"/>
          <p:cNvSpPr>
            <a:spLocks noChangeArrowheads="1" noChangeShapeType="1" noTextEdit="1"/>
          </p:cNvSpPr>
          <p:nvPr/>
        </p:nvSpPr>
        <p:spPr bwMode="auto">
          <a:xfrm>
            <a:off x="6553200" y="457200"/>
            <a:ext cx="2305050"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Al Jolson</a:t>
            </a:r>
          </a:p>
        </p:txBody>
      </p:sp>
      <p:pic>
        <p:nvPicPr>
          <p:cNvPr id="78851" name="Picture 8"/>
          <p:cNvPicPr>
            <a:picLocks noChangeAspect="1" noChangeArrowheads="1"/>
          </p:cNvPicPr>
          <p:nvPr/>
        </p:nvPicPr>
        <p:blipFill>
          <a:blip r:embed="rId2"/>
          <a:srcRect/>
          <a:stretch>
            <a:fillRect/>
          </a:stretch>
        </p:blipFill>
        <p:spPr bwMode="auto">
          <a:xfrm>
            <a:off x="2881313" y="1314450"/>
            <a:ext cx="3381375" cy="4229100"/>
          </a:xfrm>
          <a:prstGeom prst="rect">
            <a:avLst/>
          </a:prstGeom>
          <a:noFill/>
          <a:ln w="9525">
            <a:noFill/>
            <a:miter lim="800000"/>
            <a:headEnd/>
            <a:tailEnd/>
          </a:ln>
        </p:spPr>
      </p:pic>
      <p:sp>
        <p:nvSpPr>
          <p:cNvPr id="78852" name="Rectangle 9"/>
          <p:cNvSpPr>
            <a:spLocks noChangeArrowheads="1"/>
          </p:cNvSpPr>
          <p:nvPr/>
        </p:nvSpPr>
        <p:spPr bwMode="auto">
          <a:xfrm>
            <a:off x="2974975" y="-315913"/>
            <a:ext cx="3194050" cy="631826"/>
          </a:xfrm>
          <a:prstGeom prst="rect">
            <a:avLst/>
          </a:prstGeom>
          <a:noFill/>
          <a:ln w="9525">
            <a:noFill/>
            <a:miter lim="800000"/>
            <a:headEnd/>
            <a:tailEnd/>
          </a:ln>
        </p:spPr>
        <p:txBody>
          <a:bodyPr wrap="none" anchor="ctr">
            <a:spAutoFit/>
          </a:bodyPr>
          <a:lstStyle/>
          <a:p>
            <a:pPr eaLnBrk="0" hangingPunct="0"/>
            <a:r>
              <a:rPr lang="en-US" sz="1100">
                <a:latin typeface="Lucida Grande"/>
                <a:hlinkClick r:id="rId3"/>
              </a:rPr>
              <a:t>http://www.youtube.com/watch?v=G-WZRUIfHjo</a:t>
            </a:r>
            <a:r>
              <a:rPr lang="en-US" sz="1100">
                <a:latin typeface="Lucida Grande"/>
              </a:rPr>
              <a:t/>
            </a:r>
            <a:br>
              <a:rPr lang="en-US" sz="1100">
                <a:latin typeface="Lucida Grande"/>
              </a:rPr>
            </a:br>
            <a:endParaRPr lang="en-US"/>
          </a:p>
        </p:txBody>
      </p:sp>
      <p:sp>
        <p:nvSpPr>
          <p:cNvPr id="78853" name="Rectangle 10"/>
          <p:cNvSpPr>
            <a:spLocks noChangeArrowheads="1"/>
          </p:cNvSpPr>
          <p:nvPr/>
        </p:nvSpPr>
        <p:spPr bwMode="auto">
          <a:xfrm>
            <a:off x="0" y="357188"/>
            <a:ext cx="9144000" cy="800100"/>
          </a:xfrm>
          <a:prstGeom prst="rect">
            <a:avLst/>
          </a:prstGeom>
          <a:noFill/>
          <a:ln w="9525">
            <a:noFill/>
            <a:miter lim="800000"/>
            <a:headEnd/>
            <a:tailEnd/>
          </a:ln>
        </p:spPr>
        <p:txBody>
          <a:bodyPr anchor="ctr">
            <a:spAutoFit/>
          </a:bodyPr>
          <a:lstStyle/>
          <a:p>
            <a:pPr eaLnBrk="0" hangingPunct="0"/>
            <a:r>
              <a:rPr lang="en-US" sz="1100">
                <a:latin typeface="Lucida Grande"/>
                <a:hlinkClick r:id="rId3"/>
              </a:rPr>
              <a:t>http://www.youtube.com/watch?v=G-WZRUIfHjo</a:t>
            </a:r>
            <a:r>
              <a:rPr lang="en-US" sz="1100">
                <a:latin typeface="Lucida Grande"/>
              </a:rPr>
              <a:t/>
            </a:r>
            <a:br>
              <a:rPr lang="en-US" sz="1100">
                <a:latin typeface="Lucida Grande"/>
              </a:rPr>
            </a:br>
            <a:r>
              <a:rPr lang="en-US" sz="1100">
                <a:latin typeface="Lucida Grande"/>
              </a:rPr>
              <a:t/>
            </a:r>
            <a:br>
              <a:rPr lang="en-US" sz="1100">
                <a:latin typeface="Lucida Grande"/>
              </a:rPr>
            </a:b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0-#ppt_w/2"/>
                                          </p:val>
                                        </p:tav>
                                        <p:tav tm="100000">
                                          <p:val>
                                            <p:strVal val="#ppt_x"/>
                                          </p:val>
                                        </p:tav>
                                      </p:tavLst>
                                    </p:anim>
                                    <p:anim calcmode="lin" valueType="num">
                                      <p:cBhvr additive="base">
                                        <p:cTn id="8"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609600" y="838200"/>
            <a:ext cx="4171950" cy="5600700"/>
          </a:xfrm>
          <a:prstGeom prst="rect">
            <a:avLst/>
          </a:prstGeom>
          <a:noFill/>
          <a:ln w="9525">
            <a:noFill/>
            <a:miter lim="800000"/>
            <a:headEnd/>
            <a:tailEnd/>
          </a:ln>
        </p:spPr>
      </p:pic>
      <p:sp>
        <p:nvSpPr>
          <p:cNvPr id="4" name="WordArt 6"/>
          <p:cNvSpPr>
            <a:spLocks noChangeArrowheads="1" noChangeShapeType="1" noTextEdit="1"/>
          </p:cNvSpPr>
          <p:nvPr/>
        </p:nvSpPr>
        <p:spPr bwMode="auto">
          <a:xfrm>
            <a:off x="5181600" y="4267200"/>
            <a:ext cx="3590925"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Buster Keaton</a:t>
            </a:r>
          </a:p>
        </p:txBody>
      </p:sp>
      <p:sp>
        <p:nvSpPr>
          <p:cNvPr id="79876" name="Rectangle 4"/>
          <p:cNvSpPr>
            <a:spLocks noChangeArrowheads="1"/>
          </p:cNvSpPr>
          <p:nvPr/>
        </p:nvSpPr>
        <p:spPr bwMode="auto">
          <a:xfrm>
            <a:off x="2286000" y="0"/>
            <a:ext cx="4572000" cy="830263"/>
          </a:xfrm>
          <a:prstGeom prst="rect">
            <a:avLst/>
          </a:prstGeom>
          <a:noFill/>
          <a:ln w="9525">
            <a:noFill/>
            <a:miter lim="800000"/>
            <a:headEnd/>
            <a:tailEnd/>
          </a:ln>
        </p:spPr>
        <p:txBody>
          <a:bodyPr>
            <a:spAutoFit/>
          </a:bodyPr>
          <a:lstStyle/>
          <a:p>
            <a:r>
              <a:rPr lang="en-US" u="sng">
                <a:hlinkClick r:id="rId3"/>
              </a:rPr>
              <a:t>http://www.youtube.com/watch?v=LWEo4M8nZQQ</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arbo2"/>
          <p:cNvPicPr>
            <a:picLocks noChangeAspect="1" noChangeArrowheads="1"/>
          </p:cNvPicPr>
          <p:nvPr/>
        </p:nvPicPr>
        <p:blipFill>
          <a:blip r:embed="rId2"/>
          <a:srcRect/>
          <a:stretch>
            <a:fillRect/>
          </a:stretch>
        </p:blipFill>
        <p:spPr bwMode="auto">
          <a:xfrm>
            <a:off x="5029200" y="381000"/>
            <a:ext cx="2971800" cy="2971800"/>
          </a:xfrm>
          <a:prstGeom prst="rect">
            <a:avLst/>
          </a:prstGeom>
          <a:noFill/>
          <a:ln w="9525">
            <a:noFill/>
            <a:miter lim="800000"/>
            <a:headEnd/>
            <a:tailEnd/>
          </a:ln>
        </p:spPr>
      </p:pic>
      <p:pic>
        <p:nvPicPr>
          <p:cNvPr id="60419" name="Picture 3" descr="Garboposter"/>
          <p:cNvPicPr>
            <a:picLocks noChangeAspect="1" noChangeArrowheads="1"/>
          </p:cNvPicPr>
          <p:nvPr/>
        </p:nvPicPr>
        <p:blipFill>
          <a:blip r:embed="rId3"/>
          <a:srcRect/>
          <a:stretch>
            <a:fillRect/>
          </a:stretch>
        </p:blipFill>
        <p:spPr bwMode="auto">
          <a:xfrm>
            <a:off x="1371600" y="2133600"/>
            <a:ext cx="2816225" cy="4470400"/>
          </a:xfrm>
          <a:prstGeom prst="rect">
            <a:avLst/>
          </a:prstGeom>
          <a:noFill/>
          <a:ln w="9525">
            <a:noFill/>
            <a:miter lim="800000"/>
            <a:headEnd/>
            <a:tailEnd/>
          </a:ln>
        </p:spPr>
      </p:pic>
      <p:pic>
        <p:nvPicPr>
          <p:cNvPr id="60420" name="Picture 4" descr="Greta Garbo"/>
          <p:cNvPicPr>
            <a:picLocks noChangeAspect="1" noChangeArrowheads="1"/>
          </p:cNvPicPr>
          <p:nvPr/>
        </p:nvPicPr>
        <p:blipFill>
          <a:blip r:embed="rId4"/>
          <a:srcRect/>
          <a:stretch>
            <a:fillRect/>
          </a:stretch>
        </p:blipFill>
        <p:spPr bwMode="auto">
          <a:xfrm>
            <a:off x="5334000" y="3998913"/>
            <a:ext cx="3810000" cy="2605087"/>
          </a:xfrm>
          <a:prstGeom prst="rect">
            <a:avLst/>
          </a:prstGeom>
          <a:noFill/>
          <a:ln w="9525">
            <a:noFill/>
            <a:miter lim="800000"/>
            <a:headEnd/>
            <a:tailEnd/>
          </a:ln>
        </p:spPr>
      </p:pic>
      <p:sp>
        <p:nvSpPr>
          <p:cNvPr id="60421" name="WordArt 5" descr="Narrow vertical"/>
          <p:cNvSpPr>
            <a:spLocks noChangeArrowheads="1" noChangeShapeType="1" noTextEdit="1"/>
          </p:cNvSpPr>
          <p:nvPr/>
        </p:nvSpPr>
        <p:spPr bwMode="auto">
          <a:xfrm>
            <a:off x="1524000" y="838200"/>
            <a:ext cx="3038475" cy="1084263"/>
          </a:xfrm>
          <a:prstGeom prst="rect">
            <a:avLst/>
          </a:prstGeom>
        </p:spPr>
        <p:txBody>
          <a:bodyPr wrap="none" fromWordArt="1">
            <a:prstTxWarp prst="textCurveUp">
              <a:avLst>
                <a:gd name="adj" fmla="val 40356"/>
              </a:avLst>
            </a:prstTxWarp>
          </a:bodyPr>
          <a:lstStyle/>
          <a:p>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4997"/>
                    </a:srgbClr>
                  </a:outerShdw>
                </a:effectLst>
                <a:latin typeface="Arial Black"/>
              </a:rPr>
              <a:t>Greta Garbo</a:t>
            </a:r>
          </a:p>
        </p:txBody>
      </p:sp>
      <p:sp>
        <p:nvSpPr>
          <p:cNvPr id="80902" name="Rectangle 6"/>
          <p:cNvSpPr>
            <a:spLocks noChangeArrowheads="1"/>
          </p:cNvSpPr>
          <p:nvPr/>
        </p:nvSpPr>
        <p:spPr bwMode="auto">
          <a:xfrm>
            <a:off x="0" y="-49213"/>
            <a:ext cx="5562600" cy="631826"/>
          </a:xfrm>
          <a:prstGeom prst="rect">
            <a:avLst/>
          </a:prstGeom>
          <a:noFill/>
          <a:ln w="9525">
            <a:noFill/>
            <a:miter lim="800000"/>
            <a:headEnd/>
            <a:tailEnd/>
          </a:ln>
        </p:spPr>
        <p:txBody>
          <a:bodyPr anchor="ctr">
            <a:spAutoFit/>
          </a:bodyPr>
          <a:lstStyle/>
          <a:p>
            <a:pPr eaLnBrk="0" hangingPunct="0"/>
            <a:r>
              <a:rPr lang="en-US" sz="1100">
                <a:latin typeface="Lucida Grande"/>
                <a:hlinkClick r:id="rId5"/>
              </a:rPr>
              <a:t>http://www.youtube.com/watch?v=ZAoEK_QvGhU</a:t>
            </a:r>
            <a:r>
              <a:rPr lang="en-US" sz="1100">
                <a:latin typeface="Lucida Grande"/>
              </a:rPr>
              <a:t/>
            </a:r>
            <a:br>
              <a:rPr lang="en-US" sz="1100">
                <a:latin typeface="Lucida Grande"/>
              </a:rPr>
            </a:br>
            <a:endParaRPr lang="en-US"/>
          </a:p>
        </p:txBody>
      </p:sp>
      <p:sp>
        <p:nvSpPr>
          <p:cNvPr id="80903" name="Rectangle 7"/>
          <p:cNvSpPr>
            <a:spLocks noChangeArrowheads="1"/>
          </p:cNvSpPr>
          <p:nvPr/>
        </p:nvSpPr>
        <p:spPr bwMode="auto">
          <a:xfrm>
            <a:off x="0" y="174625"/>
            <a:ext cx="9144000" cy="260350"/>
          </a:xfrm>
          <a:prstGeom prst="rect">
            <a:avLst/>
          </a:prstGeom>
          <a:noFill/>
          <a:ln w="9525">
            <a:noFill/>
            <a:miter lim="800000"/>
            <a:headEnd/>
            <a:tailEnd/>
          </a:ln>
        </p:spPr>
        <p:txBody>
          <a:bodyPr anchor="ctr">
            <a:spAutoFit/>
          </a:bodyPr>
          <a:lstStyle/>
          <a:p>
            <a:pPr algn="l" eaLnBrk="0" hangingPunct="0"/>
            <a:r>
              <a:rPr lang="en-US" sz="1100">
                <a:latin typeface="Lucida Grande"/>
                <a:hlinkClick r:id="rId6"/>
              </a:rPr>
              <a:t>http://www.youtube.com/watch?v=ooj87vXO3_I</a:t>
            </a:r>
            <a:r>
              <a:rPr lang="en-US" sz="800"/>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500" fill="hold"/>
                                        <p:tgtEl>
                                          <p:spTgt spid="60421"/>
                                        </p:tgtEl>
                                        <p:attrNameLst>
                                          <p:attrName>ppt_x</p:attrName>
                                        </p:attrNameLst>
                                      </p:cBhvr>
                                      <p:tavLst>
                                        <p:tav tm="0">
                                          <p:val>
                                            <p:strVal val="0-#ppt_w/2"/>
                                          </p:val>
                                        </p:tav>
                                        <p:tav tm="100000">
                                          <p:val>
                                            <p:strVal val="#ppt_x"/>
                                          </p:val>
                                        </p:tav>
                                      </p:tavLst>
                                    </p:anim>
                                    <p:anim calcmode="lin" valueType="num">
                                      <p:cBhvr additive="base">
                                        <p:cTn id="8"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0418"/>
                                        </p:tgtEl>
                                        <p:attrNameLst>
                                          <p:attrName>style.visibility</p:attrName>
                                        </p:attrNameLst>
                                      </p:cBhvr>
                                      <p:to>
                                        <p:strVal val="visible"/>
                                      </p:to>
                                    </p:set>
                                    <p:anim calcmode="lin" valueType="num">
                                      <p:cBhvr additive="base">
                                        <p:cTn id="13" dur="500" fill="hold"/>
                                        <p:tgtEl>
                                          <p:spTgt spid="60418"/>
                                        </p:tgtEl>
                                        <p:attrNameLst>
                                          <p:attrName>ppt_x</p:attrName>
                                        </p:attrNameLst>
                                      </p:cBhvr>
                                      <p:tavLst>
                                        <p:tav tm="0">
                                          <p:val>
                                            <p:strVal val="0-#ppt_w/2"/>
                                          </p:val>
                                        </p:tav>
                                        <p:tav tm="100000">
                                          <p:val>
                                            <p:strVal val="#ppt_x"/>
                                          </p:val>
                                        </p:tav>
                                      </p:tavLst>
                                    </p:anim>
                                    <p:anim calcmode="lin" valueType="num">
                                      <p:cBhvr additive="base">
                                        <p:cTn id="14"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0419"/>
                                        </p:tgtEl>
                                        <p:attrNameLst>
                                          <p:attrName>style.visibility</p:attrName>
                                        </p:attrNameLst>
                                      </p:cBhvr>
                                      <p:to>
                                        <p:strVal val="visible"/>
                                      </p:to>
                                    </p:set>
                                    <p:anim calcmode="lin" valueType="num">
                                      <p:cBhvr additive="base">
                                        <p:cTn id="19" dur="500" fill="hold"/>
                                        <p:tgtEl>
                                          <p:spTgt spid="60419"/>
                                        </p:tgtEl>
                                        <p:attrNameLst>
                                          <p:attrName>ppt_x</p:attrName>
                                        </p:attrNameLst>
                                      </p:cBhvr>
                                      <p:tavLst>
                                        <p:tav tm="0">
                                          <p:val>
                                            <p:strVal val="0-#ppt_w/2"/>
                                          </p:val>
                                        </p:tav>
                                        <p:tav tm="100000">
                                          <p:val>
                                            <p:strVal val="#ppt_x"/>
                                          </p:val>
                                        </p:tav>
                                      </p:tavLst>
                                    </p:anim>
                                    <p:anim calcmode="lin" valueType="num">
                                      <p:cBhvr additive="base">
                                        <p:cTn id="20" dur="500" fill="hold"/>
                                        <p:tgtEl>
                                          <p:spTgt spid="604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0420"/>
                                        </p:tgtEl>
                                        <p:attrNameLst>
                                          <p:attrName>style.visibility</p:attrName>
                                        </p:attrNameLst>
                                      </p:cBhvr>
                                      <p:to>
                                        <p:strVal val="visible"/>
                                      </p:to>
                                    </p:set>
                                    <p:anim calcmode="lin" valueType="num">
                                      <p:cBhvr additive="base">
                                        <p:cTn id="25" dur="500" fill="hold"/>
                                        <p:tgtEl>
                                          <p:spTgt spid="60420"/>
                                        </p:tgtEl>
                                        <p:attrNameLst>
                                          <p:attrName>ppt_x</p:attrName>
                                        </p:attrNameLst>
                                      </p:cBhvr>
                                      <p:tavLst>
                                        <p:tav tm="0">
                                          <p:val>
                                            <p:strVal val="0-#ppt_w/2"/>
                                          </p:val>
                                        </p:tav>
                                        <p:tav tm="100000">
                                          <p:val>
                                            <p:strVal val="#ppt_x"/>
                                          </p:val>
                                        </p:tav>
                                      </p:tavLst>
                                    </p:anim>
                                    <p:anim calcmode="lin" valueType="num">
                                      <p:cBhvr additive="base">
                                        <p:cTn id="26" dur="500" fill="hold"/>
                                        <p:tgtEl>
                                          <p:spTgt spid="60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udolph Valentino"/>
          <p:cNvPicPr>
            <a:picLocks noChangeAspect="1" noChangeArrowheads="1"/>
          </p:cNvPicPr>
          <p:nvPr/>
        </p:nvPicPr>
        <p:blipFill>
          <a:blip r:embed="rId2"/>
          <a:srcRect/>
          <a:stretch>
            <a:fillRect/>
          </a:stretch>
        </p:blipFill>
        <p:spPr bwMode="auto">
          <a:xfrm>
            <a:off x="914400" y="533400"/>
            <a:ext cx="2981325" cy="3744913"/>
          </a:xfrm>
          <a:prstGeom prst="rect">
            <a:avLst/>
          </a:prstGeom>
          <a:noFill/>
          <a:ln w="9525">
            <a:noFill/>
            <a:miter lim="800000"/>
            <a:headEnd/>
            <a:tailEnd/>
          </a:ln>
        </p:spPr>
      </p:pic>
      <p:pic>
        <p:nvPicPr>
          <p:cNvPr id="68612" name="Picture 4" descr="Valentino"/>
          <p:cNvPicPr>
            <a:picLocks noChangeAspect="1" noChangeArrowheads="1"/>
          </p:cNvPicPr>
          <p:nvPr/>
        </p:nvPicPr>
        <p:blipFill>
          <a:blip r:embed="rId3"/>
          <a:srcRect/>
          <a:stretch>
            <a:fillRect/>
          </a:stretch>
        </p:blipFill>
        <p:spPr bwMode="auto">
          <a:xfrm>
            <a:off x="5514975" y="2819400"/>
            <a:ext cx="3079750" cy="3810000"/>
          </a:xfrm>
          <a:prstGeom prst="rect">
            <a:avLst/>
          </a:prstGeom>
          <a:noFill/>
          <a:ln w="9525">
            <a:noFill/>
            <a:miter lim="800000"/>
            <a:headEnd/>
            <a:tailEnd/>
          </a:ln>
        </p:spPr>
      </p:pic>
      <p:sp>
        <p:nvSpPr>
          <p:cNvPr id="68613" name="WordArt 5" descr="Narrow vertical"/>
          <p:cNvSpPr>
            <a:spLocks noChangeArrowheads="1" noChangeShapeType="1" noTextEdit="1"/>
          </p:cNvSpPr>
          <p:nvPr/>
        </p:nvSpPr>
        <p:spPr bwMode="auto">
          <a:xfrm>
            <a:off x="1257300" y="4724400"/>
            <a:ext cx="3771900" cy="1084263"/>
          </a:xfrm>
          <a:prstGeom prst="rect">
            <a:avLst/>
          </a:prstGeom>
        </p:spPr>
        <p:txBody>
          <a:bodyPr wrap="none" fromWordArt="1">
            <a:prstTxWarp prst="textCurveUp">
              <a:avLst>
                <a:gd name="adj" fmla="val 40356"/>
              </a:avLst>
            </a:prstTxWarp>
          </a:bodyPr>
          <a:lstStyle/>
          <a:p>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4997"/>
                    </a:srgbClr>
                  </a:outerShdw>
                </a:effectLst>
                <a:latin typeface="Arial Black"/>
              </a:rPr>
              <a:t>Rudy Valentino</a:t>
            </a:r>
          </a:p>
        </p:txBody>
      </p:sp>
      <p:sp>
        <p:nvSpPr>
          <p:cNvPr id="81925" name="Rectangle 4"/>
          <p:cNvSpPr>
            <a:spLocks noChangeArrowheads="1"/>
          </p:cNvSpPr>
          <p:nvPr/>
        </p:nvSpPr>
        <p:spPr bwMode="auto">
          <a:xfrm>
            <a:off x="4267200" y="990600"/>
            <a:ext cx="4572000" cy="830263"/>
          </a:xfrm>
          <a:prstGeom prst="rect">
            <a:avLst/>
          </a:prstGeom>
          <a:noFill/>
          <a:ln w="9525">
            <a:noFill/>
            <a:miter lim="800000"/>
            <a:headEnd/>
            <a:tailEnd/>
          </a:ln>
        </p:spPr>
        <p:txBody>
          <a:bodyPr>
            <a:spAutoFit/>
          </a:bodyPr>
          <a:lstStyle/>
          <a:p>
            <a:r>
              <a:rPr lang="en-US" u="sng">
                <a:hlinkClick r:id="rId4"/>
              </a:rPr>
              <a:t>http://www.youtube.com/watch?v=PdSznRNCA7o</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 fill="hold"/>
                                        <p:tgtEl>
                                          <p:spTgt spid="68613"/>
                                        </p:tgtEl>
                                        <p:attrNameLst>
                                          <p:attrName>ppt_x</p:attrName>
                                        </p:attrNameLst>
                                      </p:cBhvr>
                                      <p:tavLst>
                                        <p:tav tm="0">
                                          <p:val>
                                            <p:strVal val="0-#ppt_w/2"/>
                                          </p:val>
                                        </p:tav>
                                        <p:tav tm="100000">
                                          <p:val>
                                            <p:strVal val="#ppt_x"/>
                                          </p:val>
                                        </p:tav>
                                      </p:tavLst>
                                    </p:anim>
                                    <p:anim calcmode="lin" valueType="num">
                                      <p:cBhvr additive="base">
                                        <p:cTn id="8"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8610"/>
                                        </p:tgtEl>
                                        <p:attrNameLst>
                                          <p:attrName>style.visibility</p:attrName>
                                        </p:attrNameLst>
                                      </p:cBhvr>
                                      <p:to>
                                        <p:strVal val="visible"/>
                                      </p:to>
                                    </p:set>
                                    <p:anim calcmode="lin" valueType="num">
                                      <p:cBhvr additive="base">
                                        <p:cTn id="13" dur="500" fill="hold"/>
                                        <p:tgtEl>
                                          <p:spTgt spid="68610"/>
                                        </p:tgtEl>
                                        <p:attrNameLst>
                                          <p:attrName>ppt_x</p:attrName>
                                        </p:attrNameLst>
                                      </p:cBhvr>
                                      <p:tavLst>
                                        <p:tav tm="0">
                                          <p:val>
                                            <p:strVal val="0-#ppt_w/2"/>
                                          </p:val>
                                        </p:tav>
                                        <p:tav tm="100000">
                                          <p:val>
                                            <p:strVal val="#ppt_x"/>
                                          </p:val>
                                        </p:tav>
                                      </p:tavLst>
                                    </p:anim>
                                    <p:anim calcmode="lin" valueType="num">
                                      <p:cBhvr additive="base">
                                        <p:cTn id="14" dur="500" fill="hold"/>
                                        <p:tgtEl>
                                          <p:spTgt spid="686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8612"/>
                                        </p:tgtEl>
                                        <p:attrNameLst>
                                          <p:attrName>style.visibility</p:attrName>
                                        </p:attrNameLst>
                                      </p:cBhvr>
                                      <p:to>
                                        <p:strVal val="visible"/>
                                      </p:to>
                                    </p:set>
                                    <p:anim calcmode="lin" valueType="num">
                                      <p:cBhvr additive="base">
                                        <p:cTn id="19" dur="500" fill="hold"/>
                                        <p:tgtEl>
                                          <p:spTgt spid="68612"/>
                                        </p:tgtEl>
                                        <p:attrNameLst>
                                          <p:attrName>ppt_x</p:attrName>
                                        </p:attrNameLst>
                                      </p:cBhvr>
                                      <p:tavLst>
                                        <p:tav tm="0">
                                          <p:val>
                                            <p:strVal val="0-#ppt_w/2"/>
                                          </p:val>
                                        </p:tav>
                                        <p:tav tm="100000">
                                          <p:val>
                                            <p:strVal val="#ppt_x"/>
                                          </p:val>
                                        </p:tav>
                                      </p:tavLst>
                                    </p:anim>
                                    <p:anim calcmode="lin" valueType="num">
                                      <p:cBhvr additive="base">
                                        <p:cTn id="20" dur="500" fill="hold"/>
                                        <p:tgtEl>
                                          <p:spTgt spid="68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WordArt 4"/>
          <p:cNvSpPr>
            <a:spLocks noChangeArrowheads="1" noChangeShapeType="1" noTextEdit="1"/>
          </p:cNvSpPr>
          <p:nvPr/>
        </p:nvSpPr>
        <p:spPr bwMode="auto">
          <a:xfrm>
            <a:off x="4953000" y="1143000"/>
            <a:ext cx="2257425" cy="87471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rPr>
              <a:t>Bing Crosby</a:t>
            </a:r>
          </a:p>
        </p:txBody>
      </p:sp>
      <p:pic>
        <p:nvPicPr>
          <p:cNvPr id="82947" name="Picture 11"/>
          <p:cNvPicPr>
            <a:picLocks noChangeAspect="1" noChangeArrowheads="1"/>
          </p:cNvPicPr>
          <p:nvPr/>
        </p:nvPicPr>
        <p:blipFill>
          <a:blip r:embed="rId2"/>
          <a:srcRect/>
          <a:stretch>
            <a:fillRect/>
          </a:stretch>
        </p:blipFill>
        <p:spPr bwMode="auto">
          <a:xfrm>
            <a:off x="685800" y="304800"/>
            <a:ext cx="3675063" cy="3243263"/>
          </a:xfrm>
          <a:prstGeom prst="rect">
            <a:avLst/>
          </a:prstGeom>
          <a:noFill/>
          <a:ln w="9525">
            <a:noFill/>
            <a:miter lim="800000"/>
            <a:headEnd/>
            <a:tailEnd/>
          </a:ln>
        </p:spPr>
      </p:pic>
      <p:sp>
        <p:nvSpPr>
          <p:cNvPr id="82948" name="Rectangle 11"/>
          <p:cNvSpPr>
            <a:spLocks noChangeArrowheads="1"/>
          </p:cNvSpPr>
          <p:nvPr/>
        </p:nvSpPr>
        <p:spPr bwMode="auto">
          <a:xfrm>
            <a:off x="2743200" y="4343400"/>
            <a:ext cx="4572000" cy="830263"/>
          </a:xfrm>
          <a:prstGeom prst="rect">
            <a:avLst/>
          </a:prstGeom>
          <a:noFill/>
          <a:ln w="9525">
            <a:noFill/>
            <a:miter lim="800000"/>
            <a:headEnd/>
            <a:tailEnd/>
          </a:ln>
        </p:spPr>
        <p:txBody>
          <a:bodyPr>
            <a:spAutoFit/>
          </a:bodyPr>
          <a:lstStyle/>
          <a:p>
            <a:r>
              <a:rPr lang="en-US" u="sng">
                <a:hlinkClick r:id="rId3"/>
              </a:rPr>
              <a:t>http://www.youtube.com/watch?v=9vPfOjAw5Z0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0-#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ella Fitzgerald"/>
          <p:cNvPicPr>
            <a:picLocks noChangeAspect="1" noChangeArrowheads="1"/>
          </p:cNvPicPr>
          <p:nvPr/>
        </p:nvPicPr>
        <p:blipFill>
          <a:blip r:embed="rId2"/>
          <a:srcRect/>
          <a:stretch>
            <a:fillRect/>
          </a:stretch>
        </p:blipFill>
        <p:spPr bwMode="auto">
          <a:xfrm>
            <a:off x="3200400" y="1143000"/>
            <a:ext cx="2382838" cy="2838450"/>
          </a:xfrm>
          <a:prstGeom prst="rect">
            <a:avLst/>
          </a:prstGeom>
          <a:noFill/>
          <a:ln w="9525">
            <a:noFill/>
            <a:miter lim="800000"/>
            <a:headEnd/>
            <a:tailEnd/>
          </a:ln>
        </p:spPr>
      </p:pic>
      <p:sp>
        <p:nvSpPr>
          <p:cNvPr id="3" name="WordArt 8"/>
          <p:cNvSpPr>
            <a:spLocks noChangeArrowheads="1" noChangeShapeType="1" noTextEdit="1"/>
          </p:cNvSpPr>
          <p:nvPr/>
        </p:nvSpPr>
        <p:spPr bwMode="auto">
          <a:xfrm>
            <a:off x="3200400" y="4800600"/>
            <a:ext cx="2581275"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a:rPr>
              <a:t>Ella Fitzgerald</a:t>
            </a:r>
          </a:p>
        </p:txBody>
      </p:sp>
      <p:sp>
        <p:nvSpPr>
          <p:cNvPr id="83972" name="Rectangle 3"/>
          <p:cNvSpPr>
            <a:spLocks noChangeArrowheads="1"/>
          </p:cNvSpPr>
          <p:nvPr/>
        </p:nvSpPr>
        <p:spPr bwMode="auto">
          <a:xfrm>
            <a:off x="1905000" y="152400"/>
            <a:ext cx="4572000" cy="1200150"/>
          </a:xfrm>
          <a:prstGeom prst="rect">
            <a:avLst/>
          </a:prstGeom>
          <a:noFill/>
          <a:ln w="9525">
            <a:noFill/>
            <a:miter lim="800000"/>
            <a:headEnd/>
            <a:tailEnd/>
          </a:ln>
        </p:spPr>
        <p:txBody>
          <a:bodyPr>
            <a:spAutoFit/>
          </a:bodyPr>
          <a:lstStyle/>
          <a:p>
            <a:r>
              <a:rPr lang="en-US">
                <a:hlinkClick r:id="rId3"/>
              </a:rPr>
              <a:t>http://www.youtube.com/watch?v=hRyDB4RWJdw</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920s-ellington-head"/>
          <p:cNvPicPr>
            <a:picLocks noChangeAspect="1" noChangeArrowheads="1"/>
          </p:cNvPicPr>
          <p:nvPr/>
        </p:nvPicPr>
        <p:blipFill>
          <a:blip r:embed="rId2"/>
          <a:srcRect/>
          <a:stretch>
            <a:fillRect/>
          </a:stretch>
        </p:blipFill>
        <p:spPr bwMode="auto">
          <a:xfrm>
            <a:off x="1371600" y="838200"/>
            <a:ext cx="2603500" cy="3879850"/>
          </a:xfrm>
          <a:prstGeom prst="rect">
            <a:avLst/>
          </a:prstGeom>
          <a:noFill/>
          <a:ln w="9525">
            <a:noFill/>
            <a:miter lim="800000"/>
            <a:headEnd/>
            <a:tailEnd/>
          </a:ln>
        </p:spPr>
      </p:pic>
      <p:sp>
        <p:nvSpPr>
          <p:cNvPr id="3" name="WordArt 6"/>
          <p:cNvSpPr>
            <a:spLocks noChangeArrowheads="1" noChangeShapeType="1" noTextEdit="1"/>
          </p:cNvSpPr>
          <p:nvPr/>
        </p:nvSpPr>
        <p:spPr bwMode="auto">
          <a:xfrm>
            <a:off x="4876800" y="1066800"/>
            <a:ext cx="3505200" cy="1066800"/>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Duke Ellington</a:t>
            </a:r>
          </a:p>
        </p:txBody>
      </p:sp>
      <p:sp>
        <p:nvSpPr>
          <p:cNvPr id="84996" name="Rectangle 3"/>
          <p:cNvSpPr>
            <a:spLocks noChangeArrowheads="1"/>
          </p:cNvSpPr>
          <p:nvPr/>
        </p:nvSpPr>
        <p:spPr bwMode="auto">
          <a:xfrm>
            <a:off x="4191000" y="2971800"/>
            <a:ext cx="4572000" cy="1200150"/>
          </a:xfrm>
          <a:prstGeom prst="rect">
            <a:avLst/>
          </a:prstGeom>
          <a:noFill/>
          <a:ln w="9525">
            <a:noFill/>
            <a:miter lim="800000"/>
            <a:headEnd/>
            <a:tailEnd/>
          </a:ln>
        </p:spPr>
        <p:txBody>
          <a:bodyPr>
            <a:spAutoFit/>
          </a:bodyPr>
          <a:lstStyle/>
          <a:p>
            <a:r>
              <a:rPr lang="en-US">
                <a:hlinkClick r:id="rId3"/>
              </a:rPr>
              <a:t>http://www.youtube.com/watch?v=SDDCzb3dv_Y</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LouisArmstrong"/>
          <p:cNvPicPr>
            <a:picLocks noChangeAspect="1" noChangeArrowheads="1"/>
          </p:cNvPicPr>
          <p:nvPr/>
        </p:nvPicPr>
        <p:blipFill>
          <a:blip r:embed="rId2"/>
          <a:srcRect/>
          <a:stretch>
            <a:fillRect/>
          </a:stretch>
        </p:blipFill>
        <p:spPr bwMode="auto">
          <a:xfrm>
            <a:off x="2514600" y="1676400"/>
            <a:ext cx="3798888" cy="3816350"/>
          </a:xfrm>
          <a:prstGeom prst="rect">
            <a:avLst/>
          </a:prstGeom>
          <a:noFill/>
          <a:ln w="9525">
            <a:noFill/>
            <a:miter lim="800000"/>
            <a:headEnd/>
            <a:tailEnd/>
          </a:ln>
        </p:spPr>
      </p:pic>
      <p:sp>
        <p:nvSpPr>
          <p:cNvPr id="86019" name="Rectangle 2"/>
          <p:cNvSpPr>
            <a:spLocks noChangeArrowheads="1"/>
          </p:cNvSpPr>
          <p:nvPr/>
        </p:nvSpPr>
        <p:spPr bwMode="auto">
          <a:xfrm>
            <a:off x="2133600" y="533400"/>
            <a:ext cx="4572000" cy="830263"/>
          </a:xfrm>
          <a:prstGeom prst="rect">
            <a:avLst/>
          </a:prstGeom>
          <a:noFill/>
          <a:ln w="9525">
            <a:noFill/>
            <a:miter lim="800000"/>
            <a:headEnd/>
            <a:tailEnd/>
          </a:ln>
        </p:spPr>
        <p:txBody>
          <a:bodyPr>
            <a:spAutoFit/>
          </a:bodyPr>
          <a:lstStyle/>
          <a:p>
            <a:r>
              <a:rPr lang="en-US" u="sng">
                <a:hlinkClick r:id="rId3"/>
              </a:rPr>
              <a:t>http://www.youtube.com/watch?v=vnRqYMTpXHc</a:t>
            </a:r>
            <a:endParaRPr lang="en-US"/>
          </a:p>
        </p:txBody>
      </p:sp>
      <p:sp>
        <p:nvSpPr>
          <p:cNvPr id="4" name="Rectangle 3"/>
          <p:cNvSpPr/>
          <p:nvPr/>
        </p:nvSpPr>
        <p:spPr>
          <a:xfrm>
            <a:off x="1905000" y="5934670"/>
            <a:ext cx="5737404" cy="923330"/>
          </a:xfrm>
          <a:prstGeom prst="rect">
            <a:avLst/>
          </a:prstGeom>
          <a:noFill/>
        </p:spPr>
        <p:txBody>
          <a:bodyPr wrap="none">
            <a:spAutoFit/>
          </a:bodyPr>
          <a:lstStyle/>
          <a:p>
            <a:pPr>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Louis Armstrong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13227dressmaleswim"/>
          <p:cNvPicPr>
            <a:picLocks noChangeAspect="1" noChangeArrowheads="1"/>
          </p:cNvPicPr>
          <p:nvPr/>
        </p:nvPicPr>
        <p:blipFill>
          <a:blip r:embed="rId3"/>
          <a:srcRect/>
          <a:stretch>
            <a:fillRect/>
          </a:stretch>
        </p:blipFill>
        <p:spPr bwMode="auto">
          <a:xfrm>
            <a:off x="1371600" y="685800"/>
            <a:ext cx="4167188" cy="5715000"/>
          </a:xfrm>
          <a:prstGeom prst="rect">
            <a:avLst/>
          </a:prstGeom>
          <a:noFill/>
          <a:ln w="9525">
            <a:noFill/>
            <a:miter lim="800000"/>
            <a:headEnd/>
            <a:tailEnd/>
          </a:ln>
        </p:spPr>
      </p:pic>
      <p:sp>
        <p:nvSpPr>
          <p:cNvPr id="72707" name="WordArt 3"/>
          <p:cNvSpPr>
            <a:spLocks noChangeArrowheads="1" noChangeShapeType="1" noTextEdit="1"/>
          </p:cNvSpPr>
          <p:nvPr/>
        </p:nvSpPr>
        <p:spPr bwMode="auto">
          <a:xfrm>
            <a:off x="6096000" y="2667000"/>
            <a:ext cx="2257425" cy="1285875"/>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DJ Hip"/>
              </a:rPr>
              <a:t>Beach Wear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p:cTn id="7" dur="1000" fill="hold"/>
                                        <p:tgtEl>
                                          <p:spTgt spid="72707"/>
                                        </p:tgtEl>
                                        <p:attrNameLst>
                                          <p:attrName>ppt_w</p:attrName>
                                        </p:attrNameLst>
                                      </p:cBhvr>
                                      <p:tavLst>
                                        <p:tav tm="0">
                                          <p:val>
                                            <p:fltVal val="0"/>
                                          </p:val>
                                        </p:tav>
                                        <p:tav tm="100000">
                                          <p:val>
                                            <p:strVal val="#ppt_w"/>
                                          </p:val>
                                        </p:tav>
                                      </p:tavLst>
                                    </p:anim>
                                    <p:anim calcmode="lin" valueType="num">
                                      <p:cBhvr>
                                        <p:cTn id="8" dur="1000" fill="hold"/>
                                        <p:tgtEl>
                                          <p:spTgt spid="72707"/>
                                        </p:tgtEl>
                                        <p:attrNameLst>
                                          <p:attrName>ppt_h</p:attrName>
                                        </p:attrNameLst>
                                      </p:cBhvr>
                                      <p:tavLst>
                                        <p:tav tm="0">
                                          <p:val>
                                            <p:fltVal val="0"/>
                                          </p:val>
                                        </p:tav>
                                        <p:tav tm="100000">
                                          <p:val>
                                            <p:strVal val="#ppt_h"/>
                                          </p:val>
                                        </p:tav>
                                      </p:tavLst>
                                    </p:anim>
                                    <p:anim calcmode="lin" valueType="num">
                                      <p:cBhvr>
                                        <p:cTn id="9" dur="1000" fill="hold"/>
                                        <p:tgtEl>
                                          <p:spTgt spid="727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270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4" presetClass="entr" presetSubtype="10" fill="hold" nodeType="afterEffect">
                                  <p:stCondLst>
                                    <p:cond delay="2000"/>
                                  </p:stCondLst>
                                  <p:childTnLst>
                                    <p:set>
                                      <p:cBhvr>
                                        <p:cTn id="13" dur="1" fill="hold">
                                          <p:stCondLst>
                                            <p:cond delay="0"/>
                                          </p:stCondLst>
                                        </p:cTn>
                                        <p:tgtEl>
                                          <p:spTgt spid="72706"/>
                                        </p:tgtEl>
                                        <p:attrNameLst>
                                          <p:attrName>style.visibility</p:attrName>
                                        </p:attrNameLst>
                                      </p:cBhvr>
                                      <p:to>
                                        <p:strVal val="visible"/>
                                      </p:to>
                                    </p:set>
                                    <p:animEffect transition="in" filter="randombar(horizontal)">
                                      <p:cBhvr>
                                        <p:cTn id="14" dur="500"/>
                                        <p:tgtEl>
                                          <p:spTgt spid="72706"/>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people around radio"/>
          <p:cNvPicPr>
            <a:picLocks noChangeAspect="1" noChangeArrowheads="1"/>
          </p:cNvPicPr>
          <p:nvPr/>
        </p:nvPicPr>
        <p:blipFill>
          <a:blip r:embed="rId2"/>
          <a:srcRect/>
          <a:stretch>
            <a:fillRect/>
          </a:stretch>
        </p:blipFill>
        <p:spPr bwMode="auto">
          <a:xfrm>
            <a:off x="1508125" y="879475"/>
            <a:ext cx="6126163" cy="5097463"/>
          </a:xfrm>
          <a:prstGeom prst="rect">
            <a:avLst/>
          </a:prstGeom>
          <a:noFill/>
          <a:ln w="9525">
            <a:noFill/>
            <a:miter lim="800000"/>
            <a:headEnd/>
            <a:tailEnd/>
          </a:ln>
        </p:spPr>
      </p:pic>
      <p:sp>
        <p:nvSpPr>
          <p:cNvPr id="66563" name="WordArt 3"/>
          <p:cNvSpPr>
            <a:spLocks noChangeArrowheads="1" noChangeShapeType="1" noTextEdit="1"/>
          </p:cNvSpPr>
          <p:nvPr/>
        </p:nvSpPr>
        <p:spPr bwMode="auto">
          <a:xfrm>
            <a:off x="2438400" y="6019800"/>
            <a:ext cx="3819525" cy="5238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Times New Roman"/>
                <a:cs typeface="Times New Roman"/>
              </a:rPr>
              <a:t>Listening to the radio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0-#ppt_w/2"/>
                                          </p:val>
                                        </p:tav>
                                        <p:tav tm="100000">
                                          <p:val>
                                            <p:strVal val="#ppt_x"/>
                                          </p:val>
                                        </p:tav>
                                      </p:tavLst>
                                    </p:anim>
                                    <p:anim calcmode="lin" valueType="num">
                                      <p:cBhvr additive="base">
                                        <p:cTn id="8" dur="500" fill="hold"/>
                                        <p:tgtEl>
                                          <p:spTgt spid="665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6562"/>
                                        </p:tgtEl>
                                        <p:attrNameLst>
                                          <p:attrName>style.visibility</p:attrName>
                                        </p:attrNameLst>
                                      </p:cBhvr>
                                      <p:to>
                                        <p:strVal val="visible"/>
                                      </p:to>
                                    </p:set>
                                    <p:anim calcmode="lin" valueType="num">
                                      <p:cBhvr additive="base">
                                        <p:cTn id="13" dur="500" fill="hold"/>
                                        <p:tgtEl>
                                          <p:spTgt spid="66562"/>
                                        </p:tgtEl>
                                        <p:attrNameLst>
                                          <p:attrName>ppt_x</p:attrName>
                                        </p:attrNameLst>
                                      </p:cBhvr>
                                      <p:tavLst>
                                        <p:tav tm="0">
                                          <p:val>
                                            <p:strVal val="0-#ppt_w/2"/>
                                          </p:val>
                                        </p:tav>
                                        <p:tav tm="100000">
                                          <p:val>
                                            <p:strVal val="#ppt_x"/>
                                          </p:val>
                                        </p:tav>
                                      </p:tavLst>
                                    </p:anim>
                                    <p:anim calcmode="lin" valueType="num">
                                      <p:cBhvr additive="base">
                                        <p:cTn id="14" dur="500" fill="hold"/>
                                        <p:tgtEl>
                                          <p:spTgt spid="665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ophie Tucker _Red Hot Mama (Vaudeville)"/>
          <p:cNvPicPr>
            <a:picLocks noChangeAspect="1" noChangeArrowheads="1"/>
          </p:cNvPicPr>
          <p:nvPr/>
        </p:nvPicPr>
        <p:blipFill>
          <a:blip r:embed="rId3"/>
          <a:srcRect/>
          <a:stretch>
            <a:fillRect/>
          </a:stretch>
        </p:blipFill>
        <p:spPr bwMode="auto">
          <a:xfrm>
            <a:off x="2133600" y="1244600"/>
            <a:ext cx="4648200" cy="5213350"/>
          </a:xfrm>
          <a:prstGeom prst="rect">
            <a:avLst/>
          </a:prstGeom>
          <a:noFill/>
          <a:ln w="9525">
            <a:noFill/>
            <a:miter lim="800000"/>
            <a:headEnd/>
            <a:tailEnd/>
          </a:ln>
        </p:spPr>
      </p:pic>
      <p:sp>
        <p:nvSpPr>
          <p:cNvPr id="76803" name="WordArt 3"/>
          <p:cNvSpPr>
            <a:spLocks noChangeArrowheads="1" noChangeShapeType="1" noTextEdit="1"/>
          </p:cNvSpPr>
          <p:nvPr/>
        </p:nvSpPr>
        <p:spPr bwMode="auto">
          <a:xfrm>
            <a:off x="1905000" y="5400675"/>
            <a:ext cx="2609850"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Vaudeville</a:t>
            </a:r>
          </a:p>
        </p:txBody>
      </p:sp>
      <p:sp>
        <p:nvSpPr>
          <p:cNvPr id="88068" name="Rectangle 3"/>
          <p:cNvSpPr>
            <a:spLocks noChangeArrowheads="1"/>
          </p:cNvSpPr>
          <p:nvPr/>
        </p:nvSpPr>
        <p:spPr bwMode="auto">
          <a:xfrm>
            <a:off x="0" y="304800"/>
            <a:ext cx="4572000" cy="830263"/>
          </a:xfrm>
          <a:prstGeom prst="rect">
            <a:avLst/>
          </a:prstGeom>
          <a:noFill/>
          <a:ln w="9525">
            <a:noFill/>
            <a:miter lim="800000"/>
            <a:headEnd/>
            <a:tailEnd/>
          </a:ln>
        </p:spPr>
        <p:txBody>
          <a:bodyPr>
            <a:spAutoFit/>
          </a:bodyPr>
          <a:lstStyle/>
          <a:p>
            <a:r>
              <a:rPr lang="en-US" u="sng">
                <a:hlinkClick r:id="rId4"/>
              </a:rPr>
              <a:t>http://www.youtube.com/watch?v=3heCSPJrO70</a:t>
            </a:r>
            <a:endParaRPr lang="en-US"/>
          </a:p>
        </p:txBody>
      </p:sp>
      <p:sp>
        <p:nvSpPr>
          <p:cNvPr id="88069" name="Rectangle 4"/>
          <p:cNvSpPr>
            <a:spLocks noChangeArrowheads="1"/>
          </p:cNvSpPr>
          <p:nvPr/>
        </p:nvSpPr>
        <p:spPr bwMode="auto">
          <a:xfrm>
            <a:off x="4572000" y="304800"/>
            <a:ext cx="4572000" cy="1200150"/>
          </a:xfrm>
          <a:prstGeom prst="rect">
            <a:avLst/>
          </a:prstGeom>
          <a:noFill/>
          <a:ln w="9525">
            <a:noFill/>
            <a:miter lim="800000"/>
            <a:headEnd/>
            <a:tailEnd/>
          </a:ln>
        </p:spPr>
        <p:txBody>
          <a:bodyPr>
            <a:spAutoFit/>
          </a:bodyPr>
          <a:lstStyle/>
          <a:p>
            <a:r>
              <a:rPr lang="en-US">
                <a:hlinkClick r:id="rId5"/>
              </a:rPr>
              <a:t>http://www.youtube.com/watch?v=pElRiVQ7FXQ</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0-#ppt_w/2"/>
                                          </p:val>
                                        </p:tav>
                                        <p:tav tm="100000">
                                          <p:val>
                                            <p:strVal val="#ppt_x"/>
                                          </p:val>
                                        </p:tav>
                                      </p:tavLst>
                                    </p:anim>
                                    <p:anim calcmode="lin" valueType="num">
                                      <p:cBhvr additive="base">
                                        <p:cTn id="8" dur="500" fill="hold"/>
                                        <p:tgtEl>
                                          <p:spTgt spid="768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76803"/>
                                        </p:tgtEl>
                                        <p:attrNameLst>
                                          <p:attrName>style.visibility</p:attrName>
                                        </p:attrNameLst>
                                      </p:cBhvr>
                                      <p:to>
                                        <p:strVal val="visible"/>
                                      </p:to>
                                    </p:set>
                                    <p:anim calcmode="lin" valueType="num">
                                      <p:cBhvr additive="base">
                                        <p:cTn id="12" dur="500" fill="hold"/>
                                        <p:tgtEl>
                                          <p:spTgt spid="76803"/>
                                        </p:tgtEl>
                                        <p:attrNameLst>
                                          <p:attrName>ppt_x</p:attrName>
                                        </p:attrNameLst>
                                      </p:cBhvr>
                                      <p:tavLst>
                                        <p:tav tm="0">
                                          <p:val>
                                            <p:strVal val="0-#ppt_w/2"/>
                                          </p:val>
                                        </p:tav>
                                        <p:tav tm="100000">
                                          <p:val>
                                            <p:strVal val="#ppt_x"/>
                                          </p:val>
                                        </p:tav>
                                      </p:tavLst>
                                    </p:anim>
                                    <p:anim calcmode="lin" valueType="num">
                                      <p:cBhvr additive="base">
                                        <p:cTn id="13" dur="500" fill="hold"/>
                                        <p:tgtEl>
                                          <p:spTgt spid="768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1920s-ziegfeld-girl"/>
          <p:cNvPicPr>
            <a:picLocks noChangeAspect="1" noChangeArrowheads="1"/>
          </p:cNvPicPr>
          <p:nvPr/>
        </p:nvPicPr>
        <p:blipFill>
          <a:blip r:embed="rId3"/>
          <a:srcRect/>
          <a:stretch>
            <a:fillRect/>
          </a:stretch>
        </p:blipFill>
        <p:spPr bwMode="auto">
          <a:xfrm>
            <a:off x="1447800" y="533400"/>
            <a:ext cx="1855788" cy="3733800"/>
          </a:xfrm>
          <a:prstGeom prst="rect">
            <a:avLst/>
          </a:prstGeom>
          <a:noFill/>
          <a:ln w="9525">
            <a:noFill/>
            <a:miter lim="800000"/>
            <a:headEnd/>
            <a:tailEnd/>
          </a:ln>
        </p:spPr>
      </p:pic>
      <p:sp>
        <p:nvSpPr>
          <p:cNvPr id="75779" name="WordArt 3"/>
          <p:cNvSpPr>
            <a:spLocks noChangeArrowheads="1" noChangeShapeType="1" noTextEdit="1"/>
          </p:cNvSpPr>
          <p:nvPr/>
        </p:nvSpPr>
        <p:spPr bwMode="auto">
          <a:xfrm>
            <a:off x="3548063" y="2362200"/>
            <a:ext cx="2962275" cy="571500"/>
          </a:xfrm>
          <a:prstGeom prst="rect">
            <a:avLst/>
          </a:prstGeom>
        </p:spPr>
        <p:txBody>
          <a:bodyPr wrap="none" fromWordArt="1">
            <a:prstTxWarp prst="textPlain">
              <a:avLst>
                <a:gd name="adj" fmla="val 50000"/>
              </a:avLst>
            </a:prstTxWarp>
          </a:bodyPr>
          <a:lstStyle/>
          <a:p>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4997"/>
                    </a:srgbClr>
                  </a:outerShdw>
                </a:effectLst>
                <a:latin typeface="Impact"/>
              </a:rPr>
              <a:t>Ziegfield Follies</a:t>
            </a:r>
          </a:p>
        </p:txBody>
      </p:sp>
      <p:pic>
        <p:nvPicPr>
          <p:cNvPr id="75780" name="Picture 4" descr="ziegfeldfollies 1924"/>
          <p:cNvPicPr>
            <a:picLocks noChangeAspect="1" noChangeArrowheads="1"/>
          </p:cNvPicPr>
          <p:nvPr/>
        </p:nvPicPr>
        <p:blipFill>
          <a:blip r:embed="rId4"/>
          <a:srcRect/>
          <a:stretch>
            <a:fillRect/>
          </a:stretch>
        </p:blipFill>
        <p:spPr bwMode="auto">
          <a:xfrm>
            <a:off x="5486400" y="3124200"/>
            <a:ext cx="2868613" cy="3314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2000"/>
                                  </p:stCondLst>
                                  <p:childTnLst>
                                    <p:set>
                                      <p:cBhvr>
                                        <p:cTn id="6" dur="1" fill="hold">
                                          <p:stCondLst>
                                            <p:cond delay="0"/>
                                          </p:stCondLst>
                                        </p:cTn>
                                        <p:tgtEl>
                                          <p:spTgt spid="75778"/>
                                        </p:tgtEl>
                                        <p:attrNameLst>
                                          <p:attrName>style.visibility</p:attrName>
                                        </p:attrNameLst>
                                      </p:cBhvr>
                                      <p:to>
                                        <p:strVal val="visible"/>
                                      </p:to>
                                    </p:set>
                                    <p:animEffect transition="in" filter="checkerboard(across)">
                                      <p:cBhvr>
                                        <p:cTn id="7" dur="5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checkerboard(across)">
                                      <p:cBhvr>
                                        <p:cTn id="12" dur="500"/>
                                        <p:tgtEl>
                                          <p:spTgt spid="75779"/>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5780"/>
                                        </p:tgtEl>
                                        <p:attrNameLst>
                                          <p:attrName>style.visibility</p:attrName>
                                        </p:attrNameLst>
                                      </p:cBhvr>
                                      <p:to>
                                        <p:strVal val="visible"/>
                                      </p:to>
                                    </p:set>
                                    <p:animEffect transition="in" filter="checkerboard(across)">
                                      <p:cBhvr>
                                        <p:cTn id="1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oudini"/>
          <p:cNvPicPr>
            <a:picLocks noChangeAspect="1" noChangeArrowheads="1"/>
          </p:cNvPicPr>
          <p:nvPr/>
        </p:nvPicPr>
        <p:blipFill>
          <a:blip r:embed="rId2"/>
          <a:srcRect/>
          <a:stretch>
            <a:fillRect/>
          </a:stretch>
        </p:blipFill>
        <p:spPr bwMode="auto">
          <a:xfrm>
            <a:off x="1714500" y="1257300"/>
            <a:ext cx="5715000" cy="4343400"/>
          </a:xfrm>
          <a:prstGeom prst="rect">
            <a:avLst/>
          </a:prstGeom>
          <a:noFill/>
          <a:ln w="9525">
            <a:noFill/>
            <a:miter lim="800000"/>
            <a:headEnd/>
            <a:tailEnd/>
          </a:ln>
        </p:spPr>
      </p:pic>
      <p:sp>
        <p:nvSpPr>
          <p:cNvPr id="61443" name="WordArt 3"/>
          <p:cNvSpPr>
            <a:spLocks noChangeArrowheads="1" noChangeShapeType="1" noTextEdit="1"/>
          </p:cNvSpPr>
          <p:nvPr/>
        </p:nvSpPr>
        <p:spPr bwMode="auto">
          <a:xfrm>
            <a:off x="3124200" y="1447800"/>
            <a:ext cx="3314700" cy="83185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2700000" scaled="1"/>
                </a:gradFill>
                <a:latin typeface="Impact"/>
              </a:rPr>
              <a:t>The Great Houdini</a:t>
            </a:r>
          </a:p>
        </p:txBody>
      </p:sp>
      <p:sp>
        <p:nvSpPr>
          <p:cNvPr id="90116" name="Rectangle 3"/>
          <p:cNvSpPr>
            <a:spLocks noChangeArrowheads="1"/>
          </p:cNvSpPr>
          <p:nvPr/>
        </p:nvSpPr>
        <p:spPr bwMode="auto">
          <a:xfrm>
            <a:off x="2286000" y="3013075"/>
            <a:ext cx="4572000" cy="831850"/>
          </a:xfrm>
          <a:prstGeom prst="rect">
            <a:avLst/>
          </a:prstGeom>
          <a:noFill/>
          <a:ln w="9525">
            <a:noFill/>
            <a:miter lim="800000"/>
            <a:headEnd/>
            <a:tailEnd/>
          </a:ln>
        </p:spPr>
        <p:txBody>
          <a:bodyPr>
            <a:spAutoFit/>
          </a:bodyPr>
          <a:lstStyle/>
          <a:p>
            <a:r>
              <a:rPr lang="en-US"/>
              <a:t>http://www.youtube.com/watch?v=EbvZZsYZmEY</a:t>
            </a:r>
          </a:p>
        </p:txBody>
      </p:sp>
      <p:sp>
        <p:nvSpPr>
          <p:cNvPr id="90117" name="Rectangle 4"/>
          <p:cNvSpPr>
            <a:spLocks noChangeArrowheads="1"/>
          </p:cNvSpPr>
          <p:nvPr/>
        </p:nvSpPr>
        <p:spPr bwMode="auto">
          <a:xfrm>
            <a:off x="4191000" y="304800"/>
            <a:ext cx="4038600" cy="1200150"/>
          </a:xfrm>
          <a:prstGeom prst="rect">
            <a:avLst/>
          </a:prstGeom>
          <a:noFill/>
          <a:ln w="9525">
            <a:noFill/>
            <a:miter lim="800000"/>
            <a:headEnd/>
            <a:tailEnd/>
          </a:ln>
        </p:spPr>
        <p:txBody>
          <a:bodyPr>
            <a:spAutoFit/>
          </a:bodyPr>
          <a:lstStyle/>
          <a:p>
            <a:r>
              <a:rPr lang="en-US">
                <a:hlinkClick r:id="rId3"/>
              </a:rPr>
              <a:t>http://www.youtube.com/watch?v=EbvZZsYZmEY</a:t>
            </a:r>
            <a:endParaRPr lang="en-US"/>
          </a:p>
          <a:p>
            <a:endParaRPr lang="en-US"/>
          </a:p>
        </p:txBody>
      </p:sp>
      <p:sp>
        <p:nvSpPr>
          <p:cNvPr id="90118" name="Rectangle 5"/>
          <p:cNvSpPr>
            <a:spLocks noChangeArrowheads="1"/>
          </p:cNvSpPr>
          <p:nvPr/>
        </p:nvSpPr>
        <p:spPr bwMode="auto">
          <a:xfrm>
            <a:off x="2514600" y="5791200"/>
            <a:ext cx="4572000" cy="1200150"/>
          </a:xfrm>
          <a:prstGeom prst="rect">
            <a:avLst/>
          </a:prstGeom>
          <a:noFill/>
          <a:ln w="9525">
            <a:noFill/>
            <a:miter lim="800000"/>
            <a:headEnd/>
            <a:tailEnd/>
          </a:ln>
        </p:spPr>
        <p:txBody>
          <a:bodyPr>
            <a:spAutoFit/>
          </a:bodyPr>
          <a:lstStyle/>
          <a:p>
            <a:r>
              <a:rPr lang="en-US">
                <a:hlinkClick r:id="rId4"/>
              </a:rPr>
              <a:t>http://www.youtube.com/watch?v=lhepAvTCie4</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0-#ppt_w/2"/>
                                          </p:val>
                                        </p:tav>
                                        <p:tav tm="100000">
                                          <p:val>
                                            <p:strVal val="#ppt_x"/>
                                          </p:val>
                                        </p:tav>
                                      </p:tavLst>
                                    </p:anim>
                                    <p:anim calcmode="lin" valueType="num">
                                      <p:cBhvr additive="base">
                                        <p:cTn id="8" dur="500" fill="hold"/>
                                        <p:tgtEl>
                                          <p:spTgt spid="614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3"/>
                                        </p:tgtEl>
                                        <p:attrNameLst>
                                          <p:attrName>style.visibility</p:attrName>
                                        </p:attrNameLst>
                                      </p:cBhvr>
                                      <p:to>
                                        <p:strVal val="visible"/>
                                      </p:to>
                                    </p:set>
                                    <p:anim calcmode="lin" valueType="num">
                                      <p:cBhvr additive="base">
                                        <p:cTn id="13" dur="500" fill="hold"/>
                                        <p:tgtEl>
                                          <p:spTgt spid="61443"/>
                                        </p:tgtEl>
                                        <p:attrNameLst>
                                          <p:attrName>ppt_x</p:attrName>
                                        </p:attrNameLst>
                                      </p:cBhvr>
                                      <p:tavLst>
                                        <p:tav tm="0">
                                          <p:val>
                                            <p:strVal val="0-#ppt_w/2"/>
                                          </p:val>
                                        </p:tav>
                                        <p:tav tm="100000">
                                          <p:val>
                                            <p:strVal val="#ppt_x"/>
                                          </p:val>
                                        </p:tav>
                                      </p:tavLst>
                                    </p:anim>
                                    <p:anim calcmode="lin" valueType="num">
                                      <p:cBhvr additive="base">
                                        <p:cTn id="14" dur="500" fill="hold"/>
                                        <p:tgtEl>
                                          <p:spTgt spid="614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1752600" y="1219200"/>
            <a:ext cx="6858000" cy="3886200"/>
          </a:xfrm>
          <a:prstGeom prst="rect">
            <a:avLst/>
          </a:prstGeom>
        </p:spPr>
        <p:txBody>
          <a:bodyPr wrap="none" fromWordArt="1">
            <a:prstTxWarp prst="textDeflate">
              <a:avLst>
                <a:gd name="adj" fmla="val 26227"/>
              </a:avLst>
            </a:prstTxWarp>
          </a:bodyPr>
          <a:lstStyle/>
          <a:p>
            <a:r>
              <a:rPr lang="en-US" sz="3600" kern="10">
                <a:ln w="9525">
                  <a:solidFill>
                    <a:srgbClr val="000000"/>
                  </a:solidFill>
                  <a:round/>
                  <a:headEnd/>
                  <a:tailEnd/>
                </a:ln>
                <a:solidFill>
                  <a:srgbClr val="000000"/>
                </a:solidFill>
                <a:latin typeface="Impact"/>
              </a:rPr>
              <a:t>Literature in the '20s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fontAlgn="auto">
              <a:spcAft>
                <a:spcPts val="0"/>
              </a:spcAft>
              <a:defRPr/>
            </a:pPr>
            <a:r>
              <a:rPr lang="en-US"/>
              <a:t>F. Scott Fitzgerald </a:t>
            </a:r>
            <a:br>
              <a:rPr lang="en-US"/>
            </a:br>
            <a:r>
              <a:rPr lang="en-US"/>
              <a:t>(1896 – 1940)	</a:t>
            </a:r>
          </a:p>
        </p:txBody>
      </p:sp>
      <p:pic>
        <p:nvPicPr>
          <p:cNvPr id="46086" name="Picture 6" descr="fitzgerald"/>
          <p:cNvPicPr>
            <a:picLocks noGrp="1" noChangeAspect="1" noChangeArrowheads="1"/>
          </p:cNvPicPr>
          <p:nvPr>
            <p:ph type="clipArt" sz="half" idx="1"/>
          </p:nvPr>
        </p:nvPicPr>
        <p:blipFill>
          <a:blip r:embed="rId2"/>
          <a:srcRect/>
          <a:stretch>
            <a:fillRect/>
          </a:stretch>
        </p:blipFill>
        <p:spPr>
          <a:xfrm>
            <a:off x="2271713" y="2943225"/>
            <a:ext cx="1781175" cy="2190750"/>
          </a:xfrm>
        </p:spPr>
      </p:pic>
      <p:sp>
        <p:nvSpPr>
          <p:cNvPr id="46084" name="Rectangle 4"/>
          <p:cNvSpPr>
            <a:spLocks noGrp="1" noChangeArrowheads="1"/>
          </p:cNvSpPr>
          <p:nvPr>
            <p:ph type="body" sz="half" idx="2"/>
          </p:nvPr>
        </p:nvSpPr>
        <p:spPr/>
        <p:txBody>
          <a:bodyPr>
            <a:normAutofit fontScale="92500" lnSpcReduction="10000"/>
          </a:bodyPr>
          <a:lstStyle/>
          <a:p>
            <a:pPr marL="548640" indent="-411480" fontAlgn="auto">
              <a:lnSpc>
                <a:spcPct val="90000"/>
              </a:lnSpc>
              <a:spcAft>
                <a:spcPts val="0"/>
              </a:spcAft>
              <a:buClr>
                <a:schemeClr val="tx1">
                  <a:shade val="95000"/>
                </a:schemeClr>
              </a:buClr>
              <a:buFont typeface="Wingdings 2"/>
              <a:buChar char=""/>
              <a:defRPr/>
            </a:pPr>
            <a:r>
              <a:rPr lang="en-US" sz="2400" b="1"/>
              <a:t>Born: </a:t>
            </a:r>
            <a:r>
              <a:rPr lang="en-US" sz="2400" b="1">
                <a:solidFill>
                  <a:schemeClr val="hlink"/>
                </a:solidFill>
              </a:rPr>
              <a:t>1896, St. Paul, Minnesota</a:t>
            </a:r>
          </a:p>
          <a:p>
            <a:pPr marL="548640" indent="-411480" fontAlgn="auto">
              <a:lnSpc>
                <a:spcPct val="90000"/>
              </a:lnSpc>
              <a:spcAft>
                <a:spcPts val="0"/>
              </a:spcAft>
              <a:buClr>
                <a:schemeClr val="tx1">
                  <a:shade val="95000"/>
                </a:schemeClr>
              </a:buClr>
              <a:buFont typeface="Wingdings 2"/>
              <a:buChar char=""/>
              <a:defRPr/>
            </a:pPr>
            <a:r>
              <a:rPr lang="en-US" sz="2400" b="1"/>
              <a:t>Named after relative </a:t>
            </a:r>
            <a:r>
              <a:rPr lang="en-US" sz="2400" b="1">
                <a:solidFill>
                  <a:schemeClr val="hlink"/>
                </a:solidFill>
              </a:rPr>
              <a:t>Francis Scott Key</a:t>
            </a:r>
            <a:r>
              <a:rPr lang="en-US" sz="2400" b="1"/>
              <a:t> </a:t>
            </a:r>
          </a:p>
          <a:p>
            <a:pPr marL="548640" indent="-411480" fontAlgn="auto">
              <a:lnSpc>
                <a:spcPct val="90000"/>
              </a:lnSpc>
              <a:spcAft>
                <a:spcPts val="0"/>
              </a:spcAft>
              <a:buClr>
                <a:schemeClr val="tx1">
                  <a:shade val="95000"/>
                </a:schemeClr>
              </a:buClr>
              <a:buFont typeface="Wingdings 2"/>
              <a:buChar char=""/>
              <a:defRPr/>
            </a:pPr>
            <a:r>
              <a:rPr lang="en-US" sz="2400" b="1"/>
              <a:t>Family: </a:t>
            </a:r>
            <a:r>
              <a:rPr lang="en-US" sz="2400" b="1">
                <a:solidFill>
                  <a:schemeClr val="hlink"/>
                </a:solidFill>
              </a:rPr>
              <a:t>Wealthy mother</a:t>
            </a:r>
            <a:r>
              <a:rPr lang="en-US" sz="2400" b="1"/>
              <a:t> (inherited money); unsuccessful father</a:t>
            </a:r>
          </a:p>
          <a:p>
            <a:pPr marL="548640" indent="-411480" fontAlgn="auto">
              <a:lnSpc>
                <a:spcPct val="90000"/>
              </a:lnSpc>
              <a:spcAft>
                <a:spcPts val="0"/>
              </a:spcAft>
              <a:buClr>
                <a:schemeClr val="tx1">
                  <a:shade val="95000"/>
                </a:schemeClr>
              </a:buClr>
              <a:buFont typeface="Wingdings 2"/>
              <a:buChar char=""/>
              <a:defRPr/>
            </a:pPr>
            <a:r>
              <a:rPr lang="en-US" sz="2400" b="1"/>
              <a:t>Education: </a:t>
            </a:r>
          </a:p>
          <a:p>
            <a:pPr marL="868680" lvl="1" indent="-283464" fontAlgn="auto">
              <a:lnSpc>
                <a:spcPct val="90000"/>
              </a:lnSpc>
              <a:spcAft>
                <a:spcPts val="0"/>
              </a:spcAft>
              <a:buFont typeface="Wingdings 2"/>
              <a:buChar char=""/>
              <a:defRPr/>
            </a:pPr>
            <a:r>
              <a:rPr lang="en-US" sz="2000" b="1">
                <a:solidFill>
                  <a:schemeClr val="hlink"/>
                </a:solidFill>
              </a:rPr>
              <a:t>Private</a:t>
            </a:r>
            <a:r>
              <a:rPr lang="en-US" sz="2000" b="1"/>
              <a:t> Schools </a:t>
            </a:r>
          </a:p>
          <a:p>
            <a:pPr marL="868680" lvl="1" indent="-283464" fontAlgn="auto">
              <a:lnSpc>
                <a:spcPct val="90000"/>
              </a:lnSpc>
              <a:spcAft>
                <a:spcPts val="0"/>
              </a:spcAft>
              <a:buFont typeface="Wingdings 2"/>
              <a:buChar char=""/>
              <a:defRPr/>
            </a:pPr>
            <a:r>
              <a:rPr lang="en-US" sz="2000" b="1">
                <a:solidFill>
                  <a:schemeClr val="hlink"/>
                </a:solidFill>
              </a:rPr>
              <a:t>Princeton </a:t>
            </a:r>
            <a:r>
              <a:rPr lang="en-US" sz="2000" b="1"/>
              <a:t>– recognized for his </a:t>
            </a:r>
            <a:r>
              <a:rPr lang="en-US" sz="2000" b="1">
                <a:solidFill>
                  <a:schemeClr val="hlink"/>
                </a:solidFill>
              </a:rPr>
              <a:t>writing</a:t>
            </a:r>
          </a:p>
          <a:p>
            <a:pPr marL="868680" lvl="1" indent="-283464" fontAlgn="auto">
              <a:lnSpc>
                <a:spcPct val="90000"/>
              </a:lnSpc>
              <a:spcAft>
                <a:spcPts val="0"/>
              </a:spcAft>
              <a:buFont typeface="Wingdings 2"/>
              <a:buChar char=""/>
              <a:defRPr/>
            </a:pPr>
            <a:r>
              <a:rPr lang="en-US" sz="2000" b="1">
                <a:solidFill>
                  <a:schemeClr val="hlink"/>
                </a:solidFill>
              </a:rPr>
              <a:t>Not a successful</a:t>
            </a:r>
            <a:r>
              <a:rPr lang="en-US" sz="2000" b="1"/>
              <a:t> student </a:t>
            </a:r>
          </a:p>
          <a:p>
            <a:pPr marL="868680" lvl="1" indent="-283464" fontAlgn="auto">
              <a:lnSpc>
                <a:spcPct val="90000"/>
              </a:lnSpc>
              <a:spcAft>
                <a:spcPts val="0"/>
              </a:spcAft>
              <a:buFont typeface="Wingdings" pitchFamily="2" charset="2"/>
              <a:buNone/>
              <a:defRPr/>
            </a:pPr>
            <a:endParaRPr 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randombar(horizontal)">
                                      <p:cBhvr>
                                        <p:cTn id="12" dur="500"/>
                                        <p:tgtEl>
                                          <p:spTgt spid="4608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6084">
                                            <p:txEl>
                                              <p:pRg st="0" end="0"/>
                                            </p:txEl>
                                          </p:spTgt>
                                        </p:tgtEl>
                                        <p:attrNameLst>
                                          <p:attrName>style.visibility</p:attrName>
                                        </p:attrNameLst>
                                      </p:cBhvr>
                                      <p:to>
                                        <p:strVal val="visible"/>
                                      </p:to>
                                    </p:set>
                                    <p:anim calcmode="lin" valueType="num">
                                      <p:cBhvr additive="base">
                                        <p:cTn id="17" dur="500" fill="hold"/>
                                        <p:tgtEl>
                                          <p:spTgt spid="4608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6084">
                                            <p:txEl>
                                              <p:pRg st="1" end="1"/>
                                            </p:txEl>
                                          </p:spTgt>
                                        </p:tgtEl>
                                        <p:attrNameLst>
                                          <p:attrName>style.visibility</p:attrName>
                                        </p:attrNameLst>
                                      </p:cBhvr>
                                      <p:to>
                                        <p:strVal val="visible"/>
                                      </p:to>
                                    </p:set>
                                    <p:anim calcmode="lin" valueType="num">
                                      <p:cBhvr additive="base">
                                        <p:cTn id="23" dur="500" fill="hold"/>
                                        <p:tgtEl>
                                          <p:spTgt spid="46084">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6084">
                                            <p:txEl>
                                              <p:pRg st="2" end="2"/>
                                            </p:txEl>
                                          </p:spTgt>
                                        </p:tgtEl>
                                        <p:attrNameLst>
                                          <p:attrName>style.visibility</p:attrName>
                                        </p:attrNameLst>
                                      </p:cBhvr>
                                      <p:to>
                                        <p:strVal val="visible"/>
                                      </p:to>
                                    </p:set>
                                    <p:anim calcmode="lin" valueType="num">
                                      <p:cBhvr additive="base">
                                        <p:cTn id="29" dur="500" fill="hold"/>
                                        <p:tgtEl>
                                          <p:spTgt spid="46084">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60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6084">
                                            <p:txEl>
                                              <p:pRg st="3" end="3"/>
                                            </p:txEl>
                                          </p:spTgt>
                                        </p:tgtEl>
                                        <p:attrNameLst>
                                          <p:attrName>style.visibility</p:attrName>
                                        </p:attrNameLst>
                                      </p:cBhvr>
                                      <p:to>
                                        <p:strVal val="visible"/>
                                      </p:to>
                                    </p:set>
                                    <p:anim calcmode="lin" valueType="num">
                                      <p:cBhvr additive="base">
                                        <p:cTn id="35" dur="500" fill="hold"/>
                                        <p:tgtEl>
                                          <p:spTgt spid="46084">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60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6084">
                                            <p:txEl>
                                              <p:pRg st="4" end="4"/>
                                            </p:txEl>
                                          </p:spTgt>
                                        </p:tgtEl>
                                        <p:attrNameLst>
                                          <p:attrName>style.visibility</p:attrName>
                                        </p:attrNameLst>
                                      </p:cBhvr>
                                      <p:to>
                                        <p:strVal val="visible"/>
                                      </p:to>
                                    </p:set>
                                    <p:anim calcmode="lin" valueType="num">
                                      <p:cBhvr additive="base">
                                        <p:cTn id="41" dur="500" fill="hold"/>
                                        <p:tgtEl>
                                          <p:spTgt spid="46084">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60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6084">
                                            <p:txEl>
                                              <p:pRg st="5" end="5"/>
                                            </p:txEl>
                                          </p:spTgt>
                                        </p:tgtEl>
                                        <p:attrNameLst>
                                          <p:attrName>style.visibility</p:attrName>
                                        </p:attrNameLst>
                                      </p:cBhvr>
                                      <p:to>
                                        <p:strVal val="visible"/>
                                      </p:to>
                                    </p:set>
                                    <p:anim calcmode="lin" valueType="num">
                                      <p:cBhvr additive="base">
                                        <p:cTn id="47" dur="500" fill="hold"/>
                                        <p:tgtEl>
                                          <p:spTgt spid="46084">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608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6084">
                                            <p:txEl>
                                              <p:pRg st="6" end="6"/>
                                            </p:txEl>
                                          </p:spTgt>
                                        </p:tgtEl>
                                        <p:attrNameLst>
                                          <p:attrName>style.visibility</p:attrName>
                                        </p:attrNameLst>
                                      </p:cBhvr>
                                      <p:to>
                                        <p:strVal val="visible"/>
                                      </p:to>
                                    </p:set>
                                    <p:anim calcmode="lin" valueType="num">
                                      <p:cBhvr additive="base">
                                        <p:cTn id="53" dur="500" fill="hold"/>
                                        <p:tgtEl>
                                          <p:spTgt spid="46084">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608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bldLvl="2"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95400" y="609600"/>
            <a:ext cx="7734300" cy="1066800"/>
          </a:xfrm>
        </p:spPr>
        <p:txBody>
          <a:bodyPr/>
          <a:lstStyle/>
          <a:p>
            <a:pPr fontAlgn="auto">
              <a:spcAft>
                <a:spcPts val="0"/>
              </a:spcAft>
              <a:defRPr/>
            </a:pPr>
            <a:r>
              <a:rPr lang="en-US"/>
              <a:t>A Young Man</a:t>
            </a:r>
          </a:p>
        </p:txBody>
      </p:sp>
      <p:sp>
        <p:nvSpPr>
          <p:cNvPr id="48131" name="Rectangle 3"/>
          <p:cNvSpPr>
            <a:spLocks noGrp="1" noChangeArrowheads="1"/>
          </p:cNvSpPr>
          <p:nvPr>
            <p:ph idx="1"/>
          </p:nvPr>
        </p:nvSpPr>
        <p:spPr>
          <a:xfrm>
            <a:off x="1257300" y="1981200"/>
            <a:ext cx="7772400" cy="990600"/>
          </a:xfrm>
        </p:spPr>
        <p:txBody>
          <a:bodyPr>
            <a:normAutofit fontScale="40000" lnSpcReduction="20000"/>
          </a:bodyPr>
          <a:lstStyle/>
          <a:p>
            <a:pPr marL="548640" indent="-411480" fontAlgn="auto">
              <a:lnSpc>
                <a:spcPct val="90000"/>
              </a:lnSpc>
              <a:spcAft>
                <a:spcPts val="0"/>
              </a:spcAft>
              <a:buClr>
                <a:schemeClr val="tx1">
                  <a:shade val="95000"/>
                </a:schemeClr>
              </a:buClr>
              <a:buFont typeface="Wingdings 2"/>
              <a:buChar char=""/>
              <a:defRPr/>
            </a:pPr>
            <a:r>
              <a:rPr lang="en-US"/>
              <a:t>W W I - Enlisted in </a:t>
            </a:r>
            <a:r>
              <a:rPr lang="en-US">
                <a:solidFill>
                  <a:schemeClr val="hlink"/>
                </a:solidFill>
              </a:rPr>
              <a:t>army</a:t>
            </a:r>
            <a:r>
              <a:rPr lang="en-US"/>
              <a:t> but war </a:t>
            </a:r>
            <a:r>
              <a:rPr lang="en-US">
                <a:solidFill>
                  <a:schemeClr val="hlink"/>
                </a:solidFill>
              </a:rPr>
              <a:t>ended</a:t>
            </a:r>
            <a:r>
              <a:rPr lang="en-US"/>
              <a:t> before he was sent overseas.</a:t>
            </a:r>
          </a:p>
          <a:p>
            <a:pPr marL="548640" indent="-411480" fontAlgn="auto">
              <a:lnSpc>
                <a:spcPct val="90000"/>
              </a:lnSpc>
              <a:spcAft>
                <a:spcPts val="0"/>
              </a:spcAft>
              <a:buClr>
                <a:schemeClr val="tx1">
                  <a:shade val="95000"/>
                </a:schemeClr>
              </a:buClr>
              <a:buFont typeface="Wingdings 2"/>
              <a:buChar char=""/>
              <a:defRPr/>
            </a:pPr>
            <a:r>
              <a:rPr lang="en-US">
                <a:solidFill>
                  <a:schemeClr val="hlink"/>
                </a:solidFill>
              </a:rPr>
              <a:t>Advertising </a:t>
            </a:r>
            <a:r>
              <a:rPr lang="en-US"/>
              <a:t> job </a:t>
            </a:r>
          </a:p>
          <a:p>
            <a:pPr marL="548640" indent="-411480" fontAlgn="auto">
              <a:lnSpc>
                <a:spcPct val="90000"/>
              </a:lnSpc>
              <a:spcAft>
                <a:spcPts val="0"/>
              </a:spcAft>
              <a:buClr>
                <a:schemeClr val="tx1">
                  <a:shade val="95000"/>
                </a:schemeClr>
              </a:buClr>
              <a:buFont typeface="Wingdings 2"/>
              <a:buChar char=""/>
              <a:defRPr/>
            </a:pPr>
            <a:r>
              <a:rPr lang="en-US"/>
              <a:t>Dated </a:t>
            </a:r>
            <a:r>
              <a:rPr lang="en-US">
                <a:solidFill>
                  <a:schemeClr val="hlink"/>
                </a:solidFill>
              </a:rPr>
              <a:t>Zelda Zayre</a:t>
            </a:r>
            <a:r>
              <a:rPr lang="en-US"/>
              <a:t>, an Alabama </a:t>
            </a:r>
            <a:r>
              <a:rPr lang="en-US">
                <a:solidFill>
                  <a:schemeClr val="hlink"/>
                </a:solidFill>
              </a:rPr>
              <a:t>beauty</a:t>
            </a:r>
          </a:p>
          <a:p>
            <a:pPr marL="1545336" lvl="4" indent="-182880" fontAlgn="auto">
              <a:lnSpc>
                <a:spcPct val="90000"/>
              </a:lnSpc>
              <a:spcAft>
                <a:spcPts val="0"/>
              </a:spcAft>
              <a:buFont typeface="Wingdings 2"/>
              <a:buChar char=""/>
              <a:defRPr/>
            </a:pPr>
            <a:r>
              <a:rPr lang="en-US" sz="2400" b="1">
                <a:solidFill>
                  <a:schemeClr val="hlink"/>
                </a:solidFill>
              </a:rPr>
              <a:t>Socially Prominent</a:t>
            </a:r>
            <a:r>
              <a:rPr lang="en-US" sz="2400" b="1"/>
              <a:t> family</a:t>
            </a:r>
          </a:p>
          <a:p>
            <a:pPr marL="548640" indent="-411480" fontAlgn="auto">
              <a:lnSpc>
                <a:spcPct val="90000"/>
              </a:lnSpc>
              <a:spcAft>
                <a:spcPts val="0"/>
              </a:spcAft>
              <a:buClr>
                <a:schemeClr val="tx1">
                  <a:shade val="95000"/>
                </a:schemeClr>
              </a:buClr>
              <a:buFont typeface="Wingdings 2"/>
              <a:buChar char=""/>
              <a:defRPr/>
            </a:pPr>
            <a:r>
              <a:rPr lang="en-US"/>
              <a:t>1920 – </a:t>
            </a:r>
            <a:r>
              <a:rPr lang="en-US">
                <a:solidFill>
                  <a:schemeClr val="hlink"/>
                </a:solidFill>
              </a:rPr>
              <a:t>published </a:t>
            </a:r>
            <a:r>
              <a:rPr lang="en-US" i="1">
                <a:solidFill>
                  <a:schemeClr val="hlink"/>
                </a:solidFill>
              </a:rPr>
              <a:t>This Side of Paradise</a:t>
            </a:r>
          </a:p>
          <a:p>
            <a:pPr marL="868680" lvl="1" indent="-283464" fontAlgn="auto">
              <a:lnSpc>
                <a:spcPct val="90000"/>
              </a:lnSpc>
              <a:spcAft>
                <a:spcPts val="0"/>
              </a:spcAft>
              <a:buFont typeface="Wingdings" pitchFamily="2" charset="2"/>
              <a:buNone/>
              <a:defRPr/>
            </a:pPr>
            <a:r>
              <a:rPr lang="en-US" b="1"/>
              <a:t>Making him one of America’s most </a:t>
            </a:r>
            <a:r>
              <a:rPr lang="en-US" b="1">
                <a:solidFill>
                  <a:schemeClr val="hlink"/>
                </a:solidFill>
              </a:rPr>
              <a:t>popular</a:t>
            </a:r>
            <a:r>
              <a:rPr lang="en-US" b="1"/>
              <a:t> and successful writers</a:t>
            </a:r>
            <a:r>
              <a:rPr lang="en-US"/>
              <a:t>. </a:t>
            </a:r>
          </a:p>
        </p:txBody>
      </p:sp>
      <p:sp>
        <p:nvSpPr>
          <p:cNvPr id="48132" name="Text Box 4"/>
          <p:cNvSpPr txBox="1">
            <a:spLocks noChangeArrowheads="1"/>
          </p:cNvSpPr>
          <p:nvPr/>
        </p:nvSpPr>
        <p:spPr bwMode="auto">
          <a:xfrm>
            <a:off x="1524000" y="3124200"/>
            <a:ext cx="5181600" cy="457200"/>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8131">
                                            <p:txEl>
                                              <p:pRg st="3" end="3"/>
                                            </p:txEl>
                                          </p:spTgt>
                                        </p:tgtEl>
                                        <p:attrNameLst>
                                          <p:attrName>style.visibility</p:attrName>
                                        </p:attrNameLst>
                                      </p:cBhvr>
                                      <p:to>
                                        <p:strVal val="visible"/>
                                      </p:to>
                                    </p:set>
                                    <p:anim calcmode="lin" valueType="num">
                                      <p:cBhvr additive="base">
                                        <p:cTn id="23"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8131">
                                            <p:txEl>
                                              <p:pRg st="4" end="4"/>
                                            </p:txEl>
                                          </p:spTgt>
                                        </p:tgtEl>
                                        <p:attrNameLst>
                                          <p:attrName>style.visibility</p:attrName>
                                        </p:attrNameLst>
                                      </p:cBhvr>
                                      <p:to>
                                        <p:strVal val="visible"/>
                                      </p:to>
                                    </p:set>
                                    <p:anim calcmode="lin" valueType="num">
                                      <p:cBhvr additive="base">
                                        <p:cTn id="29" dur="500" fill="hold"/>
                                        <p:tgtEl>
                                          <p:spTgt spid="4813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13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8131">
                                            <p:txEl>
                                              <p:pRg st="5" end="5"/>
                                            </p:txEl>
                                          </p:spTgt>
                                        </p:tgtEl>
                                        <p:attrNameLst>
                                          <p:attrName>style.visibility</p:attrName>
                                        </p:attrNameLst>
                                      </p:cBhvr>
                                      <p:to>
                                        <p:strVal val="visible"/>
                                      </p:to>
                                    </p:set>
                                    <p:anim calcmode="lin" valueType="num">
                                      <p:cBhvr additive="base">
                                        <p:cTn id="33" dur="500" fill="hold"/>
                                        <p:tgtEl>
                                          <p:spTgt spid="4813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81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nodePh="1">
                                  <p:stCondLst>
                                    <p:cond delay="0"/>
                                  </p:stCondLst>
                                  <p:endCondLst>
                                    <p:cond evt="begin" delay="0">
                                      <p:tn val="37"/>
                                    </p:cond>
                                  </p:endCondLst>
                                  <p:childTnLst>
                                    <p:set>
                                      <p:cBhvr>
                                        <p:cTn id="38" dur="1" fill="hold">
                                          <p:stCondLst>
                                            <p:cond delay="0"/>
                                          </p:stCondLst>
                                        </p:cTn>
                                        <p:tgtEl>
                                          <p:spTgt spid="48132"/>
                                        </p:tgtEl>
                                        <p:attrNameLst>
                                          <p:attrName>style.visibility</p:attrName>
                                        </p:attrNameLst>
                                      </p:cBhvr>
                                      <p:to>
                                        <p:strVal val="visible"/>
                                      </p:to>
                                    </p:set>
                                    <p:anim calcmode="lin" valueType="num">
                                      <p:cBhvr additive="base">
                                        <p:cTn id="39" dur="500" fill="hold"/>
                                        <p:tgtEl>
                                          <p:spTgt spid="48132"/>
                                        </p:tgtEl>
                                        <p:attrNameLst>
                                          <p:attrName>ppt_x</p:attrName>
                                        </p:attrNameLst>
                                      </p:cBhvr>
                                      <p:tavLst>
                                        <p:tav tm="0">
                                          <p:val>
                                            <p:strVal val="0-#ppt_w/2"/>
                                          </p:val>
                                        </p:tav>
                                        <p:tav tm="100000">
                                          <p:val>
                                            <p:strVal val="#ppt_x"/>
                                          </p:val>
                                        </p:tav>
                                      </p:tavLst>
                                    </p:anim>
                                    <p:anim calcmode="lin" valueType="num">
                                      <p:cBhvr additive="base">
                                        <p:cTn id="40"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P spid="48132"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fontAlgn="auto">
              <a:spcAft>
                <a:spcPts val="0"/>
              </a:spcAft>
              <a:defRPr/>
            </a:pPr>
            <a:r>
              <a:rPr lang="en-US"/>
              <a:t>Zelda and Scott Fitzgerald </a:t>
            </a:r>
          </a:p>
        </p:txBody>
      </p:sp>
      <p:pic>
        <p:nvPicPr>
          <p:cNvPr id="49158" name="Picture 6" descr="Scott&amp;Zelda"/>
          <p:cNvPicPr>
            <a:picLocks noGrp="1" noChangeAspect="1" noChangeArrowheads="1"/>
          </p:cNvPicPr>
          <p:nvPr>
            <p:ph type="clipArt" sz="half" idx="1"/>
          </p:nvPr>
        </p:nvPicPr>
        <p:blipFill>
          <a:blip r:embed="rId2"/>
          <a:srcRect/>
          <a:stretch>
            <a:fillRect/>
          </a:stretch>
        </p:blipFill>
        <p:spPr>
          <a:xfrm>
            <a:off x="1581150" y="1981200"/>
            <a:ext cx="3086100" cy="4114800"/>
          </a:xfrm>
        </p:spPr>
      </p:pic>
      <p:sp>
        <p:nvSpPr>
          <p:cNvPr id="49156" name="Rectangle 4"/>
          <p:cNvSpPr>
            <a:spLocks noGrp="1" noChangeArrowheads="1"/>
          </p:cNvSpPr>
          <p:nvPr>
            <p:ph type="body" sz="half" idx="2"/>
          </p:nvPr>
        </p:nvSpPr>
        <p:spPr/>
        <p:txBody>
          <a:bodyPr/>
          <a:lstStyle/>
          <a:p>
            <a:r>
              <a:rPr lang="en-US" smtClean="0"/>
              <a:t>Married Zelda, his </a:t>
            </a:r>
            <a:r>
              <a:rPr lang="en-US" smtClean="0">
                <a:solidFill>
                  <a:schemeClr val="hlink"/>
                </a:solidFill>
              </a:rPr>
              <a:t>“Golden Girl” </a:t>
            </a:r>
          </a:p>
          <a:p>
            <a:r>
              <a:rPr lang="en-US" smtClean="0"/>
              <a:t>Roaring Twenties Celebrities in the fast moving </a:t>
            </a:r>
            <a:r>
              <a:rPr lang="en-US" smtClean="0">
                <a:solidFill>
                  <a:schemeClr val="hlink"/>
                </a:solidFill>
              </a:rPr>
              <a:t>social set</a:t>
            </a:r>
            <a:r>
              <a:rPr lang="en-US" smtClean="0"/>
              <a:t> of the time </a:t>
            </a:r>
          </a:p>
          <a:p>
            <a:r>
              <a:rPr lang="en-US" smtClean="0"/>
              <a:t>He called it:</a:t>
            </a:r>
          </a:p>
          <a:p>
            <a:r>
              <a:rPr lang="en-US" smtClean="0"/>
              <a:t>The </a:t>
            </a:r>
            <a:r>
              <a:rPr lang="en-US" smtClean="0">
                <a:solidFill>
                  <a:schemeClr val="hlink"/>
                </a:solidFill>
              </a:rPr>
              <a:t>Jazz 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0-#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9158"/>
                                        </p:tgtEl>
                                        <p:attrNameLst>
                                          <p:attrName>style.visibility</p:attrName>
                                        </p:attrNameLst>
                                      </p:cBhvr>
                                      <p:to>
                                        <p:strVal val="visible"/>
                                      </p:to>
                                    </p:set>
                                    <p:anim calcmode="lin" valueType="num">
                                      <p:cBhvr additive="base">
                                        <p:cTn id="12" dur="500" fill="hold"/>
                                        <p:tgtEl>
                                          <p:spTgt spid="49158"/>
                                        </p:tgtEl>
                                        <p:attrNameLst>
                                          <p:attrName>ppt_x</p:attrName>
                                        </p:attrNameLst>
                                      </p:cBhvr>
                                      <p:tavLst>
                                        <p:tav tm="0">
                                          <p:val>
                                            <p:strVal val="0-#ppt_w/2"/>
                                          </p:val>
                                        </p:tav>
                                        <p:tav tm="100000">
                                          <p:val>
                                            <p:strVal val="#ppt_x"/>
                                          </p:val>
                                        </p:tav>
                                      </p:tavLst>
                                    </p:anim>
                                    <p:anim calcmode="lin" valueType="num">
                                      <p:cBhvr additive="base">
                                        <p:cTn id="13"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9156">
                                            <p:txEl>
                                              <p:pRg st="0" end="0"/>
                                            </p:txEl>
                                          </p:spTgt>
                                        </p:tgtEl>
                                        <p:attrNameLst>
                                          <p:attrName>style.visibility</p:attrName>
                                        </p:attrNameLst>
                                      </p:cBhvr>
                                      <p:to>
                                        <p:strVal val="visible"/>
                                      </p:to>
                                    </p:set>
                                    <p:anim calcmode="lin" valueType="num">
                                      <p:cBhvr additive="base">
                                        <p:cTn id="18" dur="500" fill="hold"/>
                                        <p:tgtEl>
                                          <p:spTgt spid="49156">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91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9156">
                                            <p:txEl>
                                              <p:pRg st="1" end="1"/>
                                            </p:txEl>
                                          </p:spTgt>
                                        </p:tgtEl>
                                        <p:attrNameLst>
                                          <p:attrName>style.visibility</p:attrName>
                                        </p:attrNameLst>
                                      </p:cBhvr>
                                      <p:to>
                                        <p:strVal val="visible"/>
                                      </p:to>
                                    </p:set>
                                    <p:anim calcmode="lin" valueType="num">
                                      <p:cBhvr additive="base">
                                        <p:cTn id="24" dur="500" fill="hold"/>
                                        <p:tgtEl>
                                          <p:spTgt spid="49156">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91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9156">
                                            <p:txEl>
                                              <p:pRg st="2" end="2"/>
                                            </p:txEl>
                                          </p:spTgt>
                                        </p:tgtEl>
                                        <p:attrNameLst>
                                          <p:attrName>style.visibility</p:attrName>
                                        </p:attrNameLst>
                                      </p:cBhvr>
                                      <p:to>
                                        <p:strVal val="visible"/>
                                      </p:to>
                                    </p:set>
                                    <p:anim calcmode="lin" valueType="num">
                                      <p:cBhvr additive="base">
                                        <p:cTn id="30" dur="500" fill="hold"/>
                                        <p:tgtEl>
                                          <p:spTgt spid="49156">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91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9156">
                                            <p:txEl>
                                              <p:pRg st="3" end="3"/>
                                            </p:txEl>
                                          </p:spTgt>
                                        </p:tgtEl>
                                        <p:attrNameLst>
                                          <p:attrName>style.visibility</p:attrName>
                                        </p:attrNameLst>
                                      </p:cBhvr>
                                      <p:to>
                                        <p:strVal val="visible"/>
                                      </p:to>
                                    </p:set>
                                    <p:anim calcmode="lin" valueType="num">
                                      <p:cBhvr additive="base">
                                        <p:cTn id="36" dur="500" fill="hold"/>
                                        <p:tgtEl>
                                          <p:spTgt spid="49156">
                                            <p:txEl>
                                              <p:pRg st="3" end="3"/>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915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itzgerald house 1921 Scottie born"/>
          <p:cNvPicPr>
            <a:picLocks noChangeAspect="1" noChangeArrowheads="1"/>
          </p:cNvPicPr>
          <p:nvPr/>
        </p:nvPicPr>
        <p:blipFill>
          <a:blip r:embed="rId2"/>
          <a:srcRect/>
          <a:stretch>
            <a:fillRect/>
          </a:stretch>
        </p:blipFill>
        <p:spPr bwMode="auto">
          <a:xfrm>
            <a:off x="2133600" y="609600"/>
            <a:ext cx="5791200" cy="4284663"/>
          </a:xfrm>
          <a:prstGeom prst="rect">
            <a:avLst/>
          </a:prstGeom>
          <a:noFill/>
          <a:ln w="9525">
            <a:noFill/>
            <a:miter lim="800000"/>
            <a:headEnd/>
            <a:tailEnd/>
          </a:ln>
        </p:spPr>
      </p:pic>
      <p:sp>
        <p:nvSpPr>
          <p:cNvPr id="57347" name="WordArt 3"/>
          <p:cNvSpPr>
            <a:spLocks noChangeArrowheads="1" noChangeShapeType="1" noTextEdit="1"/>
          </p:cNvSpPr>
          <p:nvPr/>
        </p:nvSpPr>
        <p:spPr bwMode="auto">
          <a:xfrm>
            <a:off x="2862263" y="5257800"/>
            <a:ext cx="4333875" cy="1295400"/>
          </a:xfrm>
          <a:prstGeom prst="rect">
            <a:avLst/>
          </a:prstGeom>
        </p:spPr>
        <p:txBody>
          <a:bodyPr wrap="none" fromWordArt="1">
            <a:prstTxWarp prst="textPlain">
              <a:avLst>
                <a:gd name="adj" fmla="val 50000"/>
              </a:avLst>
            </a:prstTxWarp>
          </a:bodyPr>
          <a:lstStyle/>
          <a:p>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1921 Home </a:t>
            </a:r>
          </a:p>
          <a:p>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Scottie born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0-#ppt_w/2"/>
                                          </p:val>
                                        </p:tav>
                                        <p:tav tm="100000">
                                          <p:val>
                                            <p:strVal val="#ppt_x"/>
                                          </p:val>
                                        </p:tav>
                                      </p:tavLst>
                                    </p:anim>
                                    <p:anim calcmode="lin" valueType="num">
                                      <p:cBhvr additive="base">
                                        <p:cTn id="8" dur="500" fill="hold"/>
                                        <p:tgtEl>
                                          <p:spTgt spid="573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7346"/>
                                        </p:tgtEl>
                                        <p:attrNameLst>
                                          <p:attrName>style.visibility</p:attrName>
                                        </p:attrNameLst>
                                      </p:cBhvr>
                                      <p:to>
                                        <p:strVal val="visible"/>
                                      </p:to>
                                    </p:set>
                                    <p:anim calcmode="lin" valueType="num">
                                      <p:cBhvr additive="base">
                                        <p:cTn id="13" dur="500" fill="hold"/>
                                        <p:tgtEl>
                                          <p:spTgt spid="57346"/>
                                        </p:tgtEl>
                                        <p:attrNameLst>
                                          <p:attrName>ppt_x</p:attrName>
                                        </p:attrNameLst>
                                      </p:cBhvr>
                                      <p:tavLst>
                                        <p:tav tm="0">
                                          <p:val>
                                            <p:strVal val="0-#ppt_w/2"/>
                                          </p:val>
                                        </p:tav>
                                        <p:tav tm="100000">
                                          <p:val>
                                            <p:strVal val="#ppt_x"/>
                                          </p:val>
                                        </p:tav>
                                      </p:tavLst>
                                    </p:anim>
                                    <p:anim calcmode="lin" valueType="num">
                                      <p:cBhvr additive="base">
                                        <p:cTn id="14" dur="500" fill="hold"/>
                                        <p:tgtEl>
                                          <p:spTgt spid="57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pPr fontAlgn="auto">
              <a:spcAft>
                <a:spcPts val="0"/>
              </a:spcAft>
              <a:defRPr/>
            </a:pPr>
            <a:r>
              <a:rPr lang="en-US"/>
              <a:t>The Great Gatsby	</a:t>
            </a:r>
            <a:br>
              <a:rPr lang="en-US"/>
            </a:br>
            <a:endParaRPr lang="en-US"/>
          </a:p>
        </p:txBody>
      </p:sp>
      <p:sp>
        <p:nvSpPr>
          <p:cNvPr id="78851" name="Rectangle 3"/>
          <p:cNvSpPr>
            <a:spLocks noGrp="1" noChangeArrowheads="1"/>
          </p:cNvSpPr>
          <p:nvPr>
            <p:ph sz="half" idx="1"/>
          </p:nvPr>
        </p:nvSpPr>
        <p:spPr/>
        <p:txBody>
          <a:bodyPr/>
          <a:lstStyle/>
          <a:p>
            <a:r>
              <a:rPr lang="en-US" smtClean="0"/>
              <a:t>Published </a:t>
            </a:r>
            <a:r>
              <a:rPr lang="en-US" smtClean="0">
                <a:solidFill>
                  <a:schemeClr val="hlink"/>
                </a:solidFill>
              </a:rPr>
              <a:t>1925 </a:t>
            </a:r>
          </a:p>
          <a:p>
            <a:r>
              <a:rPr lang="en-US" smtClean="0"/>
              <a:t>Not financially successful at the time</a:t>
            </a:r>
          </a:p>
          <a:p>
            <a:r>
              <a:rPr lang="en-US" smtClean="0"/>
              <a:t>Today it is considered his </a:t>
            </a:r>
            <a:r>
              <a:rPr lang="en-US" smtClean="0">
                <a:solidFill>
                  <a:schemeClr val="hlink"/>
                </a:solidFill>
              </a:rPr>
              <a:t>masterpiece</a:t>
            </a:r>
          </a:p>
        </p:txBody>
      </p:sp>
      <p:sp>
        <p:nvSpPr>
          <p:cNvPr id="78852" name="Rectangle 4"/>
          <p:cNvSpPr>
            <a:spLocks noGrp="1" noChangeArrowheads="1"/>
          </p:cNvSpPr>
          <p:nvPr>
            <p:ph sz="half" idx="2"/>
          </p:nvPr>
        </p:nvSpPr>
        <p:spPr/>
        <p:txBody>
          <a:bodyPr/>
          <a:lstStyle/>
          <a:p>
            <a:r>
              <a:rPr lang="en-US" smtClean="0">
                <a:solidFill>
                  <a:schemeClr val="hlink"/>
                </a:solidFill>
              </a:rPr>
              <a:t>His life was full of problems:</a:t>
            </a:r>
          </a:p>
          <a:p>
            <a:r>
              <a:rPr lang="en-US" smtClean="0">
                <a:solidFill>
                  <a:schemeClr val="hlink"/>
                </a:solidFill>
              </a:rPr>
              <a:t>Illness</a:t>
            </a:r>
          </a:p>
          <a:p>
            <a:r>
              <a:rPr lang="en-US" smtClean="0">
                <a:solidFill>
                  <a:schemeClr val="hlink"/>
                </a:solidFill>
              </a:rPr>
              <a:t>Alcoholism </a:t>
            </a:r>
          </a:p>
          <a:p>
            <a:r>
              <a:rPr lang="en-US" smtClean="0">
                <a:solidFill>
                  <a:schemeClr val="hlink"/>
                </a:solidFill>
              </a:rPr>
              <a:t>Zelda’s </a:t>
            </a:r>
            <a:r>
              <a:rPr lang="en-US" smtClean="0"/>
              <a:t>mental breakdown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0-#ppt_w/2"/>
                                          </p:val>
                                        </p:tav>
                                        <p:tav tm="100000">
                                          <p:val>
                                            <p:strVal val="#ppt_x"/>
                                          </p:val>
                                        </p:tav>
                                      </p:tavLst>
                                    </p:anim>
                                    <p:anim calcmode="lin" valueType="num">
                                      <p:cBhvr additive="base">
                                        <p:cTn id="8" dur="500" fill="hold"/>
                                        <p:tgtEl>
                                          <p:spTgt spid="788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 calcmode="lin" valueType="num">
                                      <p:cBhvr additive="base">
                                        <p:cTn id="13"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1" end="1"/>
                                            </p:txEl>
                                          </p:spTgt>
                                        </p:tgtEl>
                                        <p:attrNameLst>
                                          <p:attrName>style.visibility</p:attrName>
                                        </p:attrNameLst>
                                      </p:cBhvr>
                                      <p:to>
                                        <p:strVal val="visible"/>
                                      </p:to>
                                    </p:set>
                                    <p:anim calcmode="lin" valueType="num">
                                      <p:cBhvr additive="base">
                                        <p:cTn id="19"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1">
                                            <p:txEl>
                                              <p:pRg st="2" end="2"/>
                                            </p:txEl>
                                          </p:spTgt>
                                        </p:tgtEl>
                                        <p:attrNameLst>
                                          <p:attrName>style.visibility</p:attrName>
                                        </p:attrNameLst>
                                      </p:cBhvr>
                                      <p:to>
                                        <p:strVal val="visible"/>
                                      </p:to>
                                    </p:set>
                                    <p:anim calcmode="lin" valueType="num">
                                      <p:cBhvr additive="base">
                                        <p:cTn id="25"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wd">
                                    <p:tmPct val="100000"/>
                                  </p:iterate>
                                  <p:childTnLst>
                                    <p:set>
                                      <p:cBhvr>
                                        <p:cTn id="30" dur="1" fill="hold">
                                          <p:stCondLst>
                                            <p:cond delay="0"/>
                                          </p:stCondLst>
                                        </p:cTn>
                                        <p:tgtEl>
                                          <p:spTgt spid="78852">
                                            <p:txEl>
                                              <p:pRg st="0" end="0"/>
                                            </p:txEl>
                                          </p:spTgt>
                                        </p:tgtEl>
                                        <p:attrNameLst>
                                          <p:attrName>style.visibility</p:attrName>
                                        </p:attrNameLst>
                                      </p:cBhvr>
                                      <p:to>
                                        <p:strVal val="visible"/>
                                      </p:to>
                                    </p:set>
                                    <p:anim calcmode="lin" valueType="num">
                                      <p:cBhvr additive="base">
                                        <p:cTn id="31" dur="300" fill="hold"/>
                                        <p:tgtEl>
                                          <p:spTgt spid="78852">
                                            <p:txEl>
                                              <p:pRg st="0" end="0"/>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788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78852">
                                            <p:txEl>
                                              <p:pRg st="1" end="1"/>
                                            </p:txEl>
                                          </p:spTgt>
                                        </p:tgtEl>
                                        <p:attrNameLst>
                                          <p:attrName>style.visibility</p:attrName>
                                        </p:attrNameLst>
                                      </p:cBhvr>
                                      <p:to>
                                        <p:strVal val="visible"/>
                                      </p:to>
                                    </p:set>
                                    <p:anim calcmode="lin" valueType="num">
                                      <p:cBhvr additive="base">
                                        <p:cTn id="37" dur="300" fill="hold"/>
                                        <p:tgtEl>
                                          <p:spTgt spid="78852">
                                            <p:txEl>
                                              <p:pRg st="1" end="1"/>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7885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78852">
                                            <p:txEl>
                                              <p:pRg st="2" end="2"/>
                                            </p:txEl>
                                          </p:spTgt>
                                        </p:tgtEl>
                                        <p:attrNameLst>
                                          <p:attrName>style.visibility</p:attrName>
                                        </p:attrNameLst>
                                      </p:cBhvr>
                                      <p:to>
                                        <p:strVal val="visible"/>
                                      </p:to>
                                    </p:set>
                                    <p:anim calcmode="lin" valueType="num">
                                      <p:cBhvr additive="base">
                                        <p:cTn id="43" dur="300" fill="hold"/>
                                        <p:tgtEl>
                                          <p:spTgt spid="78852">
                                            <p:txEl>
                                              <p:pRg st="2" end="2"/>
                                            </p:txEl>
                                          </p:spTgt>
                                        </p:tgtEl>
                                        <p:attrNameLst>
                                          <p:attrName>ppt_x</p:attrName>
                                        </p:attrNameLst>
                                      </p:cBhvr>
                                      <p:tavLst>
                                        <p:tav tm="0">
                                          <p:val>
                                            <p:strVal val="0-#ppt_w/2"/>
                                          </p:val>
                                        </p:tav>
                                        <p:tav tm="100000">
                                          <p:val>
                                            <p:strVal val="#ppt_x"/>
                                          </p:val>
                                        </p:tav>
                                      </p:tavLst>
                                    </p:anim>
                                    <p:anim calcmode="lin" valueType="num">
                                      <p:cBhvr additive="base">
                                        <p:cTn id="44" dur="300" fill="hold"/>
                                        <p:tgtEl>
                                          <p:spTgt spid="7885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type="wd">
                                    <p:tmPct val="100000"/>
                                  </p:iterate>
                                  <p:childTnLst>
                                    <p:set>
                                      <p:cBhvr>
                                        <p:cTn id="48" dur="1" fill="hold">
                                          <p:stCondLst>
                                            <p:cond delay="0"/>
                                          </p:stCondLst>
                                        </p:cTn>
                                        <p:tgtEl>
                                          <p:spTgt spid="78852">
                                            <p:txEl>
                                              <p:pRg st="3" end="3"/>
                                            </p:txEl>
                                          </p:spTgt>
                                        </p:tgtEl>
                                        <p:attrNameLst>
                                          <p:attrName>style.visibility</p:attrName>
                                        </p:attrNameLst>
                                      </p:cBhvr>
                                      <p:to>
                                        <p:strVal val="visible"/>
                                      </p:to>
                                    </p:set>
                                    <p:anim calcmode="lin" valueType="num">
                                      <p:cBhvr additive="base">
                                        <p:cTn id="49" dur="300" fill="hold"/>
                                        <p:tgtEl>
                                          <p:spTgt spid="78852">
                                            <p:txEl>
                                              <p:pRg st="3" end="3"/>
                                            </p:txEl>
                                          </p:spTgt>
                                        </p:tgtEl>
                                        <p:attrNameLst>
                                          <p:attrName>ppt_x</p:attrName>
                                        </p:attrNameLst>
                                      </p:cBhvr>
                                      <p:tavLst>
                                        <p:tav tm="0">
                                          <p:val>
                                            <p:strVal val="0-#ppt_w/2"/>
                                          </p:val>
                                        </p:tav>
                                        <p:tav tm="100000">
                                          <p:val>
                                            <p:strVal val="#ppt_x"/>
                                          </p:val>
                                        </p:tav>
                                      </p:tavLst>
                                    </p:anim>
                                    <p:anim calcmode="lin" valueType="num">
                                      <p:cBhvr additive="base">
                                        <p:cTn id="50" dur="300" fill="hold"/>
                                        <p:tgtEl>
                                          <p:spTgt spid="7885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P spid="7885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14600" y="152400"/>
            <a:ext cx="7772400" cy="1143000"/>
          </a:xfrm>
        </p:spPr>
        <p:txBody>
          <a:bodyPr/>
          <a:lstStyle/>
          <a:p>
            <a:pPr fontAlgn="auto">
              <a:spcAft>
                <a:spcPts val="0"/>
              </a:spcAft>
              <a:defRPr/>
            </a:pPr>
            <a:r>
              <a:rPr lang="en-US" dirty="0" smtClean="0">
                <a:latin typeface="DJ Hip" pitchFamily="31" charset="0"/>
              </a:rPr>
              <a:t>The Flapper</a:t>
            </a:r>
          </a:p>
        </p:txBody>
      </p:sp>
      <p:sp>
        <p:nvSpPr>
          <p:cNvPr id="102403" name="Rectangle 3"/>
          <p:cNvSpPr>
            <a:spLocks noGrp="1" noChangeArrowheads="1"/>
          </p:cNvSpPr>
          <p:nvPr>
            <p:ph type="body" sz="half" idx="1"/>
          </p:nvPr>
        </p:nvSpPr>
        <p:spPr>
          <a:xfrm>
            <a:off x="1143000" y="533400"/>
            <a:ext cx="3810000" cy="4114800"/>
          </a:xfrm>
        </p:spPr>
        <p:txBody>
          <a:bodyPr>
            <a:normAutofit fontScale="85000" lnSpcReduction="20000"/>
          </a:bodyPr>
          <a:lstStyle/>
          <a:p>
            <a:pPr marL="548640" indent="-411480" fontAlgn="auto">
              <a:lnSpc>
                <a:spcPct val="90000"/>
              </a:lnSpc>
              <a:spcAft>
                <a:spcPts val="0"/>
              </a:spcAft>
              <a:buClr>
                <a:schemeClr val="tx1">
                  <a:shade val="95000"/>
                </a:schemeClr>
              </a:buClr>
              <a:buFont typeface="Wingdings 2"/>
              <a:buChar char=""/>
              <a:defRPr/>
            </a:pPr>
            <a:r>
              <a:rPr lang="en-US" sz="2200" b="1" smtClean="0">
                <a:latin typeface="Times New Roman" pitchFamily="18" charset="0"/>
              </a:rPr>
              <a:t>Revolution in manners and morals</a:t>
            </a:r>
          </a:p>
          <a:p>
            <a:pPr marL="548640" indent="-411480" fontAlgn="auto">
              <a:lnSpc>
                <a:spcPct val="90000"/>
              </a:lnSpc>
              <a:spcAft>
                <a:spcPts val="0"/>
              </a:spcAft>
              <a:buClr>
                <a:schemeClr val="tx1">
                  <a:shade val="95000"/>
                </a:schemeClr>
              </a:buClr>
              <a:buFont typeface="Wingdings 2"/>
              <a:buChar char=""/>
              <a:defRPr/>
            </a:pPr>
            <a:r>
              <a:rPr lang="en-US" sz="2200" b="1" smtClean="0">
                <a:latin typeface="Times New Roman" pitchFamily="18" charset="0"/>
              </a:rPr>
              <a:t>Flapper symbolized the revolution</a:t>
            </a:r>
          </a:p>
          <a:p>
            <a:pPr marL="868680" lvl="1" indent="-283464" fontAlgn="auto">
              <a:lnSpc>
                <a:spcPct val="90000"/>
              </a:lnSpc>
              <a:spcAft>
                <a:spcPts val="0"/>
              </a:spcAft>
              <a:buFont typeface="Wingdings 2"/>
              <a:buChar char=""/>
              <a:defRPr/>
            </a:pPr>
            <a:r>
              <a:rPr lang="en-US" sz="2200" b="1" smtClean="0">
                <a:latin typeface="Times New Roman" pitchFamily="18" charset="0"/>
              </a:rPr>
              <a:t>Rebellious, energetic, fun-loving, and bold.  </a:t>
            </a:r>
          </a:p>
          <a:p>
            <a:pPr marL="868680" lvl="1" indent="-283464" fontAlgn="auto">
              <a:lnSpc>
                <a:spcPct val="90000"/>
              </a:lnSpc>
              <a:spcAft>
                <a:spcPts val="0"/>
              </a:spcAft>
              <a:buFont typeface="Wingdings" pitchFamily="2" charset="2"/>
              <a:buNone/>
              <a:defRPr/>
            </a:pPr>
            <a:r>
              <a:rPr lang="en-US" sz="2200" b="1" smtClean="0">
                <a:latin typeface="Times New Roman" pitchFamily="18" charset="0"/>
              </a:rPr>
              <a:t>“Breezy, slangy, and informal in manner; slim and boyish in form; covered in silk and fur that clung to her as close as onion skin; with carmined cheeks and lips, plucked eyebrows and closefitting helmet of hair; gay, plucky and confident”</a:t>
            </a:r>
          </a:p>
          <a:p>
            <a:pPr marL="868680" lvl="1" indent="-283464" fontAlgn="auto">
              <a:lnSpc>
                <a:spcPct val="90000"/>
              </a:lnSpc>
              <a:spcAft>
                <a:spcPts val="0"/>
              </a:spcAft>
              <a:buFont typeface="Wingdings" pitchFamily="2" charset="2"/>
              <a:buNone/>
              <a:defRPr/>
            </a:pPr>
            <a:r>
              <a:rPr lang="en-US" sz="2200" b="1" smtClean="0">
                <a:latin typeface="Times New Roman" pitchFamily="18" charset="0"/>
              </a:rPr>
              <a:t>		--Preseton Slosson</a:t>
            </a:r>
          </a:p>
        </p:txBody>
      </p:sp>
      <p:pic>
        <p:nvPicPr>
          <p:cNvPr id="102405" name="Picture 5" descr="dancing"/>
          <p:cNvPicPr>
            <a:picLocks noGrp="1" noChangeAspect="1" noChangeArrowheads="1"/>
          </p:cNvPicPr>
          <p:nvPr>
            <p:ph type="clipArt" sz="half" idx="2"/>
          </p:nvPr>
        </p:nvPicPr>
        <p:blipFill>
          <a:blip r:embed="rId2"/>
          <a:stretch>
            <a:fillRect/>
          </a:stretch>
        </p:blipFill>
        <p:spPr>
          <a:xfrm>
            <a:off x="5535613" y="1981200"/>
            <a:ext cx="3178175" cy="4114800"/>
          </a:xfrm>
          <a:effectLst>
            <a:outerShdw dist="38099" dir="2700000" algn="ctr" rotWithShape="0">
              <a:srgbClr val="FFCC66">
                <a:alpha val="7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5"/>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fontAlgn="auto">
              <a:spcAft>
                <a:spcPts val="0"/>
              </a:spcAft>
              <a:defRPr/>
            </a:pPr>
            <a:r>
              <a:rPr lang="en-US"/>
              <a:t>1934 – </a:t>
            </a:r>
            <a:r>
              <a:rPr lang="en-US" i="1">
                <a:solidFill>
                  <a:schemeClr val="hlink"/>
                </a:solidFill>
              </a:rPr>
              <a:t>Tender Is the Night</a:t>
            </a:r>
          </a:p>
        </p:txBody>
      </p:sp>
      <p:sp>
        <p:nvSpPr>
          <p:cNvPr id="79875" name="Rectangle 3"/>
          <p:cNvSpPr>
            <a:spLocks noGrp="1" noChangeArrowheads="1"/>
          </p:cNvSpPr>
          <p:nvPr>
            <p:ph idx="1"/>
          </p:nvPr>
        </p:nvSpPr>
        <p:spPr/>
        <p:txBody>
          <a:bodyPr/>
          <a:lstStyle/>
          <a:p>
            <a:r>
              <a:rPr lang="en-US" smtClean="0"/>
              <a:t>Died at age </a:t>
            </a:r>
            <a:r>
              <a:rPr lang="en-US" smtClean="0">
                <a:solidFill>
                  <a:schemeClr val="hlink"/>
                </a:solidFill>
              </a:rPr>
              <a:t>44 </a:t>
            </a:r>
            <a:r>
              <a:rPr lang="en-US" smtClean="0"/>
              <a:t>of a heart attack in </a:t>
            </a:r>
            <a:r>
              <a:rPr lang="en-US" smtClean="0">
                <a:solidFill>
                  <a:schemeClr val="hlink"/>
                </a:solidFill>
              </a:rPr>
              <a:t>Hollywood</a:t>
            </a:r>
          </a:p>
          <a:p>
            <a:r>
              <a:rPr lang="en-US" smtClean="0"/>
              <a:t>Working on </a:t>
            </a:r>
            <a:r>
              <a:rPr lang="en-US" i="1" smtClean="0"/>
              <a:t>The Last Tycoon</a:t>
            </a:r>
            <a:r>
              <a:rPr lang="en-US" smtClean="0"/>
              <a:t> at the time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0-#ppt_w/2"/>
                                          </p:val>
                                        </p:tav>
                                        <p:tav tm="100000">
                                          <p:val>
                                            <p:strVal val="#ppt_x"/>
                                          </p:val>
                                        </p:tav>
                                      </p:tavLst>
                                    </p:anim>
                                    <p:anim calcmode="lin" valueType="num">
                                      <p:cBhvr additive="base">
                                        <p:cTn id="8" dur="500" fill="hold"/>
                                        <p:tgtEl>
                                          <p:spTgt spid="798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type="wd">
                                    <p:tmPct val="100000"/>
                                  </p:iterate>
                                  <p:childTnLst>
                                    <p:set>
                                      <p:cBhvr>
                                        <p:cTn id="11" dur="1" fill="hold">
                                          <p:stCondLst>
                                            <p:cond delay="0"/>
                                          </p:stCondLst>
                                        </p:cTn>
                                        <p:tgtEl>
                                          <p:spTgt spid="79875">
                                            <p:txEl>
                                              <p:pRg st="0" end="0"/>
                                            </p:txEl>
                                          </p:spTgt>
                                        </p:tgtEl>
                                        <p:attrNameLst>
                                          <p:attrName>style.visibility</p:attrName>
                                        </p:attrNameLst>
                                      </p:cBhvr>
                                      <p:to>
                                        <p:strVal val="visible"/>
                                      </p:to>
                                    </p:set>
                                    <p:anim calcmode="lin" valueType="num">
                                      <p:cBhvr additive="base">
                                        <p:cTn id="12" dur="3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13" dur="3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grpId="0" nodeType="afterEffect">
                                  <p:stCondLst>
                                    <p:cond delay="0"/>
                                  </p:stCondLst>
                                  <p:iterate type="wd">
                                    <p:tmPct val="100000"/>
                                  </p:iterate>
                                  <p:childTnLst>
                                    <p:set>
                                      <p:cBhvr>
                                        <p:cTn id="16" dur="1" fill="hold">
                                          <p:stCondLst>
                                            <p:cond delay="0"/>
                                          </p:stCondLst>
                                        </p:cTn>
                                        <p:tgtEl>
                                          <p:spTgt spid="79875">
                                            <p:txEl>
                                              <p:pRg st="1" end="1"/>
                                            </p:txEl>
                                          </p:spTgt>
                                        </p:tgtEl>
                                        <p:attrNameLst>
                                          <p:attrName>style.visibility</p:attrName>
                                        </p:attrNameLst>
                                      </p:cBhvr>
                                      <p:to>
                                        <p:strVal val="visible"/>
                                      </p:to>
                                    </p:set>
                                    <p:anim calcmode="lin" valueType="num">
                                      <p:cBhvr additive="base">
                                        <p:cTn id="17" dur="3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8" dur="3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advAuto="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itzgeraldHouse"/>
          <p:cNvPicPr>
            <a:picLocks noChangeAspect="1" noChangeArrowheads="1"/>
          </p:cNvPicPr>
          <p:nvPr/>
        </p:nvPicPr>
        <p:blipFill>
          <a:blip r:embed="rId2"/>
          <a:srcRect/>
          <a:stretch>
            <a:fillRect/>
          </a:stretch>
        </p:blipFill>
        <p:spPr bwMode="auto">
          <a:xfrm>
            <a:off x="685800" y="609600"/>
            <a:ext cx="7924800" cy="4473575"/>
          </a:xfrm>
          <a:prstGeom prst="rect">
            <a:avLst/>
          </a:prstGeom>
          <a:noFill/>
          <a:ln w="9525">
            <a:noFill/>
            <a:miter lim="800000"/>
            <a:headEnd/>
            <a:tailEnd/>
          </a:ln>
        </p:spPr>
      </p:pic>
      <p:sp>
        <p:nvSpPr>
          <p:cNvPr id="58371" name="WordArt 3"/>
          <p:cNvSpPr>
            <a:spLocks noChangeArrowheads="1" noChangeShapeType="1" noTextEdit="1"/>
          </p:cNvSpPr>
          <p:nvPr/>
        </p:nvSpPr>
        <p:spPr bwMode="auto">
          <a:xfrm>
            <a:off x="1295400" y="5943600"/>
            <a:ext cx="7820025" cy="523875"/>
          </a:xfrm>
          <a:prstGeom prst="rect">
            <a:avLst/>
          </a:prstGeom>
        </p:spPr>
        <p:txBody>
          <a:bodyPr wrap="none" fromWordArt="1">
            <a:prstTxWarp prst="textPlain">
              <a:avLst>
                <a:gd name="adj" fmla="val 50000"/>
              </a:avLst>
            </a:prstTxWarp>
          </a:bodyPr>
          <a:lstStyle/>
          <a:p>
            <a:r>
              <a:rPr lang="en-US" sz="3600" kern="10">
                <a:ln w="9525">
                  <a:noFill/>
                  <a:round/>
                  <a:headEnd/>
                  <a:tailEnd/>
                </a:ln>
                <a:solidFill>
                  <a:srgbClr val="336699"/>
                </a:solidFill>
                <a:effectLst>
                  <a:outerShdw dist="45791" dir="2021404" algn="ctr" rotWithShape="0">
                    <a:srgbClr val="C0C0C0"/>
                  </a:outerShdw>
                </a:effectLst>
                <a:latin typeface="Times New Roman"/>
                <a:cs typeface="Times New Roman"/>
              </a:rPr>
              <a:t>Home where he died in Hollywood, California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500" fill="hold"/>
                                        <p:tgtEl>
                                          <p:spTgt spid="58371"/>
                                        </p:tgtEl>
                                        <p:attrNameLst>
                                          <p:attrName>ppt_x</p:attrName>
                                        </p:attrNameLst>
                                      </p:cBhvr>
                                      <p:tavLst>
                                        <p:tav tm="0">
                                          <p:val>
                                            <p:strVal val="0-#ppt_w/2"/>
                                          </p:val>
                                        </p:tav>
                                        <p:tav tm="100000">
                                          <p:val>
                                            <p:strVal val="#ppt_x"/>
                                          </p:val>
                                        </p:tav>
                                      </p:tavLst>
                                    </p:anim>
                                    <p:anim calcmode="lin" valueType="num">
                                      <p:cBhvr additive="base">
                                        <p:cTn id="8" dur="500" fill="hold"/>
                                        <p:tgtEl>
                                          <p:spTgt spid="583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8370"/>
                                        </p:tgtEl>
                                        <p:attrNameLst>
                                          <p:attrName>style.visibility</p:attrName>
                                        </p:attrNameLst>
                                      </p:cBhvr>
                                      <p:to>
                                        <p:strVal val="visible"/>
                                      </p:to>
                                    </p:set>
                                    <p:anim calcmode="lin" valueType="num">
                                      <p:cBhvr additive="base">
                                        <p:cTn id="13" dur="500" fill="hold"/>
                                        <p:tgtEl>
                                          <p:spTgt spid="58370"/>
                                        </p:tgtEl>
                                        <p:attrNameLst>
                                          <p:attrName>ppt_x</p:attrName>
                                        </p:attrNameLst>
                                      </p:cBhvr>
                                      <p:tavLst>
                                        <p:tav tm="0">
                                          <p:val>
                                            <p:strVal val="0-#ppt_w/2"/>
                                          </p:val>
                                        </p:tav>
                                        <p:tav tm="100000">
                                          <p:val>
                                            <p:strVal val="#ppt_x"/>
                                          </p:val>
                                        </p:tav>
                                      </p:tavLst>
                                    </p:anim>
                                    <p:anim calcmode="lin" valueType="num">
                                      <p:cBhvr additive="base">
                                        <p:cTn id="14" dur="500" fill="hold"/>
                                        <p:tgtEl>
                                          <p:spTgt spid="58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fontAlgn="auto">
              <a:spcAft>
                <a:spcPts val="0"/>
              </a:spcAft>
              <a:defRPr/>
            </a:pPr>
            <a:r>
              <a:rPr lang="en-US"/>
              <a:t>About The Great Gatsby </a:t>
            </a:r>
            <a:br>
              <a:rPr lang="en-US"/>
            </a:br>
            <a:endParaRPr lang="en-US"/>
          </a:p>
        </p:txBody>
      </p:sp>
      <p:sp>
        <p:nvSpPr>
          <p:cNvPr id="80899" name="Rectangle 3"/>
          <p:cNvSpPr>
            <a:spLocks noGrp="1" noChangeArrowheads="1"/>
          </p:cNvSpPr>
          <p:nvPr>
            <p:ph sz="half" idx="1"/>
          </p:nvPr>
        </p:nvSpPr>
        <p:spPr/>
        <p:txBody>
          <a:bodyPr/>
          <a:lstStyle/>
          <a:p>
            <a:r>
              <a:rPr lang="en-US" b="1" smtClean="0">
                <a:solidFill>
                  <a:schemeClr val="hlink"/>
                </a:solidFill>
              </a:rPr>
              <a:t>An historical novel</a:t>
            </a:r>
          </a:p>
          <a:p>
            <a:r>
              <a:rPr lang="en-US" b="1" smtClean="0"/>
              <a:t>Almost a </a:t>
            </a:r>
            <a:r>
              <a:rPr lang="en-US" b="1" smtClean="0">
                <a:solidFill>
                  <a:schemeClr val="hlink"/>
                </a:solidFill>
              </a:rPr>
              <a:t>biography </a:t>
            </a:r>
            <a:r>
              <a:rPr lang="en-US" b="1" smtClean="0"/>
              <a:t>of himself &amp; Zelda </a:t>
            </a:r>
          </a:p>
          <a:p>
            <a:r>
              <a:rPr lang="en-US" b="1" smtClean="0"/>
              <a:t>Point of view –Narrator	:	</a:t>
            </a:r>
          </a:p>
          <a:p>
            <a:endParaRPr lang="en-US" b="1" smtClean="0"/>
          </a:p>
          <a:p>
            <a:r>
              <a:rPr lang="en-US" b="1" smtClean="0"/>
              <a:t>Structure:</a:t>
            </a:r>
          </a:p>
          <a:p>
            <a:pPr>
              <a:buFont typeface="Wingdings" pitchFamily="2" charset="2"/>
              <a:buNone/>
            </a:pPr>
            <a:endParaRPr lang="en-US" b="1" smtClean="0"/>
          </a:p>
        </p:txBody>
      </p:sp>
      <p:sp>
        <p:nvSpPr>
          <p:cNvPr id="80900" name="Rectangle 4"/>
          <p:cNvSpPr>
            <a:spLocks noGrp="1" noChangeArrowheads="1"/>
          </p:cNvSpPr>
          <p:nvPr>
            <p:ph sz="half" idx="2"/>
          </p:nvPr>
        </p:nvSpPr>
        <p:spPr/>
        <p:txBody>
          <a:bodyPr/>
          <a:lstStyle/>
          <a:p>
            <a:pPr>
              <a:lnSpc>
                <a:spcPct val="90000"/>
              </a:lnSpc>
            </a:pPr>
            <a:r>
              <a:rPr lang="en-US" sz="2400" b="1" smtClean="0"/>
              <a:t>Setting</a:t>
            </a:r>
            <a:r>
              <a:rPr lang="en-US" sz="2400" smtClean="0"/>
              <a:t>: </a:t>
            </a:r>
            <a:r>
              <a:rPr lang="en-US" sz="2400" b="1" smtClean="0">
                <a:solidFill>
                  <a:schemeClr val="hlink"/>
                </a:solidFill>
              </a:rPr>
              <a:t>1920s</a:t>
            </a:r>
          </a:p>
          <a:p>
            <a:pPr>
              <a:lnSpc>
                <a:spcPct val="90000"/>
              </a:lnSpc>
            </a:pPr>
            <a:endParaRPr lang="en-US" sz="2400" b="1" smtClean="0">
              <a:solidFill>
                <a:schemeClr val="hlink"/>
              </a:solidFill>
            </a:endParaRPr>
          </a:p>
          <a:p>
            <a:pPr>
              <a:lnSpc>
                <a:spcPct val="90000"/>
              </a:lnSpc>
            </a:pPr>
            <a:endParaRPr lang="en-US" sz="2400" smtClean="0">
              <a:solidFill>
                <a:schemeClr val="hlink"/>
              </a:solidFill>
            </a:endParaRPr>
          </a:p>
          <a:p>
            <a:pPr>
              <a:lnSpc>
                <a:spcPct val="90000"/>
              </a:lnSpc>
            </a:pPr>
            <a:endParaRPr lang="en-US" sz="2400" smtClean="0">
              <a:solidFill>
                <a:schemeClr val="hlink"/>
              </a:solidFill>
            </a:endParaRPr>
          </a:p>
          <a:p>
            <a:pPr>
              <a:lnSpc>
                <a:spcPct val="90000"/>
              </a:lnSpc>
            </a:pPr>
            <a:endParaRPr lang="en-US" sz="2400" smtClean="0">
              <a:solidFill>
                <a:schemeClr val="hlink"/>
              </a:solidFill>
            </a:endParaRPr>
          </a:p>
          <a:p>
            <a:pPr>
              <a:lnSpc>
                <a:spcPct val="90000"/>
              </a:lnSpc>
              <a:buFont typeface="Wingdings" pitchFamily="2" charset="2"/>
              <a:buNone/>
            </a:pPr>
            <a:r>
              <a:rPr lang="en-US" sz="2400" b="1" smtClean="0">
                <a:solidFill>
                  <a:schemeClr val="hlink"/>
                </a:solidFill>
              </a:rPr>
              <a:t>1st person narrative </a:t>
            </a:r>
          </a:p>
          <a:p>
            <a:pPr>
              <a:lnSpc>
                <a:spcPct val="90000"/>
              </a:lnSpc>
            </a:pPr>
            <a:r>
              <a:rPr lang="en-US" sz="2400" b="1" smtClean="0">
                <a:solidFill>
                  <a:schemeClr val="hlink"/>
                </a:solidFill>
              </a:rPr>
              <a:t>Nick Carraway</a:t>
            </a:r>
          </a:p>
          <a:p>
            <a:pPr>
              <a:lnSpc>
                <a:spcPct val="90000"/>
              </a:lnSpc>
            </a:pPr>
            <a:endParaRPr lang="en-US" sz="2400" b="1" smtClean="0">
              <a:solidFill>
                <a:schemeClr val="hlink"/>
              </a:solidFill>
            </a:endParaRPr>
          </a:p>
          <a:p>
            <a:pPr>
              <a:lnSpc>
                <a:spcPct val="90000"/>
              </a:lnSpc>
            </a:pPr>
            <a:endParaRPr lang="en-US" sz="2400" smtClean="0">
              <a:solidFill>
                <a:schemeClr val="hlink"/>
              </a:solidFill>
            </a:endParaRPr>
          </a:p>
          <a:p>
            <a:pPr>
              <a:lnSpc>
                <a:spcPct val="90000"/>
              </a:lnSpc>
            </a:pPr>
            <a:r>
              <a:rPr lang="en-US" sz="2400" b="1" smtClean="0">
                <a:solidFill>
                  <a:schemeClr val="hlink"/>
                </a:solidFill>
              </a:rPr>
              <a:t>Series of Parties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0-#ppt_w/2"/>
                                          </p:val>
                                        </p:tav>
                                        <p:tav tm="100000">
                                          <p:val>
                                            <p:strVal val="#ppt_x"/>
                                          </p:val>
                                        </p:tav>
                                      </p:tavLst>
                                    </p:anim>
                                    <p:anim calcmode="lin" valueType="num">
                                      <p:cBhvr additive="base">
                                        <p:cTn id="8" dur="500" fill="hold"/>
                                        <p:tgtEl>
                                          <p:spTgt spid="808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 calcmode="lin" valueType="num">
                                      <p:cBhvr additive="base">
                                        <p:cTn id="13"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1" end="1"/>
                                            </p:txEl>
                                          </p:spTgt>
                                        </p:tgtEl>
                                        <p:attrNameLst>
                                          <p:attrName>style.visibility</p:attrName>
                                        </p:attrNameLst>
                                      </p:cBhvr>
                                      <p:to>
                                        <p:strVal val="visible"/>
                                      </p:to>
                                    </p:set>
                                    <p:anim calcmode="lin" valueType="num">
                                      <p:cBhvr additive="base">
                                        <p:cTn id="19"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2" end="2"/>
                                            </p:txEl>
                                          </p:spTgt>
                                        </p:tgtEl>
                                        <p:attrNameLst>
                                          <p:attrName>style.visibility</p:attrName>
                                        </p:attrNameLst>
                                      </p:cBhvr>
                                      <p:to>
                                        <p:strVal val="visible"/>
                                      </p:to>
                                    </p:set>
                                    <p:anim calcmode="lin" valueType="num">
                                      <p:cBhvr additive="base">
                                        <p:cTn id="25"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 calcmode="lin" valueType="num">
                                      <p:cBhvr additive="base">
                                        <p:cTn id="31" dur="500" fill="hold"/>
                                        <p:tgtEl>
                                          <p:spTgt spid="808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80900">
                                            <p:txEl>
                                              <p:pRg st="0" end="0"/>
                                            </p:txEl>
                                          </p:spTgt>
                                        </p:tgtEl>
                                        <p:attrNameLst>
                                          <p:attrName>style.visibility</p:attrName>
                                        </p:attrNameLst>
                                      </p:cBhvr>
                                      <p:to>
                                        <p:strVal val="visible"/>
                                      </p:to>
                                    </p:set>
                                    <p:anim calcmode="lin" valueType="num">
                                      <p:cBhvr additive="base">
                                        <p:cTn id="37" dur="300" fill="hold"/>
                                        <p:tgtEl>
                                          <p:spTgt spid="80900">
                                            <p:txEl>
                                              <p:pRg st="0" end="0"/>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809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80900">
                                            <p:txEl>
                                              <p:pRg st="5" end="5"/>
                                            </p:txEl>
                                          </p:spTgt>
                                        </p:tgtEl>
                                        <p:attrNameLst>
                                          <p:attrName>style.visibility</p:attrName>
                                        </p:attrNameLst>
                                      </p:cBhvr>
                                      <p:to>
                                        <p:strVal val="visible"/>
                                      </p:to>
                                    </p:set>
                                    <p:anim calcmode="lin" valueType="num">
                                      <p:cBhvr additive="base">
                                        <p:cTn id="43" dur="300" fill="hold"/>
                                        <p:tgtEl>
                                          <p:spTgt spid="80900">
                                            <p:txEl>
                                              <p:pRg st="5" end="5"/>
                                            </p:txEl>
                                          </p:spTgt>
                                        </p:tgtEl>
                                        <p:attrNameLst>
                                          <p:attrName>ppt_x</p:attrName>
                                        </p:attrNameLst>
                                      </p:cBhvr>
                                      <p:tavLst>
                                        <p:tav tm="0">
                                          <p:val>
                                            <p:strVal val="0-#ppt_w/2"/>
                                          </p:val>
                                        </p:tav>
                                        <p:tav tm="100000">
                                          <p:val>
                                            <p:strVal val="#ppt_x"/>
                                          </p:val>
                                        </p:tav>
                                      </p:tavLst>
                                    </p:anim>
                                    <p:anim calcmode="lin" valueType="num">
                                      <p:cBhvr additive="base">
                                        <p:cTn id="44" dur="300" fill="hold"/>
                                        <p:tgtEl>
                                          <p:spTgt spid="8090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type="wd">
                                    <p:tmPct val="100000"/>
                                  </p:iterate>
                                  <p:childTnLst>
                                    <p:set>
                                      <p:cBhvr>
                                        <p:cTn id="48" dur="1" fill="hold">
                                          <p:stCondLst>
                                            <p:cond delay="0"/>
                                          </p:stCondLst>
                                        </p:cTn>
                                        <p:tgtEl>
                                          <p:spTgt spid="80900">
                                            <p:txEl>
                                              <p:pRg st="6" end="6"/>
                                            </p:txEl>
                                          </p:spTgt>
                                        </p:tgtEl>
                                        <p:attrNameLst>
                                          <p:attrName>style.visibility</p:attrName>
                                        </p:attrNameLst>
                                      </p:cBhvr>
                                      <p:to>
                                        <p:strVal val="visible"/>
                                      </p:to>
                                    </p:set>
                                    <p:anim calcmode="lin" valueType="num">
                                      <p:cBhvr additive="base">
                                        <p:cTn id="49" dur="300" fill="hold"/>
                                        <p:tgtEl>
                                          <p:spTgt spid="80900">
                                            <p:txEl>
                                              <p:pRg st="6" end="6"/>
                                            </p:txEl>
                                          </p:spTgt>
                                        </p:tgtEl>
                                        <p:attrNameLst>
                                          <p:attrName>ppt_x</p:attrName>
                                        </p:attrNameLst>
                                      </p:cBhvr>
                                      <p:tavLst>
                                        <p:tav tm="0">
                                          <p:val>
                                            <p:strVal val="0-#ppt_w/2"/>
                                          </p:val>
                                        </p:tav>
                                        <p:tav tm="100000">
                                          <p:val>
                                            <p:strVal val="#ppt_x"/>
                                          </p:val>
                                        </p:tav>
                                      </p:tavLst>
                                    </p:anim>
                                    <p:anim calcmode="lin" valueType="num">
                                      <p:cBhvr additive="base">
                                        <p:cTn id="50" dur="300" fill="hold"/>
                                        <p:tgtEl>
                                          <p:spTgt spid="809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iterate type="wd">
                                    <p:tmPct val="100000"/>
                                  </p:iterate>
                                  <p:childTnLst>
                                    <p:set>
                                      <p:cBhvr>
                                        <p:cTn id="54" dur="1" fill="hold">
                                          <p:stCondLst>
                                            <p:cond delay="0"/>
                                          </p:stCondLst>
                                        </p:cTn>
                                        <p:tgtEl>
                                          <p:spTgt spid="80900">
                                            <p:txEl>
                                              <p:pRg st="9" end="9"/>
                                            </p:txEl>
                                          </p:spTgt>
                                        </p:tgtEl>
                                        <p:attrNameLst>
                                          <p:attrName>style.visibility</p:attrName>
                                        </p:attrNameLst>
                                      </p:cBhvr>
                                      <p:to>
                                        <p:strVal val="visible"/>
                                      </p:to>
                                    </p:set>
                                    <p:anim calcmode="lin" valueType="num">
                                      <p:cBhvr additive="base">
                                        <p:cTn id="55" dur="300" fill="hold"/>
                                        <p:tgtEl>
                                          <p:spTgt spid="80900">
                                            <p:txEl>
                                              <p:pRg st="9" end="9"/>
                                            </p:txEl>
                                          </p:spTgt>
                                        </p:tgtEl>
                                        <p:attrNameLst>
                                          <p:attrName>ppt_x</p:attrName>
                                        </p:attrNameLst>
                                      </p:cBhvr>
                                      <p:tavLst>
                                        <p:tav tm="0">
                                          <p:val>
                                            <p:strVal val="0-#ppt_w/2"/>
                                          </p:val>
                                        </p:tav>
                                        <p:tav tm="100000">
                                          <p:val>
                                            <p:strVal val="#ppt_x"/>
                                          </p:val>
                                        </p:tav>
                                      </p:tavLst>
                                    </p:anim>
                                    <p:anim calcmode="lin" valueType="num">
                                      <p:cBhvr additive="base">
                                        <p:cTn id="56" dur="300" fill="hold"/>
                                        <p:tgtEl>
                                          <p:spTgt spid="809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P spid="80900"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295400" y="1295400"/>
            <a:ext cx="7658100" cy="4229100"/>
          </a:xfrm>
          <a:prstGeom prst="rect">
            <a:avLst/>
          </a:prstGeom>
          <a:noFill/>
          <a:ln w="9525">
            <a:noFill/>
            <a:miter lim="800000"/>
            <a:headEnd/>
            <a:tailEnd/>
          </a:ln>
        </p:spPr>
        <p:txBody>
          <a:bodyPr>
            <a:spAutoFit/>
          </a:bodyPr>
          <a:lstStyle/>
          <a:p>
            <a:pPr algn="l">
              <a:spcBef>
                <a:spcPct val="20000"/>
              </a:spcBef>
              <a:buClr>
                <a:schemeClr val="accent2"/>
              </a:buClr>
              <a:buSzPct val="85000"/>
              <a:buFont typeface="Wingdings" pitchFamily="2" charset="2"/>
              <a:buChar char="n"/>
            </a:pPr>
            <a:r>
              <a:rPr lang="en-US" sz="2800"/>
              <a:t>1) to show the </a:t>
            </a:r>
            <a:r>
              <a:rPr lang="en-US" sz="2800">
                <a:solidFill>
                  <a:schemeClr val="hlink"/>
                </a:solidFill>
              </a:rPr>
              <a:t>conflict </a:t>
            </a:r>
            <a:r>
              <a:rPr lang="en-US" sz="2800"/>
              <a:t>between the </a:t>
            </a:r>
            <a:r>
              <a:rPr lang="en-US" sz="2800">
                <a:solidFill>
                  <a:schemeClr val="hlink"/>
                </a:solidFill>
              </a:rPr>
              <a:t>romantic </a:t>
            </a:r>
            <a:r>
              <a:rPr lang="en-US" sz="2800"/>
              <a:t>           </a:t>
            </a:r>
            <a:r>
              <a:rPr lang="en-US" sz="2800">
                <a:solidFill>
                  <a:schemeClr val="hlink"/>
                </a:solidFill>
              </a:rPr>
              <a:t>idealism </a:t>
            </a:r>
            <a:r>
              <a:rPr lang="en-US" sz="2800"/>
              <a:t>of the </a:t>
            </a:r>
            <a:r>
              <a:rPr lang="en-US" sz="2800">
                <a:solidFill>
                  <a:schemeClr val="hlink"/>
                </a:solidFill>
              </a:rPr>
              <a:t>20s </a:t>
            </a:r>
            <a:r>
              <a:rPr lang="en-US" sz="2800"/>
              <a:t>and the </a:t>
            </a:r>
            <a:r>
              <a:rPr lang="en-US" sz="2800">
                <a:solidFill>
                  <a:schemeClr val="hlink"/>
                </a:solidFill>
              </a:rPr>
              <a:t>disappointments</a:t>
            </a:r>
            <a:r>
              <a:rPr lang="en-US" sz="2800"/>
              <a:t> and disillusions that follow</a:t>
            </a:r>
          </a:p>
          <a:p>
            <a:pPr algn="l">
              <a:spcBef>
                <a:spcPct val="20000"/>
              </a:spcBef>
              <a:buClr>
                <a:schemeClr val="accent2"/>
              </a:buClr>
              <a:buSzPct val="85000"/>
              <a:buFont typeface="Wingdings" pitchFamily="2" charset="2"/>
              <a:buChar char="n"/>
            </a:pPr>
            <a:r>
              <a:rPr lang="en-US" sz="2800"/>
              <a:t>2)  To show the </a:t>
            </a:r>
            <a:r>
              <a:rPr lang="en-US" sz="2800">
                <a:solidFill>
                  <a:schemeClr val="hlink"/>
                </a:solidFill>
              </a:rPr>
              <a:t>moral</a:t>
            </a:r>
            <a:r>
              <a:rPr lang="en-US" sz="2800"/>
              <a:t> bankruptcy of </a:t>
            </a:r>
            <a:r>
              <a:rPr lang="en-US" sz="2800">
                <a:solidFill>
                  <a:schemeClr val="hlink"/>
                </a:solidFill>
              </a:rPr>
              <a:t>upper-Class</a:t>
            </a:r>
            <a:r>
              <a:rPr lang="en-US" sz="2800"/>
              <a:t> America and the corruption of the American </a:t>
            </a:r>
            <a:r>
              <a:rPr lang="en-US" sz="2800">
                <a:solidFill>
                  <a:schemeClr val="hlink"/>
                </a:solidFill>
              </a:rPr>
              <a:t>dream</a:t>
            </a:r>
          </a:p>
          <a:p>
            <a:pPr algn="l">
              <a:spcBef>
                <a:spcPct val="20000"/>
              </a:spcBef>
              <a:buClr>
                <a:schemeClr val="accent2"/>
              </a:buClr>
              <a:buSzPct val="85000"/>
              <a:buFont typeface="Wingdings" pitchFamily="2" charset="2"/>
              <a:buChar char="n"/>
            </a:pPr>
            <a:r>
              <a:rPr lang="en-US" sz="2800"/>
              <a:t>3)  A study of </a:t>
            </a:r>
            <a:r>
              <a:rPr lang="en-US" sz="2800">
                <a:solidFill>
                  <a:schemeClr val="hlink"/>
                </a:solidFill>
              </a:rPr>
              <a:t>success</a:t>
            </a:r>
            <a:r>
              <a:rPr lang="en-US" sz="2800"/>
              <a:t> and its poisoning influence on </a:t>
            </a:r>
            <a:r>
              <a:rPr lang="en-US" sz="2800">
                <a:solidFill>
                  <a:schemeClr val="hlink"/>
                </a:solidFill>
              </a:rPr>
              <a:t>character.</a:t>
            </a:r>
          </a:p>
          <a:p>
            <a:pPr>
              <a:spcBef>
                <a:spcPct val="20000"/>
              </a:spcBef>
              <a:buClr>
                <a:schemeClr val="accent2"/>
              </a:buClr>
              <a:buSzPct val="85000"/>
              <a:buFont typeface="Wingdings" pitchFamily="2" charset="2"/>
              <a:buChar char="n"/>
            </a:pPr>
            <a:endParaRPr lang="en-US" sz="2800">
              <a:solidFill>
                <a:schemeClr val="hlink"/>
              </a:solidFill>
            </a:endParaRPr>
          </a:p>
        </p:txBody>
      </p:sp>
      <p:sp>
        <p:nvSpPr>
          <p:cNvPr id="81923" name="WordArt 3"/>
          <p:cNvSpPr>
            <a:spLocks noChangeArrowheads="1" noChangeShapeType="1" noTextEdit="1"/>
          </p:cNvSpPr>
          <p:nvPr/>
        </p:nvSpPr>
        <p:spPr bwMode="auto">
          <a:xfrm>
            <a:off x="1752600" y="609600"/>
            <a:ext cx="2181225" cy="64770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FFFFFF"/>
                </a:solidFill>
                <a:latin typeface="Arial Black"/>
              </a:rPr>
              <a:t>Purpose: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0-#ppt_w/2"/>
                                          </p:val>
                                        </p:tav>
                                        <p:tav tm="100000">
                                          <p:val>
                                            <p:strVal val="#ppt_x"/>
                                          </p:val>
                                        </p:tav>
                                      </p:tavLst>
                                    </p:anim>
                                    <p:anim calcmode="lin" valueType="num">
                                      <p:cBhvr additive="base">
                                        <p:cTn id="8" dur="500" fill="hold"/>
                                        <p:tgtEl>
                                          <p:spTgt spid="819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81922"/>
                                        </p:tgtEl>
                                        <p:attrNameLst>
                                          <p:attrName>style.visibility</p:attrName>
                                        </p:attrNameLst>
                                      </p:cBhvr>
                                      <p:to>
                                        <p:strVal val="visible"/>
                                      </p:to>
                                    </p:set>
                                    <p:anim calcmode="lin" valueType="num">
                                      <p:cBhvr additive="base">
                                        <p:cTn id="13" dur="300" fill="hold"/>
                                        <p:tgtEl>
                                          <p:spTgt spid="81922"/>
                                        </p:tgtEl>
                                        <p:attrNameLst>
                                          <p:attrName>ppt_x</p:attrName>
                                        </p:attrNameLst>
                                      </p:cBhvr>
                                      <p:tavLst>
                                        <p:tav tm="0">
                                          <p:val>
                                            <p:strVal val="0-#ppt_w/2"/>
                                          </p:val>
                                        </p:tav>
                                        <p:tav tm="100000">
                                          <p:val>
                                            <p:strVal val="#ppt_x"/>
                                          </p:val>
                                        </p:tav>
                                      </p:tavLst>
                                    </p:anim>
                                    <p:anim calcmode="lin" valueType="num">
                                      <p:cBhvr additive="base">
                                        <p:cTn id="14" dur="300" fill="hold"/>
                                        <p:tgtEl>
                                          <p:spTgt spid="81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fontAlgn="auto">
              <a:spcAft>
                <a:spcPts val="0"/>
              </a:spcAft>
              <a:defRPr/>
            </a:pPr>
            <a:r>
              <a:rPr lang="en-US"/>
              <a:t>Characters:</a:t>
            </a:r>
          </a:p>
        </p:txBody>
      </p:sp>
      <p:sp>
        <p:nvSpPr>
          <p:cNvPr id="82947" name="Rectangle 3"/>
          <p:cNvSpPr>
            <a:spLocks noGrp="1" noChangeArrowheads="1"/>
          </p:cNvSpPr>
          <p:nvPr>
            <p:ph sz="half" idx="1"/>
          </p:nvPr>
        </p:nvSpPr>
        <p:spPr/>
        <p:txBody>
          <a:bodyPr/>
          <a:lstStyle/>
          <a:p>
            <a:r>
              <a:rPr lang="en-US" smtClean="0"/>
              <a:t>Nick Carraway –</a:t>
            </a:r>
          </a:p>
          <a:p>
            <a:r>
              <a:rPr lang="en-US" smtClean="0"/>
              <a:t>Tom and Daisy Buchanan </a:t>
            </a:r>
          </a:p>
          <a:p>
            <a:r>
              <a:rPr lang="en-US" smtClean="0"/>
              <a:t>Jay Gatsby </a:t>
            </a:r>
          </a:p>
          <a:p>
            <a:r>
              <a:rPr lang="en-US" smtClean="0"/>
              <a:t>Jordan Baker </a:t>
            </a:r>
          </a:p>
          <a:p>
            <a:endParaRPr lang="en-US" smtClean="0"/>
          </a:p>
          <a:p>
            <a:r>
              <a:rPr lang="en-US" smtClean="0"/>
              <a:t>Females are genteel romantic heroines </a:t>
            </a:r>
          </a:p>
          <a:p>
            <a:endParaRPr lang="en-US" smtClean="0"/>
          </a:p>
        </p:txBody>
      </p:sp>
      <p:sp>
        <p:nvSpPr>
          <p:cNvPr id="82948" name="Rectangle 4"/>
          <p:cNvSpPr>
            <a:spLocks noGrp="1" noChangeArrowheads="1"/>
          </p:cNvSpPr>
          <p:nvPr>
            <p:ph sz="half" idx="2"/>
          </p:nvPr>
        </p:nvSpPr>
        <p:spPr/>
        <p:txBody>
          <a:bodyPr/>
          <a:lstStyle/>
          <a:p>
            <a:r>
              <a:rPr lang="en-US" smtClean="0"/>
              <a:t>Narrator; upper middle class</a:t>
            </a:r>
          </a:p>
          <a:p>
            <a:r>
              <a:rPr lang="en-US" smtClean="0"/>
              <a:t>Very “old” rich</a:t>
            </a:r>
          </a:p>
          <a:p>
            <a:r>
              <a:rPr lang="en-US" smtClean="0"/>
              <a:t>New rich; </a:t>
            </a:r>
            <a:r>
              <a:rPr lang="en-US" sz="2400" b="1" smtClean="0"/>
              <a:t>mysterious</a:t>
            </a:r>
          </a:p>
          <a:p>
            <a:r>
              <a:rPr lang="en-US" sz="2400" b="1" smtClean="0"/>
              <a:t>Professional golfer; rich; sophisticated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0-#ppt_w/2"/>
                                          </p:val>
                                        </p:tav>
                                        <p:tav tm="100000">
                                          <p:val>
                                            <p:strVal val="#ppt_x"/>
                                          </p:val>
                                        </p:tav>
                                      </p:tavLst>
                                    </p:anim>
                                    <p:anim calcmode="lin" valueType="num">
                                      <p:cBhvr additive="base">
                                        <p:cTn id="8" dur="500" fill="hold"/>
                                        <p:tgtEl>
                                          <p:spTgt spid="829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additive="base">
                                        <p:cTn id="13"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additive="base">
                                        <p:cTn id="19"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2" end="2"/>
                                            </p:txEl>
                                          </p:spTgt>
                                        </p:tgtEl>
                                        <p:attrNameLst>
                                          <p:attrName>style.visibility</p:attrName>
                                        </p:attrNameLst>
                                      </p:cBhvr>
                                      <p:to>
                                        <p:strVal val="visible"/>
                                      </p:to>
                                    </p:set>
                                    <p:anim calcmode="lin" valueType="num">
                                      <p:cBhvr additive="base">
                                        <p:cTn id="25"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7">
                                            <p:txEl>
                                              <p:pRg st="3" end="3"/>
                                            </p:txEl>
                                          </p:spTgt>
                                        </p:tgtEl>
                                        <p:attrNameLst>
                                          <p:attrName>style.visibility</p:attrName>
                                        </p:attrNameLst>
                                      </p:cBhvr>
                                      <p:to>
                                        <p:strVal val="visible"/>
                                      </p:to>
                                    </p:set>
                                    <p:anim calcmode="lin" valueType="num">
                                      <p:cBhvr additive="base">
                                        <p:cTn id="31"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 calcmode="lin" valueType="num">
                                      <p:cBhvr additive="base">
                                        <p:cTn id="37"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947">
                                            <p:txEl>
                                              <p:pRg st="5" end="5"/>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grpId="0" nodeType="afterEffect">
                                  <p:stCondLst>
                                    <p:cond delay="0"/>
                                  </p:stCondLst>
                                  <p:iterate type="wd">
                                    <p:tmPct val="100000"/>
                                  </p:iterate>
                                  <p:childTnLst>
                                    <p:set>
                                      <p:cBhvr>
                                        <p:cTn id="41" dur="1" fill="hold">
                                          <p:stCondLst>
                                            <p:cond delay="0"/>
                                          </p:stCondLst>
                                        </p:cTn>
                                        <p:tgtEl>
                                          <p:spTgt spid="82948">
                                            <p:txEl>
                                              <p:pRg st="0" end="0"/>
                                            </p:txEl>
                                          </p:spTgt>
                                        </p:tgtEl>
                                        <p:attrNameLst>
                                          <p:attrName>style.visibility</p:attrName>
                                        </p:attrNameLst>
                                      </p:cBhvr>
                                      <p:to>
                                        <p:strVal val="visible"/>
                                      </p:to>
                                    </p:set>
                                    <p:anim calcmode="lin" valueType="num">
                                      <p:cBhvr additive="base">
                                        <p:cTn id="42" dur="300" fill="hold"/>
                                        <p:tgtEl>
                                          <p:spTgt spid="82948">
                                            <p:txEl>
                                              <p:pRg st="0" end="0"/>
                                            </p:txEl>
                                          </p:spTgt>
                                        </p:tgtEl>
                                        <p:attrNameLst>
                                          <p:attrName>ppt_x</p:attrName>
                                        </p:attrNameLst>
                                      </p:cBhvr>
                                      <p:tavLst>
                                        <p:tav tm="0">
                                          <p:val>
                                            <p:strVal val="0-#ppt_w/2"/>
                                          </p:val>
                                        </p:tav>
                                        <p:tav tm="100000">
                                          <p:val>
                                            <p:strVal val="#ppt_x"/>
                                          </p:val>
                                        </p:tav>
                                      </p:tavLst>
                                    </p:anim>
                                    <p:anim calcmode="lin" valueType="num">
                                      <p:cBhvr additive="base">
                                        <p:cTn id="43" dur="300" fill="hold"/>
                                        <p:tgtEl>
                                          <p:spTgt spid="8294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8" fill="hold" grpId="0" nodeType="afterEffect">
                                  <p:stCondLst>
                                    <p:cond delay="0"/>
                                  </p:stCondLst>
                                  <p:iterate type="wd">
                                    <p:tmPct val="100000"/>
                                  </p:iterate>
                                  <p:childTnLst>
                                    <p:set>
                                      <p:cBhvr>
                                        <p:cTn id="46" dur="1" fill="hold">
                                          <p:stCondLst>
                                            <p:cond delay="0"/>
                                          </p:stCondLst>
                                        </p:cTn>
                                        <p:tgtEl>
                                          <p:spTgt spid="82948">
                                            <p:txEl>
                                              <p:pRg st="1" end="1"/>
                                            </p:txEl>
                                          </p:spTgt>
                                        </p:tgtEl>
                                        <p:attrNameLst>
                                          <p:attrName>style.visibility</p:attrName>
                                        </p:attrNameLst>
                                      </p:cBhvr>
                                      <p:to>
                                        <p:strVal val="visible"/>
                                      </p:to>
                                    </p:set>
                                    <p:anim calcmode="lin" valueType="num">
                                      <p:cBhvr additive="base">
                                        <p:cTn id="47" dur="300" fill="hold"/>
                                        <p:tgtEl>
                                          <p:spTgt spid="82948">
                                            <p:txEl>
                                              <p:pRg st="1" end="1"/>
                                            </p:txEl>
                                          </p:spTgt>
                                        </p:tgtEl>
                                        <p:attrNameLst>
                                          <p:attrName>ppt_x</p:attrName>
                                        </p:attrNameLst>
                                      </p:cBhvr>
                                      <p:tavLst>
                                        <p:tav tm="0">
                                          <p:val>
                                            <p:strVal val="0-#ppt_w/2"/>
                                          </p:val>
                                        </p:tav>
                                        <p:tav tm="100000">
                                          <p:val>
                                            <p:strVal val="#ppt_x"/>
                                          </p:val>
                                        </p:tav>
                                      </p:tavLst>
                                    </p:anim>
                                    <p:anim calcmode="lin" valueType="num">
                                      <p:cBhvr additive="base">
                                        <p:cTn id="48" dur="300" fill="hold"/>
                                        <p:tgtEl>
                                          <p:spTgt spid="82948">
                                            <p:txEl>
                                              <p:pRg st="1" end="1"/>
                                            </p:txEl>
                                          </p:spTgt>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 presetClass="entr" presetSubtype="8" fill="hold" grpId="0" nodeType="afterEffect">
                                  <p:stCondLst>
                                    <p:cond delay="0"/>
                                  </p:stCondLst>
                                  <p:iterate type="wd">
                                    <p:tmPct val="100000"/>
                                  </p:iterate>
                                  <p:childTnLst>
                                    <p:set>
                                      <p:cBhvr>
                                        <p:cTn id="51" dur="1" fill="hold">
                                          <p:stCondLst>
                                            <p:cond delay="0"/>
                                          </p:stCondLst>
                                        </p:cTn>
                                        <p:tgtEl>
                                          <p:spTgt spid="82948">
                                            <p:txEl>
                                              <p:pRg st="2" end="2"/>
                                            </p:txEl>
                                          </p:spTgt>
                                        </p:tgtEl>
                                        <p:attrNameLst>
                                          <p:attrName>style.visibility</p:attrName>
                                        </p:attrNameLst>
                                      </p:cBhvr>
                                      <p:to>
                                        <p:strVal val="visible"/>
                                      </p:to>
                                    </p:set>
                                    <p:anim calcmode="lin" valueType="num">
                                      <p:cBhvr additive="base">
                                        <p:cTn id="52" dur="300" fill="hold"/>
                                        <p:tgtEl>
                                          <p:spTgt spid="82948">
                                            <p:txEl>
                                              <p:pRg st="2" end="2"/>
                                            </p:txEl>
                                          </p:spTgt>
                                        </p:tgtEl>
                                        <p:attrNameLst>
                                          <p:attrName>ppt_x</p:attrName>
                                        </p:attrNameLst>
                                      </p:cBhvr>
                                      <p:tavLst>
                                        <p:tav tm="0">
                                          <p:val>
                                            <p:strVal val="0-#ppt_w/2"/>
                                          </p:val>
                                        </p:tav>
                                        <p:tav tm="100000">
                                          <p:val>
                                            <p:strVal val="#ppt_x"/>
                                          </p:val>
                                        </p:tav>
                                      </p:tavLst>
                                    </p:anim>
                                    <p:anim calcmode="lin" valueType="num">
                                      <p:cBhvr additive="base">
                                        <p:cTn id="53" dur="300" fill="hold"/>
                                        <p:tgtEl>
                                          <p:spTgt spid="82948">
                                            <p:txEl>
                                              <p:pRg st="2" end="2"/>
                                            </p:txEl>
                                          </p:spTgt>
                                        </p:tgtEl>
                                        <p:attrNameLst>
                                          <p:attrName>ppt_y</p:attrName>
                                        </p:attrNameLst>
                                      </p:cBhvr>
                                      <p:tavLst>
                                        <p:tav tm="0">
                                          <p:val>
                                            <p:strVal val="#ppt_y"/>
                                          </p:val>
                                        </p:tav>
                                        <p:tav tm="100000">
                                          <p:val>
                                            <p:strVal val="#ppt_y"/>
                                          </p:val>
                                        </p:tav>
                                      </p:tavLst>
                                    </p:anim>
                                  </p:childTnLst>
                                </p:cTn>
                              </p:par>
                            </p:childTnLst>
                          </p:cTn>
                        </p:par>
                        <p:par>
                          <p:cTn id="54" fill="hold">
                            <p:stCondLst>
                              <p:cond delay="4700"/>
                            </p:stCondLst>
                            <p:childTnLst>
                              <p:par>
                                <p:cTn id="55" presetID="2" presetClass="entr" presetSubtype="8" fill="hold" grpId="0" nodeType="afterEffect">
                                  <p:stCondLst>
                                    <p:cond delay="0"/>
                                  </p:stCondLst>
                                  <p:iterate type="wd">
                                    <p:tmPct val="100000"/>
                                  </p:iterate>
                                  <p:childTnLst>
                                    <p:set>
                                      <p:cBhvr>
                                        <p:cTn id="56" dur="1" fill="hold">
                                          <p:stCondLst>
                                            <p:cond delay="0"/>
                                          </p:stCondLst>
                                        </p:cTn>
                                        <p:tgtEl>
                                          <p:spTgt spid="82948">
                                            <p:txEl>
                                              <p:pRg st="3" end="3"/>
                                            </p:txEl>
                                          </p:spTgt>
                                        </p:tgtEl>
                                        <p:attrNameLst>
                                          <p:attrName>style.visibility</p:attrName>
                                        </p:attrNameLst>
                                      </p:cBhvr>
                                      <p:to>
                                        <p:strVal val="visible"/>
                                      </p:to>
                                    </p:set>
                                    <p:anim calcmode="lin" valueType="num">
                                      <p:cBhvr additive="base">
                                        <p:cTn id="57" dur="300" fill="hold"/>
                                        <p:tgtEl>
                                          <p:spTgt spid="82948">
                                            <p:txEl>
                                              <p:pRg st="3" end="3"/>
                                            </p:txEl>
                                          </p:spTgt>
                                        </p:tgtEl>
                                        <p:attrNameLst>
                                          <p:attrName>ppt_x</p:attrName>
                                        </p:attrNameLst>
                                      </p:cBhvr>
                                      <p:tavLst>
                                        <p:tav tm="0">
                                          <p:val>
                                            <p:strVal val="0-#ppt_w/2"/>
                                          </p:val>
                                        </p:tav>
                                        <p:tav tm="100000">
                                          <p:val>
                                            <p:strVal val="#ppt_x"/>
                                          </p:val>
                                        </p:tav>
                                      </p:tavLst>
                                    </p:anim>
                                    <p:anim calcmode="lin" valueType="num">
                                      <p:cBhvr additive="base">
                                        <p:cTn id="58" dur="300" fill="hold"/>
                                        <p:tgtEl>
                                          <p:spTgt spid="829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82948" grpId="0" build="p" autoUpdateAnimBg="0" advAuto="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fontAlgn="auto">
              <a:spcAft>
                <a:spcPts val="0"/>
              </a:spcAft>
              <a:defRPr/>
            </a:pPr>
            <a:r>
              <a:rPr lang="en-US"/>
              <a:t>Symbolism</a:t>
            </a:r>
          </a:p>
        </p:txBody>
      </p:sp>
      <p:sp>
        <p:nvSpPr>
          <p:cNvPr id="83971" name="Rectangle 3"/>
          <p:cNvSpPr>
            <a:spLocks noGrp="1" noChangeArrowheads="1"/>
          </p:cNvSpPr>
          <p:nvPr>
            <p:ph idx="1"/>
          </p:nvPr>
        </p:nvSpPr>
        <p:spPr/>
        <p:txBody>
          <a:bodyPr/>
          <a:lstStyle/>
          <a:p>
            <a:r>
              <a:rPr lang="en-US" smtClean="0">
                <a:solidFill>
                  <a:schemeClr val="hlink"/>
                </a:solidFill>
              </a:rPr>
              <a:t>Cool </a:t>
            </a:r>
            <a:r>
              <a:rPr lang="en-US" smtClean="0"/>
              <a:t>vs. </a:t>
            </a:r>
            <a:r>
              <a:rPr lang="en-US" smtClean="0">
                <a:solidFill>
                  <a:schemeClr val="hlink"/>
                </a:solidFill>
              </a:rPr>
              <a:t>Sweat       -White </a:t>
            </a:r>
            <a:r>
              <a:rPr lang="en-US" smtClean="0"/>
              <a:t>Clothing </a:t>
            </a:r>
          </a:p>
          <a:p>
            <a:r>
              <a:rPr lang="en-US" smtClean="0"/>
              <a:t>Colors are symbols (watch for them)</a:t>
            </a:r>
          </a:p>
          <a:p>
            <a:r>
              <a:rPr lang="en-US" smtClean="0"/>
              <a:t>Sip cool </a:t>
            </a:r>
            <a:r>
              <a:rPr lang="en-US" smtClean="0">
                <a:solidFill>
                  <a:schemeClr val="hlink"/>
                </a:solidFill>
              </a:rPr>
              <a:t>drinks</a:t>
            </a:r>
            <a:r>
              <a:rPr lang="en-US" smtClean="0"/>
              <a:t> and drive </a:t>
            </a:r>
            <a:r>
              <a:rPr lang="en-US" smtClean="0">
                <a:solidFill>
                  <a:schemeClr val="hlink"/>
                </a:solidFill>
              </a:rPr>
              <a:t>fast </a:t>
            </a:r>
            <a:r>
              <a:rPr lang="en-US" smtClean="0"/>
              <a:t>to avoid </a:t>
            </a:r>
            <a:r>
              <a:rPr lang="en-US" smtClean="0">
                <a:solidFill>
                  <a:schemeClr val="hlink"/>
                </a:solidFill>
              </a:rPr>
              <a:t>heat</a:t>
            </a:r>
          </a:p>
          <a:p>
            <a:r>
              <a:rPr lang="en-US" smtClean="0"/>
              <a:t>Jordan and Gatsby – </a:t>
            </a:r>
            <a:r>
              <a:rPr lang="en-US" smtClean="0">
                <a:solidFill>
                  <a:schemeClr val="hlink"/>
                </a:solidFill>
              </a:rPr>
              <a:t>Cool </a:t>
            </a:r>
          </a:p>
          <a:p>
            <a:r>
              <a:rPr lang="en-US" smtClean="0"/>
              <a:t>Nick – </a:t>
            </a:r>
            <a:r>
              <a:rPr lang="en-US" smtClean="0">
                <a:solidFill>
                  <a:schemeClr val="hlink"/>
                </a:solidFill>
              </a:rPr>
              <a:t>in-between</a:t>
            </a:r>
            <a:r>
              <a:rPr lang="en-US" smtClean="0"/>
              <a:t> </a:t>
            </a:r>
          </a:p>
          <a:p>
            <a:r>
              <a:rPr lang="en-US" smtClean="0"/>
              <a:t>Wilsons – </a:t>
            </a:r>
            <a:r>
              <a:rPr lang="en-US" smtClean="0">
                <a:solidFill>
                  <a:schemeClr val="hlink"/>
                </a:solidFill>
              </a:rPr>
              <a:t>sweating, dirty people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3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83971">
                                            <p:txEl>
                                              <p:pRg st="1" end="1"/>
                                            </p:txEl>
                                          </p:spTgt>
                                        </p:tgtEl>
                                        <p:attrNameLst>
                                          <p:attrName>style.visibility</p:attrName>
                                        </p:attrNameLst>
                                      </p:cBhvr>
                                      <p:to>
                                        <p:strVal val="visible"/>
                                      </p:to>
                                    </p:set>
                                    <p:anim calcmode="lin" valueType="num">
                                      <p:cBhvr additive="base">
                                        <p:cTn id="19" dur="3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wd">
                                    <p:tmPct val="100000"/>
                                  </p:iterate>
                                  <p:childTnLst>
                                    <p:set>
                                      <p:cBhvr>
                                        <p:cTn id="24" dur="1" fill="hold">
                                          <p:stCondLst>
                                            <p:cond delay="0"/>
                                          </p:stCondLst>
                                        </p:cTn>
                                        <p:tgtEl>
                                          <p:spTgt spid="83971">
                                            <p:txEl>
                                              <p:pRg st="2" end="2"/>
                                            </p:txEl>
                                          </p:spTgt>
                                        </p:tgtEl>
                                        <p:attrNameLst>
                                          <p:attrName>style.visibility</p:attrName>
                                        </p:attrNameLst>
                                      </p:cBhvr>
                                      <p:to>
                                        <p:strVal val="visible"/>
                                      </p:to>
                                    </p:set>
                                    <p:anim calcmode="lin" valueType="num">
                                      <p:cBhvr additive="base">
                                        <p:cTn id="25" dur="3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wd">
                                    <p:tmPct val="100000"/>
                                  </p:iterate>
                                  <p:childTnLst>
                                    <p:set>
                                      <p:cBhvr>
                                        <p:cTn id="30" dur="1" fill="hold">
                                          <p:stCondLst>
                                            <p:cond delay="0"/>
                                          </p:stCondLst>
                                        </p:cTn>
                                        <p:tgtEl>
                                          <p:spTgt spid="83971">
                                            <p:txEl>
                                              <p:pRg st="3" end="3"/>
                                            </p:txEl>
                                          </p:spTgt>
                                        </p:tgtEl>
                                        <p:attrNameLst>
                                          <p:attrName>style.visibility</p:attrName>
                                        </p:attrNameLst>
                                      </p:cBhvr>
                                      <p:to>
                                        <p:strVal val="visible"/>
                                      </p:to>
                                    </p:set>
                                    <p:anim calcmode="lin" valueType="num">
                                      <p:cBhvr additive="base">
                                        <p:cTn id="31" dur="3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83971">
                                            <p:txEl>
                                              <p:pRg st="4" end="4"/>
                                            </p:txEl>
                                          </p:spTgt>
                                        </p:tgtEl>
                                        <p:attrNameLst>
                                          <p:attrName>style.visibility</p:attrName>
                                        </p:attrNameLst>
                                      </p:cBhvr>
                                      <p:to>
                                        <p:strVal val="visible"/>
                                      </p:to>
                                    </p:set>
                                    <p:anim calcmode="lin" valueType="num">
                                      <p:cBhvr additive="base">
                                        <p:cTn id="37" dur="3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839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83971">
                                            <p:txEl>
                                              <p:pRg st="5" end="5"/>
                                            </p:txEl>
                                          </p:spTgt>
                                        </p:tgtEl>
                                        <p:attrNameLst>
                                          <p:attrName>style.visibility</p:attrName>
                                        </p:attrNameLst>
                                      </p:cBhvr>
                                      <p:to>
                                        <p:strVal val="visible"/>
                                      </p:to>
                                    </p:set>
                                    <p:anim calcmode="lin" valueType="num">
                                      <p:cBhvr additive="base">
                                        <p:cTn id="43" dur="300" fill="hold"/>
                                        <p:tgtEl>
                                          <p:spTgt spid="83971">
                                            <p:txEl>
                                              <p:pRg st="5" end="5"/>
                                            </p:txEl>
                                          </p:spTgt>
                                        </p:tgtEl>
                                        <p:attrNameLst>
                                          <p:attrName>ppt_x</p:attrName>
                                        </p:attrNameLst>
                                      </p:cBhvr>
                                      <p:tavLst>
                                        <p:tav tm="0">
                                          <p:val>
                                            <p:strVal val="0-#ppt_w/2"/>
                                          </p:val>
                                        </p:tav>
                                        <p:tav tm="100000">
                                          <p:val>
                                            <p:strVal val="#ppt_x"/>
                                          </p:val>
                                        </p:tav>
                                      </p:tavLst>
                                    </p:anim>
                                    <p:anim calcmode="lin" valueType="num">
                                      <p:cBhvr additive="base">
                                        <p:cTn id="44" dur="300" fill="hold"/>
                                        <p:tgtEl>
                                          <p:spTgt spid="839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286000" y="735013"/>
            <a:ext cx="4572000" cy="5908675"/>
          </a:xfrm>
          <a:prstGeom prst="rect">
            <a:avLst/>
          </a:prstGeom>
          <a:noFill/>
          <a:ln w="9525">
            <a:solidFill>
              <a:schemeClr val="tx1"/>
            </a:solidFill>
            <a:miter lim="800000"/>
            <a:headEnd/>
            <a:tailEnd/>
          </a:ln>
        </p:spPr>
        <p:txBody>
          <a:bodyPr>
            <a:spAutoFit/>
          </a:bodyPr>
          <a:lstStyle/>
          <a:p>
            <a:pPr algn="l">
              <a:lnSpc>
                <a:spcPct val="90000"/>
              </a:lnSpc>
              <a:spcBef>
                <a:spcPct val="50000"/>
              </a:spcBef>
              <a:buClr>
                <a:schemeClr val="accent2"/>
              </a:buClr>
              <a:buSzPct val="85000"/>
              <a:buFont typeface="Wingdings" pitchFamily="2" charset="2"/>
              <a:buChar char="n"/>
            </a:pPr>
            <a:r>
              <a:rPr lang="en-US" sz="2800"/>
              <a:t>Cars:  Reveal </a:t>
            </a:r>
            <a:r>
              <a:rPr lang="en-US" sz="2800">
                <a:solidFill>
                  <a:schemeClr val="hlink"/>
                </a:solidFill>
              </a:rPr>
              <a:t>status</a:t>
            </a:r>
            <a:r>
              <a:rPr lang="en-US" sz="2800"/>
              <a:t> of </a:t>
            </a:r>
            <a:r>
              <a:rPr lang="en-US" sz="2800">
                <a:solidFill>
                  <a:schemeClr val="hlink"/>
                </a:solidFill>
              </a:rPr>
              <a:t>character </a:t>
            </a:r>
          </a:p>
          <a:p>
            <a:pPr lvl="1" algn="l">
              <a:lnSpc>
                <a:spcPct val="90000"/>
              </a:lnSpc>
              <a:spcBef>
                <a:spcPct val="50000"/>
              </a:spcBef>
              <a:buClr>
                <a:schemeClr val="folHlink"/>
              </a:buClr>
              <a:buSzPct val="80000"/>
              <a:buFont typeface="Wingdings" pitchFamily="2" charset="2"/>
              <a:buChar char="n"/>
            </a:pPr>
            <a:r>
              <a:rPr lang="en-US" b="1"/>
              <a:t>Nick – </a:t>
            </a:r>
            <a:r>
              <a:rPr lang="en-US" b="1">
                <a:solidFill>
                  <a:schemeClr val="hlink"/>
                </a:solidFill>
              </a:rPr>
              <a:t>conservative old Dodge </a:t>
            </a:r>
          </a:p>
          <a:p>
            <a:pPr lvl="1">
              <a:lnSpc>
                <a:spcPct val="90000"/>
              </a:lnSpc>
              <a:spcBef>
                <a:spcPct val="50000"/>
              </a:spcBef>
              <a:buClr>
                <a:schemeClr val="folHlink"/>
              </a:buClr>
              <a:buSzPct val="80000"/>
              <a:buFont typeface="Wingdings" pitchFamily="2" charset="2"/>
              <a:buChar char="n"/>
            </a:pPr>
            <a:r>
              <a:rPr lang="en-US" b="1"/>
              <a:t>Buchanans – </a:t>
            </a:r>
            <a:r>
              <a:rPr lang="en-US" b="1">
                <a:solidFill>
                  <a:schemeClr val="hlink"/>
                </a:solidFill>
              </a:rPr>
              <a:t>easy-going blue coupe</a:t>
            </a:r>
            <a:r>
              <a:rPr lang="en-US" b="1"/>
              <a:t> </a:t>
            </a:r>
          </a:p>
          <a:p>
            <a:pPr lvl="1">
              <a:lnSpc>
                <a:spcPct val="90000"/>
              </a:lnSpc>
              <a:spcBef>
                <a:spcPct val="50000"/>
              </a:spcBef>
              <a:buClr>
                <a:schemeClr val="folHlink"/>
              </a:buClr>
              <a:buSzPct val="80000"/>
              <a:buFont typeface="Wingdings" pitchFamily="2" charset="2"/>
              <a:buChar char="n"/>
            </a:pPr>
            <a:r>
              <a:rPr lang="en-US" b="1"/>
              <a:t>Gatsby – </a:t>
            </a:r>
            <a:r>
              <a:rPr lang="en-US" b="1">
                <a:solidFill>
                  <a:schemeClr val="hlink"/>
                </a:solidFill>
              </a:rPr>
              <a:t>big, shiny, rich, powerful yellow roadster </a:t>
            </a:r>
          </a:p>
          <a:p>
            <a:pPr lvl="1">
              <a:lnSpc>
                <a:spcPct val="90000"/>
              </a:lnSpc>
              <a:spcBef>
                <a:spcPct val="50000"/>
              </a:spcBef>
              <a:buClr>
                <a:schemeClr val="folHlink"/>
              </a:buClr>
              <a:buSzPct val="80000"/>
              <a:buFont typeface="Wingdings" pitchFamily="2" charset="2"/>
              <a:buChar char="n"/>
            </a:pPr>
            <a:endParaRPr lang="en-US" b="1">
              <a:solidFill>
                <a:schemeClr val="hlink"/>
              </a:solidFill>
            </a:endParaRPr>
          </a:p>
          <a:p>
            <a:pPr lvl="1" algn="l">
              <a:lnSpc>
                <a:spcPct val="90000"/>
              </a:lnSpc>
              <a:spcBef>
                <a:spcPct val="50000"/>
              </a:spcBef>
              <a:buClr>
                <a:schemeClr val="folHlink"/>
              </a:buClr>
              <a:buSzPct val="80000"/>
              <a:buFont typeface="Wingdings" pitchFamily="2" charset="2"/>
              <a:buChar char="n"/>
            </a:pPr>
            <a:r>
              <a:rPr lang="en-US" b="1"/>
              <a:t>House Furnishings – </a:t>
            </a:r>
            <a:r>
              <a:rPr lang="en-US" b="1">
                <a:solidFill>
                  <a:schemeClr val="hlink"/>
                </a:solidFill>
              </a:rPr>
              <a:t>Rich </a:t>
            </a:r>
            <a:r>
              <a:rPr lang="en-US" b="1"/>
              <a:t>(A </a:t>
            </a:r>
            <a:r>
              <a:rPr lang="en-US" b="1">
                <a:solidFill>
                  <a:schemeClr val="hlink"/>
                </a:solidFill>
              </a:rPr>
              <a:t>cover-up</a:t>
            </a:r>
            <a:r>
              <a:rPr lang="en-US" b="1"/>
              <a:t>) </a:t>
            </a:r>
          </a:p>
          <a:p>
            <a:pPr lvl="1" algn="l">
              <a:lnSpc>
                <a:spcPct val="90000"/>
              </a:lnSpc>
              <a:spcBef>
                <a:spcPct val="50000"/>
              </a:spcBef>
              <a:buClr>
                <a:schemeClr val="folHlink"/>
              </a:buClr>
              <a:buSzPct val="80000"/>
              <a:buFont typeface="Wingdings" pitchFamily="2" charset="2"/>
              <a:buChar char="n"/>
            </a:pPr>
            <a:r>
              <a:rPr lang="en-US" b="1">
                <a:solidFill>
                  <a:schemeClr val="hlink"/>
                </a:solidFill>
              </a:rPr>
              <a:t>Tom</a:t>
            </a:r>
            <a:r>
              <a:rPr lang="en-US" b="1"/>
              <a:t> and </a:t>
            </a:r>
            <a:r>
              <a:rPr lang="en-US" b="1">
                <a:solidFill>
                  <a:schemeClr val="hlink"/>
                </a:solidFill>
              </a:rPr>
              <a:t>Daisy</a:t>
            </a:r>
            <a:r>
              <a:rPr lang="en-US" b="1"/>
              <a:t> hide behind </a:t>
            </a:r>
            <a:r>
              <a:rPr lang="en-US" b="1">
                <a:solidFill>
                  <a:schemeClr val="hlink"/>
                </a:solidFill>
              </a:rPr>
              <a:t>wealth</a:t>
            </a:r>
            <a:r>
              <a:rPr lang="en-US" b="1"/>
              <a:t> to cover-up a poor marriage.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300" fill="hold"/>
                                        <p:tgtEl>
                                          <p:spTgt spid="84994"/>
                                        </p:tgtEl>
                                        <p:attrNameLst>
                                          <p:attrName>ppt_x</p:attrName>
                                        </p:attrNameLst>
                                      </p:cBhvr>
                                      <p:tavLst>
                                        <p:tav tm="0">
                                          <p:val>
                                            <p:strVal val="0-#ppt_w/2"/>
                                          </p:val>
                                        </p:tav>
                                        <p:tav tm="100000">
                                          <p:val>
                                            <p:strVal val="#ppt_x"/>
                                          </p:val>
                                        </p:tav>
                                      </p:tavLst>
                                    </p:anim>
                                    <p:anim calcmode="lin" valueType="num">
                                      <p:cBhvr additive="base">
                                        <p:cTn id="8" dur="300" fill="hold"/>
                                        <p:tgtEl>
                                          <p:spTgt spid="849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Oct29,1929, Stock Market Crashed"/>
          <p:cNvPicPr>
            <a:picLocks noChangeAspect="1" noChangeArrowheads="1"/>
          </p:cNvPicPr>
          <p:nvPr/>
        </p:nvPicPr>
        <p:blipFill>
          <a:blip r:embed="rId2"/>
          <a:srcRect/>
          <a:stretch>
            <a:fillRect/>
          </a:stretch>
        </p:blipFill>
        <p:spPr bwMode="auto">
          <a:xfrm>
            <a:off x="1371600" y="457200"/>
            <a:ext cx="5499100" cy="3810000"/>
          </a:xfrm>
          <a:prstGeom prst="rect">
            <a:avLst/>
          </a:prstGeom>
          <a:noFill/>
          <a:ln w="9525">
            <a:noFill/>
            <a:miter lim="800000"/>
            <a:headEnd/>
            <a:tailEnd/>
          </a:ln>
        </p:spPr>
      </p:pic>
      <p:sp>
        <p:nvSpPr>
          <p:cNvPr id="64515" name="WordArt 3"/>
          <p:cNvSpPr>
            <a:spLocks noChangeArrowheads="1" noChangeShapeType="1" noTextEdit="1"/>
          </p:cNvSpPr>
          <p:nvPr/>
        </p:nvSpPr>
        <p:spPr bwMode="auto">
          <a:xfrm>
            <a:off x="3352800" y="3657600"/>
            <a:ext cx="4933950" cy="2914650"/>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Stock Market Crash</a:t>
            </a:r>
          </a:p>
          <a:p>
            <a:r>
              <a:rPr lang="en-US" sz="3600" kern="10">
                <a:ln w="9525">
                  <a:solidFill>
                    <a:srgbClr val="000000"/>
                  </a:solidFill>
                  <a:round/>
                  <a:headEnd/>
                  <a:tailEnd/>
                </a:ln>
                <a:solidFill>
                  <a:srgbClr val="000000"/>
                </a:solidFill>
                <a:latin typeface="Arial Black"/>
              </a:rPr>
              <a:t>October 29, 1929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500" fill="hold"/>
                                        <p:tgtEl>
                                          <p:spTgt spid="64515"/>
                                        </p:tgtEl>
                                        <p:attrNameLst>
                                          <p:attrName>ppt_x</p:attrName>
                                        </p:attrNameLst>
                                      </p:cBhvr>
                                      <p:tavLst>
                                        <p:tav tm="0">
                                          <p:val>
                                            <p:strVal val="0-#ppt_w/2"/>
                                          </p:val>
                                        </p:tav>
                                        <p:tav tm="100000">
                                          <p:val>
                                            <p:strVal val="#ppt_x"/>
                                          </p:val>
                                        </p:tav>
                                      </p:tavLst>
                                    </p:anim>
                                    <p:anim calcmode="lin" valueType="num">
                                      <p:cBhvr additive="base">
                                        <p:cTn id="8" dur="500" fill="hold"/>
                                        <p:tgtEl>
                                          <p:spTgt spid="645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4514"/>
                                        </p:tgtEl>
                                        <p:attrNameLst>
                                          <p:attrName>style.visibility</p:attrName>
                                        </p:attrNameLst>
                                      </p:cBhvr>
                                      <p:to>
                                        <p:strVal val="visible"/>
                                      </p:to>
                                    </p:set>
                                    <p:anim calcmode="lin" valueType="num">
                                      <p:cBhvr additive="base">
                                        <p:cTn id="13" dur="500" fill="hold"/>
                                        <p:tgtEl>
                                          <p:spTgt spid="64514"/>
                                        </p:tgtEl>
                                        <p:attrNameLst>
                                          <p:attrName>ppt_x</p:attrName>
                                        </p:attrNameLst>
                                      </p:cBhvr>
                                      <p:tavLst>
                                        <p:tav tm="0">
                                          <p:val>
                                            <p:strVal val="0-#ppt_w/2"/>
                                          </p:val>
                                        </p:tav>
                                        <p:tav tm="100000">
                                          <p:val>
                                            <p:strVal val="#ppt_x"/>
                                          </p:val>
                                        </p:tav>
                                      </p:tavLst>
                                    </p:anim>
                                    <p:anim calcmode="lin" valueType="num">
                                      <p:cBhvr additive="base">
                                        <p:cTn id="14" dur="500" fill="hold"/>
                                        <p:tgtEl>
                                          <p:spTgt spid="645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WordArt 3"/>
          <p:cNvSpPr>
            <a:spLocks noChangeArrowheads="1" noChangeShapeType="1" noTextEdit="1"/>
          </p:cNvSpPr>
          <p:nvPr/>
        </p:nvSpPr>
        <p:spPr bwMode="auto">
          <a:xfrm>
            <a:off x="1600200" y="2209800"/>
            <a:ext cx="6629400" cy="28956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r>
              <a:rPr lang="en-US" sz="3600" kern="10">
                <a:ln w="9525">
                  <a:round/>
                  <a:headEnd/>
                  <a:tailEnd/>
                </a:ln>
                <a:gradFill rotWithShape="1">
                  <a:gsLst>
                    <a:gs pos="0">
                      <a:srgbClr val="FFFF00"/>
                    </a:gs>
                    <a:gs pos="100000">
                      <a:srgbClr val="FF9933"/>
                    </a:gs>
                  </a:gsLst>
                  <a:path path="rect">
                    <a:fillToRect l="50000" t="50000" r="50000" b="50000"/>
                  </a:path>
                </a:gradFill>
                <a:latin typeface="Impact"/>
              </a:rPr>
              <a:t>The days of the </a:t>
            </a:r>
          </a:p>
          <a:p>
            <a:r>
              <a:rPr lang="en-US" sz="3600" kern="10">
                <a:ln w="9525">
                  <a:round/>
                  <a:headEnd/>
                  <a:tailEnd/>
                </a:ln>
                <a:gradFill rotWithShape="1">
                  <a:gsLst>
                    <a:gs pos="0">
                      <a:srgbClr val="FFFF00"/>
                    </a:gs>
                    <a:gs pos="100000">
                      <a:srgbClr val="FF9933"/>
                    </a:gs>
                  </a:gsLst>
                  <a:path path="rect">
                    <a:fillToRect l="50000" t="50000" r="50000" b="50000"/>
                  </a:path>
                </a:gradFill>
                <a:latin typeface="Impact"/>
              </a:rPr>
              <a:t>golden girls</a:t>
            </a:r>
          </a:p>
          <a:p>
            <a:r>
              <a:rPr lang="en-US" sz="3600" kern="10">
                <a:ln w="9525">
                  <a:round/>
                  <a:headEnd/>
                  <a:tailEnd/>
                </a:ln>
                <a:gradFill rotWithShape="1">
                  <a:gsLst>
                    <a:gs pos="0">
                      <a:srgbClr val="FFFF00"/>
                    </a:gs>
                    <a:gs pos="100000">
                      <a:srgbClr val="FF9933"/>
                    </a:gs>
                  </a:gsLst>
                  <a:path path="rect">
                    <a:fillToRect l="50000" t="50000" r="50000" b="50000"/>
                  </a:path>
                </a:gradFill>
                <a:latin typeface="Impact"/>
              </a:rPr>
              <a:t> have come to an end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1983</TotalTime>
  <Words>1389</Words>
  <Application>Microsoft Office PowerPoint</Application>
  <PresentationFormat>On-screen Show (4:3)</PresentationFormat>
  <Paragraphs>282</Paragraphs>
  <Slides>98</Slides>
  <Notes>1</Notes>
  <HiddenSlides>0</HiddenSlides>
  <MMClips>1</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Apex</vt:lpstr>
      <vt:lpstr>Slide 1</vt:lpstr>
      <vt:lpstr>Slide 2</vt:lpstr>
      <vt:lpstr>Slide 3</vt:lpstr>
      <vt:lpstr>Slide 4</vt:lpstr>
      <vt:lpstr>Slide 5</vt:lpstr>
      <vt:lpstr>Slide 6</vt:lpstr>
      <vt:lpstr>Slide 7</vt:lpstr>
      <vt:lpstr>Slide 8</vt:lpstr>
      <vt:lpstr>The Flapper</vt:lpstr>
      <vt:lpstr>The Flapper Image</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The Jazz Age</vt:lpstr>
      <vt:lpstr>Jazz Clubs and Dance     Halls</vt:lpstr>
      <vt:lpstr>Slide 33</vt:lpstr>
      <vt:lpstr>Slide 34</vt:lpstr>
      <vt:lpstr>Harlem Renaissance</vt:lpstr>
      <vt:lpstr>Slide 36</vt:lpstr>
      <vt:lpstr>Slide 37</vt:lpstr>
      <vt:lpstr>  Prohibition</vt:lpstr>
      <vt:lpstr>Slide 39</vt:lpstr>
      <vt:lpstr>Slide 40</vt:lpstr>
      <vt:lpstr>  Bootlegging</vt:lpstr>
      <vt:lpstr> Organized Crime</vt:lpstr>
      <vt:lpstr>Slide 43</vt:lpstr>
      <vt:lpstr>Slide 44</vt:lpstr>
      <vt:lpstr>Slide 45</vt:lpstr>
      <vt:lpstr> Issues of Religion</vt:lpstr>
      <vt:lpstr> Fundamentalism</vt:lpstr>
      <vt:lpstr>Slide 48</vt:lpstr>
      <vt:lpstr>Slide 49</vt:lpstr>
      <vt:lpstr>Slide 50</vt:lpstr>
      <vt:lpstr>Slide 51</vt:lpstr>
      <vt:lpstr>Slide 52</vt:lpstr>
      <vt:lpstr>Slide 53</vt:lpstr>
      <vt:lpstr>The Mass Media</vt:lpstr>
      <vt:lpstr>Movies &amp; Newspapers</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The Lost Generation</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F. Scott Fitzgerald  (1896 – 1940) </vt:lpstr>
      <vt:lpstr>A Young Man</vt:lpstr>
      <vt:lpstr>Zelda and Scott Fitzgerald </vt:lpstr>
      <vt:lpstr>Slide 88</vt:lpstr>
      <vt:lpstr>The Great Gatsby  </vt:lpstr>
      <vt:lpstr>1934 – Tender Is the Night</vt:lpstr>
      <vt:lpstr>Slide 91</vt:lpstr>
      <vt:lpstr>About The Great Gatsby  </vt:lpstr>
      <vt:lpstr>Slide 93</vt:lpstr>
      <vt:lpstr>Characters:</vt:lpstr>
      <vt:lpstr>Symbolism</vt:lpstr>
      <vt:lpstr>Slide 96</vt:lpstr>
      <vt:lpstr>Slide 97</vt:lpstr>
      <vt:lpstr>Slide 98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dc:creator>
  <cp:lastModifiedBy>Whitney Child</cp:lastModifiedBy>
  <cp:revision>37</cp:revision>
  <cp:lastPrinted>2009-04-22T19:24:48Z</cp:lastPrinted>
  <dcterms:created xsi:type="dcterms:W3CDTF">2002-01-12T05:10:55Z</dcterms:created>
  <dcterms:modified xsi:type="dcterms:W3CDTF">2010-03-01T18:55:34Z</dcterms:modified>
</cp:coreProperties>
</file>